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343" r:id="rId4"/>
    <p:sldId id="344" r:id="rId5"/>
    <p:sldId id="345" r:id="rId6"/>
    <p:sldId id="346" r:id="rId7"/>
    <p:sldId id="347" r:id="rId8"/>
    <p:sldId id="348" r:id="rId9"/>
    <p:sldId id="319" r:id="rId10"/>
    <p:sldId id="34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BC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>
        <p:scale>
          <a:sx n="80" d="100"/>
          <a:sy n="80" d="100"/>
        </p:scale>
        <p:origin x="797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k.linkedin.com/jobs/view/site-qc-civil-engineer-at-mytilineos-s-a-3830228814?trk=public_jobs_topcard-title" TargetMode="External"/><Relationship Id="rId5" Type="http://schemas.openxmlformats.org/officeDocument/2006/relationships/hyperlink" Target="https://www.google.com/search?sca_esv=cbde20439333e335&amp;sca_upv=1&amp;sxsrf=ACQVn08ql2j-UPZB7FcNd_uViv_zEaSEng:1710508469446&amp;q=cautionary&amp;si=AKbGX_pt4UlL1m2gNC94R_NJDj6SkmpJXYB5XMoFs3gV1FV9ZsEhWLqCO1prDVkyJWZgDXcMlsXTpye8N8guTaTu4lOGD1Cwn0Iu6kRNS7UCVpvFZ3i6BQw%3D&amp;expnd=1" TargetMode="Externa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409" y="2182838"/>
            <a:ext cx="9144000" cy="1911213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sz="1000" b="1" dirty="0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520093" y="4182802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Control Charts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417528-A178-48FA-8990-C78C71BD4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1B9CBA62-6D5C-43FF-9C1D-329923A7F72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control charts and how do we use them to assess quality control?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F573D7-2AE2-471E-A165-D54DA37FF3D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46882" cy="177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control charts and how do we use them to assess quality control?</a:t>
            </a:r>
            <a:endParaRPr lang="en-GB" dirty="0">
              <a:solidFill>
                <a:schemeClr val="accent3"/>
              </a:solidFill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795AB23-B5CA-4DC3-8EC0-5866CD0868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871323"/>
              </p:ext>
            </p:extLst>
          </p:nvPr>
        </p:nvGraphicFramePr>
        <p:xfrm>
          <a:off x="278130" y="1058196"/>
          <a:ext cx="9656445" cy="26483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3422">
                  <a:extLst>
                    <a:ext uri="{9D8B030D-6E8A-4147-A177-3AD203B41FA5}">
                      <a16:colId xmlns:a16="http://schemas.microsoft.com/office/drawing/2014/main" val="3174426562"/>
                    </a:ext>
                  </a:extLst>
                </a:gridCol>
                <a:gridCol w="8073023">
                  <a:extLst>
                    <a:ext uri="{9D8B030D-6E8A-4147-A177-3AD203B41FA5}">
                      <a16:colId xmlns:a16="http://schemas.microsoft.com/office/drawing/2014/main" val="22183426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Vocab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Mathematical Definition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25877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Warning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400">
                          <a:effectLst/>
                        </a:rPr>
                        <a:t>a statement or event that warns of something or that serves as a </a:t>
                      </a:r>
                      <a:r>
                        <a:rPr lang="en-GB" sz="2400" u="sng">
                          <a:effectLst/>
                          <a:hlinkClick r:id="rId5"/>
                        </a:rPr>
                        <a:t>cautionary</a:t>
                      </a:r>
                      <a:r>
                        <a:rPr lang="en-GB" sz="2400">
                          <a:effectLst/>
                        </a:rPr>
                        <a:t> example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64134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Action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400">
                          <a:effectLst/>
                        </a:rPr>
                        <a:t>the fact or process of doing something, typically to achieve an aim.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73200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Limit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400" dirty="0">
                          <a:effectLst/>
                        </a:rPr>
                        <a:t>a point or level beyond which something does not or may not extend or pass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1478374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48EEF35-947A-4DE8-8745-AE7891E40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060188"/>
              </p:ext>
            </p:extLst>
          </p:nvPr>
        </p:nvGraphicFramePr>
        <p:xfrm>
          <a:off x="278129" y="4399058"/>
          <a:ext cx="9656445" cy="1400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2113">
                  <a:extLst>
                    <a:ext uri="{9D8B030D-6E8A-4147-A177-3AD203B41FA5}">
                      <a16:colId xmlns:a16="http://schemas.microsoft.com/office/drawing/2014/main" val="3415189949"/>
                    </a:ext>
                  </a:extLst>
                </a:gridCol>
                <a:gridCol w="6914332">
                  <a:extLst>
                    <a:ext uri="{9D8B030D-6E8A-4147-A177-3AD203B41FA5}">
                      <a16:colId xmlns:a16="http://schemas.microsoft.com/office/drawing/2014/main" val="1506653851"/>
                    </a:ext>
                  </a:extLst>
                </a:gridCol>
              </a:tblGrid>
              <a:tr h="1400746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Cross-Curricular</a:t>
                      </a:r>
                      <a:endParaRPr lang="en-GB" sz="16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Link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D7BC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In 2024 there were over 20 000 jobs in industry which were related to quality assurance such as </a:t>
                      </a:r>
                      <a:r>
                        <a:rPr lang="en-GB" sz="1800" u="none" strike="noStrike" dirty="0">
                          <a:effectLst/>
                          <a:hlinkClick r:id="rId6"/>
                        </a:rPr>
                        <a:t>Site QC Civil Engineer, Quality Assurance officer and Technical Quality Lead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D7B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135629"/>
                  </a:ext>
                </a:extLst>
              </a:tr>
            </a:tbl>
          </a:graphicData>
        </a:graphic>
      </p:graphicFrame>
      <p:pic>
        <p:nvPicPr>
          <p:cNvPr id="2051" name="Picture 42">
            <a:extLst>
              <a:ext uri="{FF2B5EF4-FFF2-40B4-BE49-F238E27FC236}">
                <a16:creationId xmlns:a16="http://schemas.microsoft.com/office/drawing/2014/main" id="{551215C7-6E74-4158-815F-21D9FC17D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80"/>
          <a:stretch>
            <a:fillRect/>
          </a:stretch>
        </p:blipFill>
        <p:spPr bwMode="auto">
          <a:xfrm>
            <a:off x="2115185" y="4807331"/>
            <a:ext cx="719138" cy="584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control charts and how do we use them to assess quality control?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371715-1132-4907-95A6-CDE9C9729AF7}"/>
              </a:ext>
            </a:extLst>
          </p:cNvPr>
          <p:cNvSpPr/>
          <p:nvPr/>
        </p:nvSpPr>
        <p:spPr>
          <a:xfrm>
            <a:off x="66675" y="746128"/>
            <a:ext cx="12058650" cy="2544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Statistical process control may be used when a large number of similar items are being produced. 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Its purpose is to give a signal when the process mean has moved away from the target value or when item-to-item variability has increased.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most common method of statistical process control is to take samples at regular intervals and to plot the sample mean on a </a:t>
            </a:r>
            <a:r>
              <a:rPr lang="en-GB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control chart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 Control Chart is a graph used to study how a process changes over time with data plotted in time order. Means and ranges of samples are plotted on a control chart are plotted and the position on the graph determines the next step in the process</a:t>
            </a:r>
            <a:endParaRPr lang="en-GB" sz="1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3E259E-AAF4-4F37-817F-BB39786D0697}"/>
              </a:ext>
            </a:extLst>
          </p:cNvPr>
          <p:cNvSpPr/>
          <p:nvPr/>
        </p:nvSpPr>
        <p:spPr>
          <a:xfrm>
            <a:off x="7086600" y="3669350"/>
            <a:ext cx="1615440" cy="37719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GB" sz="1100" b="1">
                <a:solidFill>
                  <a:srgbClr val="000000"/>
                </a:solidFill>
                <a:effectLst/>
                <a:ea typeface="Calibri" panose="020F0502020204030204" pitchFamily="34" charset="0"/>
                <a:cs typeface="Gautami" panose="020B0502040204020203" pitchFamily="34" charset="0"/>
              </a:rPr>
              <a:t>UPPER ACTION LIMIT</a:t>
            </a:r>
            <a:endParaRPr lang="en-GB" sz="1100">
              <a:effectLst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3B441D-FD59-469A-A355-8C0669853283}"/>
              </a:ext>
            </a:extLst>
          </p:cNvPr>
          <p:cNvSpPr/>
          <p:nvPr/>
        </p:nvSpPr>
        <p:spPr>
          <a:xfrm>
            <a:off x="7090410" y="4073210"/>
            <a:ext cx="1615440" cy="37719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GB" sz="1100" b="1">
                <a:solidFill>
                  <a:srgbClr val="000000"/>
                </a:solidFill>
                <a:effectLst/>
                <a:ea typeface="Calibri" panose="020F0502020204030204" pitchFamily="34" charset="0"/>
                <a:cs typeface="Gautami" panose="020B0502040204020203" pitchFamily="34" charset="0"/>
              </a:rPr>
              <a:t>UPPER WARNING LIMIT</a:t>
            </a:r>
            <a:endParaRPr lang="en-GB" sz="1100">
              <a:effectLst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7D2EB13-1A36-475F-B65A-1DFB73CE42BC}"/>
              </a:ext>
            </a:extLst>
          </p:cNvPr>
          <p:cNvCxnSpPr/>
          <p:nvPr/>
        </p:nvCxnSpPr>
        <p:spPr>
          <a:xfrm>
            <a:off x="2409190" y="3652205"/>
            <a:ext cx="0" cy="2428875"/>
          </a:xfrm>
          <a:prstGeom prst="straightConnector1">
            <a:avLst/>
          </a:prstGeom>
          <a:ln w="38100">
            <a:solidFill>
              <a:srgbClr val="7030A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B317F3-79A0-47FF-9178-51DC25306D58}"/>
              </a:ext>
            </a:extLst>
          </p:cNvPr>
          <p:cNvCxnSpPr/>
          <p:nvPr/>
        </p:nvCxnSpPr>
        <p:spPr>
          <a:xfrm>
            <a:off x="2409190" y="3880805"/>
            <a:ext cx="467868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CD4B150-2AB4-4A1C-9C47-1A65AE5B2CDE}"/>
              </a:ext>
            </a:extLst>
          </p:cNvPr>
          <p:cNvCxnSpPr/>
          <p:nvPr/>
        </p:nvCxnSpPr>
        <p:spPr>
          <a:xfrm>
            <a:off x="2409190" y="4249740"/>
            <a:ext cx="467868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F97CFE1-15CB-49A4-B428-D61648765C2A}"/>
              </a:ext>
            </a:extLst>
          </p:cNvPr>
          <p:cNvCxnSpPr/>
          <p:nvPr/>
        </p:nvCxnSpPr>
        <p:spPr>
          <a:xfrm>
            <a:off x="2409190" y="4830130"/>
            <a:ext cx="467868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1FBB22B-7A5D-43AD-820C-206500D552C0}"/>
              </a:ext>
            </a:extLst>
          </p:cNvPr>
          <p:cNvCxnSpPr/>
          <p:nvPr/>
        </p:nvCxnSpPr>
        <p:spPr>
          <a:xfrm>
            <a:off x="2409190" y="5845495"/>
            <a:ext cx="467868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E3DCDB1-F46B-43EA-8041-F4014D334994}"/>
              </a:ext>
            </a:extLst>
          </p:cNvPr>
          <p:cNvCxnSpPr/>
          <p:nvPr/>
        </p:nvCxnSpPr>
        <p:spPr>
          <a:xfrm>
            <a:off x="2409190" y="5475290"/>
            <a:ext cx="467868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D23AD33-8137-4584-BF01-EE4C8BBD4A2C}"/>
              </a:ext>
            </a:extLst>
          </p:cNvPr>
          <p:cNvSpPr/>
          <p:nvPr/>
        </p:nvSpPr>
        <p:spPr>
          <a:xfrm>
            <a:off x="7087870" y="5253040"/>
            <a:ext cx="1615440" cy="37719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GB" sz="11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Gautami" panose="020B0502040204020203" pitchFamily="34" charset="0"/>
              </a:rPr>
              <a:t>LOWER WARNING LIMIT</a:t>
            </a:r>
            <a:endParaRPr lang="en-GB" sz="1100" dirty="0">
              <a:effectLst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243D9FE-E497-4A1A-A7D5-AF98D2F4CBF3}"/>
              </a:ext>
            </a:extLst>
          </p:cNvPr>
          <p:cNvSpPr/>
          <p:nvPr/>
        </p:nvSpPr>
        <p:spPr>
          <a:xfrm>
            <a:off x="7089140" y="5664520"/>
            <a:ext cx="1615440" cy="37719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GB" sz="11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Gautami" panose="020B0502040204020203" pitchFamily="34" charset="0"/>
              </a:rPr>
              <a:t>LOWER ACTION LIMIT</a:t>
            </a:r>
            <a:r>
              <a:rPr lang="en-GB" sz="1100" dirty="0">
                <a:effectLst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C34C63-5AA8-4861-9A05-DD5AE92EF352}"/>
              </a:ext>
            </a:extLst>
          </p:cNvPr>
          <p:cNvSpPr/>
          <p:nvPr/>
        </p:nvSpPr>
        <p:spPr>
          <a:xfrm>
            <a:off x="7087870" y="4678365"/>
            <a:ext cx="1615440" cy="37719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GB" sz="11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Gautami" panose="020B0502040204020203" pitchFamily="34" charset="0"/>
              </a:rPr>
              <a:t>TARGET VALUE</a:t>
            </a:r>
            <a:r>
              <a:rPr lang="en-GB" sz="1100" dirty="0">
                <a:effectLst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5535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control charts and how do we use them to assess quality control?</a:t>
            </a:r>
            <a:endParaRPr lang="en-GB" dirty="0">
              <a:solidFill>
                <a:schemeClr val="accent3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4EF55E7-3A35-411D-B490-1784197B9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159401"/>
              </p:ext>
            </p:extLst>
          </p:nvPr>
        </p:nvGraphicFramePr>
        <p:xfrm>
          <a:off x="168274" y="1725343"/>
          <a:ext cx="11833225" cy="307791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807531">
                  <a:extLst>
                    <a:ext uri="{9D8B030D-6E8A-4147-A177-3AD203B41FA5}">
                      <a16:colId xmlns:a16="http://schemas.microsoft.com/office/drawing/2014/main" val="821684601"/>
                    </a:ext>
                  </a:extLst>
                </a:gridCol>
                <a:gridCol w="1764345">
                  <a:extLst>
                    <a:ext uri="{9D8B030D-6E8A-4147-A177-3AD203B41FA5}">
                      <a16:colId xmlns:a16="http://schemas.microsoft.com/office/drawing/2014/main" val="3571709855"/>
                    </a:ext>
                  </a:extLst>
                </a:gridCol>
                <a:gridCol w="5261349">
                  <a:extLst>
                    <a:ext uri="{9D8B030D-6E8A-4147-A177-3AD203B41FA5}">
                      <a16:colId xmlns:a16="http://schemas.microsoft.com/office/drawing/2014/main" val="2406768490"/>
                    </a:ext>
                  </a:extLst>
                </a:gridCol>
              </a:tblGrid>
              <a:tr h="358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If the sample mean lies between the warning limits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D7BC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D7BC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no action to be taken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D7B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0077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If the sample mean is between a warning and action limit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D7BC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D7BC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400">
                          <a:effectLst/>
                        </a:rPr>
                        <a:t>take another sample immediately</a:t>
                      </a:r>
                      <a:endParaRPr lang="en-GB" sz="20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400">
                          <a:effectLst/>
                        </a:rPr>
                        <a:t>If new sample mean outside warning limits </a:t>
                      </a:r>
                      <a:br>
                        <a:rPr lang="en-GB" sz="2400">
                          <a:effectLst/>
                        </a:rPr>
                      </a:br>
                      <a:r>
                        <a:rPr lang="en-GB" sz="2400">
                          <a:effectLst/>
                        </a:rPr>
                        <a:t>then take action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D7B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67232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If the sample mean is outside of the action limits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D7BC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D7BC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400" dirty="0">
                          <a:effectLst/>
                        </a:rPr>
                        <a:t>take action immediately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D7B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652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4751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control charts and how do we use them to assess quality control?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61C3AB-925A-457B-866C-C0A3E4699689}"/>
              </a:ext>
            </a:extLst>
          </p:cNvPr>
          <p:cNvSpPr/>
          <p:nvPr/>
        </p:nvSpPr>
        <p:spPr>
          <a:xfrm>
            <a:off x="76199" y="842935"/>
            <a:ext cx="9115425" cy="1054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en-GB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sample means for A, B and C have been marked on the control chart below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Identify what action (if any) needs to be taken for each sample</a:t>
            </a:r>
            <a:endParaRPr lang="en-GB" sz="1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0ECD26-4826-4ADB-BCF7-73C09EF02C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50" y="1950703"/>
            <a:ext cx="6304611" cy="426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461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control charts and how do we use them to assess quality control?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61C3AB-925A-457B-866C-C0A3E4699689}"/>
              </a:ext>
            </a:extLst>
          </p:cNvPr>
          <p:cNvSpPr/>
          <p:nvPr/>
        </p:nvSpPr>
        <p:spPr>
          <a:xfrm>
            <a:off x="76199" y="842935"/>
            <a:ext cx="9115425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en-GB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Skills Check</a:t>
            </a:r>
            <a:endParaRPr lang="en-GB" sz="1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2A7D70-1CBB-4D99-8497-2491E03431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9" y="1674985"/>
            <a:ext cx="6217974" cy="451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299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control charts and how do we use them to assess quality control?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61C3AB-925A-457B-866C-C0A3E4699689}"/>
              </a:ext>
            </a:extLst>
          </p:cNvPr>
          <p:cNvSpPr/>
          <p:nvPr/>
        </p:nvSpPr>
        <p:spPr>
          <a:xfrm>
            <a:off x="0" y="1137241"/>
            <a:ext cx="1211580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u="sng" dirty="0">
                <a:solidFill>
                  <a:schemeClr val="accent1"/>
                </a:solidFill>
                <a:latin typeface="+mj-lt"/>
              </a:rPr>
              <a:t>Setting the Limits</a:t>
            </a:r>
            <a:endParaRPr lang="en-GB" sz="2800" dirty="0">
              <a:solidFill>
                <a:schemeClr val="accent1"/>
              </a:solidFill>
              <a:latin typeface="+mj-lt"/>
            </a:endParaRPr>
          </a:p>
          <a:p>
            <a:r>
              <a:rPr lang="en-GB" sz="2800" dirty="0">
                <a:solidFill>
                  <a:schemeClr val="accent1"/>
                </a:solidFill>
                <a:latin typeface="+mj-lt"/>
              </a:rPr>
              <a:t>The warning and action limits are not drawn at random but calculated using the following formulae:</a:t>
            </a:r>
          </a:p>
          <a:p>
            <a:r>
              <a:rPr lang="en-GB" sz="2800" dirty="0">
                <a:solidFill>
                  <a:schemeClr val="accent1"/>
                </a:solidFill>
                <a:latin typeface="+mj-lt"/>
              </a:rPr>
              <a:t>The warning limits are set at:</a:t>
            </a:r>
          </a:p>
          <a:p>
            <a:pPr algn="ctr"/>
            <a:r>
              <a:rPr lang="en-GB" sz="2800" dirty="0">
                <a:solidFill>
                  <a:schemeClr val="accent1"/>
                </a:solidFill>
                <a:latin typeface="+mj-lt"/>
              </a:rPr>
              <a:t>μ ± 2σ</a:t>
            </a:r>
          </a:p>
          <a:p>
            <a:pPr algn="r"/>
            <a:r>
              <a:rPr lang="en-GB" sz="2800" dirty="0">
                <a:solidFill>
                  <a:schemeClr val="accent1"/>
                </a:solidFill>
                <a:latin typeface="+mj-lt"/>
              </a:rPr>
              <a:t>95% of the data should lie within the warning limits</a:t>
            </a:r>
          </a:p>
          <a:p>
            <a:r>
              <a:rPr lang="en-GB" sz="2800" dirty="0">
                <a:solidFill>
                  <a:schemeClr val="accent1"/>
                </a:solidFill>
                <a:latin typeface="+mj-lt"/>
              </a:rPr>
              <a:t> </a:t>
            </a:r>
          </a:p>
          <a:p>
            <a:r>
              <a:rPr lang="en-GB" sz="2800" dirty="0">
                <a:solidFill>
                  <a:schemeClr val="accent1"/>
                </a:solidFill>
                <a:latin typeface="+mj-lt"/>
              </a:rPr>
              <a:t>The action limits are set at:</a:t>
            </a:r>
          </a:p>
          <a:p>
            <a:pPr algn="ctr"/>
            <a:r>
              <a:rPr lang="en-GB" sz="2800" dirty="0">
                <a:solidFill>
                  <a:schemeClr val="accent1"/>
                </a:solidFill>
                <a:latin typeface="+mj-lt"/>
              </a:rPr>
              <a:t>μ ± 3σ</a:t>
            </a:r>
          </a:p>
          <a:p>
            <a:pPr algn="r"/>
            <a:r>
              <a:rPr lang="en-GB" sz="2800" dirty="0">
                <a:solidFill>
                  <a:schemeClr val="accent1"/>
                </a:solidFill>
                <a:latin typeface="+mj-lt"/>
              </a:rPr>
              <a:t>99.8% of the data should lie within the warning limits</a:t>
            </a:r>
          </a:p>
          <a:p>
            <a:r>
              <a:rPr lang="en-GB" sz="2800" dirty="0">
                <a:solidFill>
                  <a:schemeClr val="accent1"/>
                </a:solidFill>
                <a:latin typeface="+mj-l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407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control charts and how do we use them to assess quality control?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216743-5295-4022-A16C-280D46658F95}"/>
              </a:ext>
            </a:extLst>
          </p:cNvPr>
          <p:cNvSpPr/>
          <p:nvPr/>
        </p:nvSpPr>
        <p:spPr>
          <a:xfrm>
            <a:off x="109537" y="721309"/>
            <a:ext cx="5681663" cy="496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 machine filling packets of breakfast cereal is known to operate with a </a:t>
            </a:r>
            <a:b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</a:b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standard deviation of 3g. The target is to put 500g of cereal in each </a:t>
            </a:r>
            <a:b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</a:b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packet. Production is to be controlled by taking four packets at regular </a:t>
            </a:r>
            <a:b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</a:b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intervals and weighing their contents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(a)</a:t>
            </a: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Set up control charts for means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(b)</a:t>
            </a: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What action, if any, would you recommend if the next sample weighed: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(</a:t>
            </a:r>
            <a:r>
              <a:rPr lang="en-GB" sz="2000" b="1" dirty="0" err="1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i</a:t>
            </a: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)</a:t>
            </a: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 50 497 499 496   </a:t>
            </a:r>
          </a:p>
          <a:p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(ii)</a:t>
            </a: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 501 491 492 492   </a:t>
            </a:r>
          </a:p>
          <a:p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(iii)</a:t>
            </a: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 502 500 507 505   </a:t>
            </a:r>
          </a:p>
          <a:p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(iv)</a:t>
            </a: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 500 502 505 501?</a:t>
            </a:r>
            <a:endParaRPr lang="en-GB" sz="2000" dirty="0">
              <a:solidFill>
                <a:schemeClr val="accent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B8096F-F2A9-41C6-A8CE-A4D9DEE8AF08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" t="3741" r="5025" b="5909"/>
          <a:stretch/>
        </p:blipFill>
        <p:spPr bwMode="auto">
          <a:xfrm rot="5400000">
            <a:off x="6427556" y="656331"/>
            <a:ext cx="5128087" cy="6400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3830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BC6FC06-81DB-4722-86D8-E05189B286FA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control charts and how do we use them to assess quality control?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DCF68D5-75CB-4969-BE58-B959D92CFCFC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F2021BF-640D-477B-A0FC-63A922D0B6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22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control charts and how do we use them to assess quality control?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81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3194</TotalTime>
  <Words>847</Words>
  <Application>Microsoft Office PowerPoint</Application>
  <PresentationFormat>Widescreen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Gautami</vt:lpstr>
      <vt:lpstr>Wingdings</vt:lpstr>
      <vt:lpstr>Office Theme</vt:lpstr>
      <vt:lpstr>What are some ‘other summery statistics’ that can be seen in everyday circumstances and how can we analyse them?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120</cp:revision>
  <dcterms:created xsi:type="dcterms:W3CDTF">2022-05-17T07:55:04Z</dcterms:created>
  <dcterms:modified xsi:type="dcterms:W3CDTF">2024-07-17T12:01:38Z</dcterms:modified>
</cp:coreProperties>
</file>