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6" r:id="rId1"/>
  </p:sldMasterIdLst>
  <p:sldIdLst>
    <p:sldId id="256" r:id="rId2"/>
    <p:sldId id="289" r:id="rId3"/>
    <p:sldId id="343" r:id="rId4"/>
    <p:sldId id="344" r:id="rId5"/>
    <p:sldId id="345" r:id="rId6"/>
    <p:sldId id="319" r:id="rId7"/>
    <p:sldId id="34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BC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34" autoAdjust="0"/>
    <p:restoredTop sz="94660"/>
  </p:normalViewPr>
  <p:slideViewPr>
    <p:cSldViewPr snapToGrid="0">
      <p:cViewPr>
        <p:scale>
          <a:sx n="80" d="100"/>
          <a:sy n="80" d="100"/>
        </p:scale>
        <p:origin x="797" y="2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6B072-5E28-4AEA-A0F0-4CAD26C302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A941605-DACF-4D7C-9545-39C5072C19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AB0433C-5B35-40F9-9EBB-D9590F4C57BC}"/>
              </a:ext>
            </a:extLst>
          </p:cNvPr>
          <p:cNvSpPr>
            <a:spLocks noGrp="1"/>
          </p:cNvSpPr>
          <p:nvPr>
            <p:ph type="dt" sz="half" idx="10"/>
          </p:nvPr>
        </p:nvSpPr>
        <p:spPr/>
        <p:txBody>
          <a:bodyPr/>
          <a:lstStyle/>
          <a:p>
            <a:fld id="{3AC460FC-30B6-42B8-953D-5EC6D09F31C8}" type="datetimeFigureOut">
              <a:rPr lang="en-GB" smtClean="0"/>
              <a:t>17/07/2024</a:t>
            </a:fld>
            <a:endParaRPr lang="en-GB"/>
          </a:p>
        </p:txBody>
      </p:sp>
      <p:sp>
        <p:nvSpPr>
          <p:cNvPr id="5" name="Footer Placeholder 4">
            <a:extLst>
              <a:ext uri="{FF2B5EF4-FFF2-40B4-BE49-F238E27FC236}">
                <a16:creationId xmlns:a16="http://schemas.microsoft.com/office/drawing/2014/main" id="{82920F3E-AF7F-43F9-9183-BF01C3F854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6EF022-9789-46AA-A447-3CEE85FF9F35}"/>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243727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EFC6B-A6CC-48EB-8575-344AF612D7B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DD8C36-4530-44F9-8148-3BD8ADAE946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E746A6-E376-4400-96D3-1D630FB2D2A6}"/>
              </a:ext>
            </a:extLst>
          </p:cNvPr>
          <p:cNvSpPr>
            <a:spLocks noGrp="1"/>
          </p:cNvSpPr>
          <p:nvPr>
            <p:ph type="dt" sz="half" idx="10"/>
          </p:nvPr>
        </p:nvSpPr>
        <p:spPr/>
        <p:txBody>
          <a:bodyPr/>
          <a:lstStyle/>
          <a:p>
            <a:fld id="{3AC460FC-30B6-42B8-953D-5EC6D09F31C8}" type="datetimeFigureOut">
              <a:rPr lang="en-GB" smtClean="0"/>
              <a:t>17/07/2024</a:t>
            </a:fld>
            <a:endParaRPr lang="en-GB"/>
          </a:p>
        </p:txBody>
      </p:sp>
      <p:sp>
        <p:nvSpPr>
          <p:cNvPr id="5" name="Footer Placeholder 4">
            <a:extLst>
              <a:ext uri="{FF2B5EF4-FFF2-40B4-BE49-F238E27FC236}">
                <a16:creationId xmlns:a16="http://schemas.microsoft.com/office/drawing/2014/main" id="{989B4F4E-1845-4F2A-9133-CBAB969B90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EC0F56-37A9-4824-A028-903387EC39F6}"/>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2686249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29554-6254-44A2-906A-CFB561AC90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9F421DC-3FDF-4A68-9ECE-A278452901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4E5E0AB-5A68-4A0A-B930-C81C28D14045}"/>
              </a:ext>
            </a:extLst>
          </p:cNvPr>
          <p:cNvSpPr>
            <a:spLocks noGrp="1"/>
          </p:cNvSpPr>
          <p:nvPr>
            <p:ph type="dt" sz="half" idx="10"/>
          </p:nvPr>
        </p:nvSpPr>
        <p:spPr/>
        <p:txBody>
          <a:bodyPr/>
          <a:lstStyle/>
          <a:p>
            <a:fld id="{3AC460FC-30B6-42B8-953D-5EC6D09F31C8}" type="datetimeFigureOut">
              <a:rPr lang="en-GB" smtClean="0"/>
              <a:t>17/07/2024</a:t>
            </a:fld>
            <a:endParaRPr lang="en-GB"/>
          </a:p>
        </p:txBody>
      </p:sp>
      <p:sp>
        <p:nvSpPr>
          <p:cNvPr id="5" name="Footer Placeholder 4">
            <a:extLst>
              <a:ext uri="{FF2B5EF4-FFF2-40B4-BE49-F238E27FC236}">
                <a16:creationId xmlns:a16="http://schemas.microsoft.com/office/drawing/2014/main" id="{22E038D0-9F5C-41AF-AFF9-E502B7A705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4D7D13-3634-4F2C-A221-EBD018DAD519}"/>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511939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5866C-8842-4D64-A781-52DF83B7AAD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B5DC8DE-74E4-4441-8AF3-2BC45F5E541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893C213-5B42-412D-A8A1-C0D746E0043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6DF4B94-E745-47B1-88B8-4BD00BEDE3E4}"/>
              </a:ext>
            </a:extLst>
          </p:cNvPr>
          <p:cNvSpPr>
            <a:spLocks noGrp="1"/>
          </p:cNvSpPr>
          <p:nvPr>
            <p:ph type="dt" sz="half" idx="10"/>
          </p:nvPr>
        </p:nvSpPr>
        <p:spPr/>
        <p:txBody>
          <a:bodyPr/>
          <a:lstStyle/>
          <a:p>
            <a:fld id="{3AC460FC-30B6-42B8-953D-5EC6D09F31C8}" type="datetimeFigureOut">
              <a:rPr lang="en-GB" smtClean="0"/>
              <a:t>17/07/2024</a:t>
            </a:fld>
            <a:endParaRPr lang="en-GB"/>
          </a:p>
        </p:txBody>
      </p:sp>
      <p:sp>
        <p:nvSpPr>
          <p:cNvPr id="6" name="Footer Placeholder 5">
            <a:extLst>
              <a:ext uri="{FF2B5EF4-FFF2-40B4-BE49-F238E27FC236}">
                <a16:creationId xmlns:a16="http://schemas.microsoft.com/office/drawing/2014/main" id="{0D022163-43F8-416F-B1CF-D8DAF277E87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6714880-3FAF-4DEA-BEBD-F73E55BDB2ED}"/>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914563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2897-CD95-4AD2-849A-F653195B85B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C3E8639-C96E-44F2-A211-364301406D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D5D3724-D50C-4459-88C4-DA5BC044898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031FAD8-C6FD-4F71-853D-F1902E2C2E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93BA530-C836-48FB-B823-306A4D13225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1C82BE7-235D-47CC-BED9-F72791AF8732}"/>
              </a:ext>
            </a:extLst>
          </p:cNvPr>
          <p:cNvSpPr>
            <a:spLocks noGrp="1"/>
          </p:cNvSpPr>
          <p:nvPr>
            <p:ph type="dt" sz="half" idx="10"/>
          </p:nvPr>
        </p:nvSpPr>
        <p:spPr/>
        <p:txBody>
          <a:bodyPr/>
          <a:lstStyle/>
          <a:p>
            <a:fld id="{3AC460FC-30B6-42B8-953D-5EC6D09F31C8}" type="datetimeFigureOut">
              <a:rPr lang="en-GB" smtClean="0"/>
              <a:t>17/07/2024</a:t>
            </a:fld>
            <a:endParaRPr lang="en-GB"/>
          </a:p>
        </p:txBody>
      </p:sp>
      <p:sp>
        <p:nvSpPr>
          <p:cNvPr id="8" name="Footer Placeholder 7">
            <a:extLst>
              <a:ext uri="{FF2B5EF4-FFF2-40B4-BE49-F238E27FC236}">
                <a16:creationId xmlns:a16="http://schemas.microsoft.com/office/drawing/2014/main" id="{FEE8B7F0-3941-4935-B904-C463B9571E1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88AD4DD-E4B4-40D3-91FD-6BCABD69FC11}"/>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3513727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D3B3F-2743-4FE0-A13F-062A163F5FC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BA58F61-C29B-452D-AB67-39A165DF2AC3}"/>
              </a:ext>
            </a:extLst>
          </p:cNvPr>
          <p:cNvSpPr>
            <a:spLocks noGrp="1"/>
          </p:cNvSpPr>
          <p:nvPr>
            <p:ph type="dt" sz="half" idx="10"/>
          </p:nvPr>
        </p:nvSpPr>
        <p:spPr/>
        <p:txBody>
          <a:bodyPr/>
          <a:lstStyle/>
          <a:p>
            <a:fld id="{3AC460FC-30B6-42B8-953D-5EC6D09F31C8}" type="datetimeFigureOut">
              <a:rPr lang="en-GB" smtClean="0"/>
              <a:t>17/07/2024</a:t>
            </a:fld>
            <a:endParaRPr lang="en-GB"/>
          </a:p>
        </p:txBody>
      </p:sp>
      <p:sp>
        <p:nvSpPr>
          <p:cNvPr id="4" name="Footer Placeholder 3">
            <a:extLst>
              <a:ext uri="{FF2B5EF4-FFF2-40B4-BE49-F238E27FC236}">
                <a16:creationId xmlns:a16="http://schemas.microsoft.com/office/drawing/2014/main" id="{96C0B695-8F00-4CE0-8A96-64823F4DDD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CEDC951-606C-4536-AF6A-44450056DEAF}"/>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630162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8E81B1-9B41-4AD5-B5F2-666BC36FCA33}"/>
              </a:ext>
            </a:extLst>
          </p:cNvPr>
          <p:cNvSpPr>
            <a:spLocks noGrp="1"/>
          </p:cNvSpPr>
          <p:nvPr>
            <p:ph type="dt" sz="half" idx="10"/>
          </p:nvPr>
        </p:nvSpPr>
        <p:spPr/>
        <p:txBody>
          <a:bodyPr/>
          <a:lstStyle/>
          <a:p>
            <a:fld id="{3AC460FC-30B6-42B8-953D-5EC6D09F31C8}" type="datetimeFigureOut">
              <a:rPr lang="en-GB" smtClean="0"/>
              <a:t>17/07/2024</a:t>
            </a:fld>
            <a:endParaRPr lang="en-GB"/>
          </a:p>
        </p:txBody>
      </p:sp>
      <p:sp>
        <p:nvSpPr>
          <p:cNvPr id="3" name="Footer Placeholder 2">
            <a:extLst>
              <a:ext uri="{FF2B5EF4-FFF2-40B4-BE49-F238E27FC236}">
                <a16:creationId xmlns:a16="http://schemas.microsoft.com/office/drawing/2014/main" id="{AF4B62ED-7DF8-4DE0-858F-C2432859C9A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59D1F23-8EE9-421A-A4F8-A1E088363CF1}"/>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835547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BA761-667A-4F0A-A052-32BEA8DE2E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6A4A5A5-DB8A-492C-8BE1-2184240BB7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92E7582-00F1-480D-A774-5876148FE9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DAE00BC-A331-426D-AF4C-26FD491D5353}"/>
              </a:ext>
            </a:extLst>
          </p:cNvPr>
          <p:cNvSpPr>
            <a:spLocks noGrp="1"/>
          </p:cNvSpPr>
          <p:nvPr>
            <p:ph type="dt" sz="half" idx="10"/>
          </p:nvPr>
        </p:nvSpPr>
        <p:spPr/>
        <p:txBody>
          <a:bodyPr/>
          <a:lstStyle/>
          <a:p>
            <a:fld id="{3AC460FC-30B6-42B8-953D-5EC6D09F31C8}" type="datetimeFigureOut">
              <a:rPr lang="en-GB" smtClean="0"/>
              <a:t>17/07/2024</a:t>
            </a:fld>
            <a:endParaRPr lang="en-GB"/>
          </a:p>
        </p:txBody>
      </p:sp>
      <p:sp>
        <p:nvSpPr>
          <p:cNvPr id="6" name="Footer Placeholder 5">
            <a:extLst>
              <a:ext uri="{FF2B5EF4-FFF2-40B4-BE49-F238E27FC236}">
                <a16:creationId xmlns:a16="http://schemas.microsoft.com/office/drawing/2014/main" id="{7F08BA32-CA65-4184-98DD-80C0AD30BD2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5421B45-E21A-43DC-9B8C-15DD93D8620D}"/>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008488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18493-D661-451E-935A-ECEA042028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5692AE8-0043-48F4-9CC3-F66E4E39FF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96BB39B-84F7-448C-BFBD-4F844B9B63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B0CB3A1-3912-47C3-ADD9-F463C4865A47}"/>
              </a:ext>
            </a:extLst>
          </p:cNvPr>
          <p:cNvSpPr>
            <a:spLocks noGrp="1"/>
          </p:cNvSpPr>
          <p:nvPr>
            <p:ph type="dt" sz="half" idx="10"/>
          </p:nvPr>
        </p:nvSpPr>
        <p:spPr/>
        <p:txBody>
          <a:bodyPr/>
          <a:lstStyle/>
          <a:p>
            <a:fld id="{3AC460FC-30B6-42B8-953D-5EC6D09F31C8}" type="datetimeFigureOut">
              <a:rPr lang="en-GB" smtClean="0"/>
              <a:t>17/07/2024</a:t>
            </a:fld>
            <a:endParaRPr lang="en-GB"/>
          </a:p>
        </p:txBody>
      </p:sp>
      <p:sp>
        <p:nvSpPr>
          <p:cNvPr id="6" name="Footer Placeholder 5">
            <a:extLst>
              <a:ext uri="{FF2B5EF4-FFF2-40B4-BE49-F238E27FC236}">
                <a16:creationId xmlns:a16="http://schemas.microsoft.com/office/drawing/2014/main" id="{AD5E5B28-42E1-4A69-9AC5-955B14E9DC0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C2B7BC-2D8E-4751-892C-7D6710268654}"/>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3728410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887CC-6C22-4B34-96BC-2C95A4E6C55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0987B1D-F8FA-483B-86D2-BFF69C0212E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39789F-B05A-41BC-BC54-17354FFDAEBA}"/>
              </a:ext>
            </a:extLst>
          </p:cNvPr>
          <p:cNvSpPr>
            <a:spLocks noGrp="1"/>
          </p:cNvSpPr>
          <p:nvPr>
            <p:ph type="dt" sz="half" idx="10"/>
          </p:nvPr>
        </p:nvSpPr>
        <p:spPr/>
        <p:txBody>
          <a:bodyPr/>
          <a:lstStyle/>
          <a:p>
            <a:fld id="{3AC460FC-30B6-42B8-953D-5EC6D09F31C8}" type="datetimeFigureOut">
              <a:rPr lang="en-GB" smtClean="0"/>
              <a:t>17/07/2024</a:t>
            </a:fld>
            <a:endParaRPr lang="en-GB"/>
          </a:p>
        </p:txBody>
      </p:sp>
      <p:sp>
        <p:nvSpPr>
          <p:cNvPr id="5" name="Footer Placeholder 4">
            <a:extLst>
              <a:ext uri="{FF2B5EF4-FFF2-40B4-BE49-F238E27FC236}">
                <a16:creationId xmlns:a16="http://schemas.microsoft.com/office/drawing/2014/main" id="{FA3A4A94-E0E8-42DA-BB22-156C8D88C3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30335B-4A81-41B0-8B26-76AEBDCC956C}"/>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838694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B8BDB8-4C32-4803-9B13-02C8D93E65C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8C5A0B0-9BBD-4DB3-BB33-CBEFA20475D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C58500-8C03-4235-B763-B04765312066}"/>
              </a:ext>
            </a:extLst>
          </p:cNvPr>
          <p:cNvSpPr>
            <a:spLocks noGrp="1"/>
          </p:cNvSpPr>
          <p:nvPr>
            <p:ph type="dt" sz="half" idx="10"/>
          </p:nvPr>
        </p:nvSpPr>
        <p:spPr/>
        <p:txBody>
          <a:bodyPr/>
          <a:lstStyle/>
          <a:p>
            <a:fld id="{3AC460FC-30B6-42B8-953D-5EC6D09F31C8}" type="datetimeFigureOut">
              <a:rPr lang="en-GB" smtClean="0"/>
              <a:t>17/07/2024</a:t>
            </a:fld>
            <a:endParaRPr lang="en-GB"/>
          </a:p>
        </p:txBody>
      </p:sp>
      <p:sp>
        <p:nvSpPr>
          <p:cNvPr id="5" name="Footer Placeholder 4">
            <a:extLst>
              <a:ext uri="{FF2B5EF4-FFF2-40B4-BE49-F238E27FC236}">
                <a16:creationId xmlns:a16="http://schemas.microsoft.com/office/drawing/2014/main" id="{76273401-3FBF-4309-A91A-737B31DE82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95CD15-AFFB-4740-85BD-2A9F44E4F1A8}"/>
              </a:ext>
            </a:extLst>
          </p:cNvPr>
          <p:cNvSpPr>
            <a:spLocks noGrp="1"/>
          </p:cNvSpPr>
          <p:nvPr>
            <p:ph type="sldNum" sz="quarter" idx="12"/>
          </p:nvPr>
        </p:nvSpPr>
        <p:spPr/>
        <p:txBody>
          <a:bodyPr/>
          <a:lstStyle/>
          <a:p>
            <a:fld id="{BFCE3F92-42B2-44FD-87C4-0F69EE84AB00}" type="slidenum">
              <a:rPr lang="en-GB" smtClean="0"/>
              <a:t>‹#›</a:t>
            </a:fld>
            <a:endParaRPr lang="en-GB"/>
          </a:p>
        </p:txBody>
      </p:sp>
    </p:spTree>
    <p:extLst>
      <p:ext uri="{BB962C8B-B14F-4D97-AF65-F5344CB8AC3E}">
        <p14:creationId xmlns:p14="http://schemas.microsoft.com/office/powerpoint/2010/main" val="1687008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215631-765E-4B35-BAB5-56D6BE0539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0706CB6-92D3-4F89-B006-A4EB93A119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212F70E-0065-4DC3-8121-494C0BAA90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460FC-30B6-42B8-953D-5EC6D09F31C8}" type="datetimeFigureOut">
              <a:rPr lang="en-GB" smtClean="0"/>
              <a:t>17/07/2024</a:t>
            </a:fld>
            <a:endParaRPr lang="en-GB"/>
          </a:p>
        </p:txBody>
      </p:sp>
      <p:sp>
        <p:nvSpPr>
          <p:cNvPr id="5" name="Footer Placeholder 4">
            <a:extLst>
              <a:ext uri="{FF2B5EF4-FFF2-40B4-BE49-F238E27FC236}">
                <a16:creationId xmlns:a16="http://schemas.microsoft.com/office/drawing/2014/main" id="{D0678C08-3ECD-4AF3-9993-A1EE0111F7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2B47304-BDDB-4DFA-A33F-CD5EE12FB2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CE3F92-42B2-44FD-87C4-0F69EE84AB00}" type="slidenum">
              <a:rPr lang="en-GB" smtClean="0"/>
              <a:t>‹#›</a:t>
            </a:fld>
            <a:endParaRPr lang="en-GB"/>
          </a:p>
        </p:txBody>
      </p:sp>
    </p:spTree>
    <p:extLst>
      <p:ext uri="{BB962C8B-B14F-4D97-AF65-F5344CB8AC3E}">
        <p14:creationId xmlns:p14="http://schemas.microsoft.com/office/powerpoint/2010/main" val="4032389550"/>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B44C5-C8CC-41DB-B17F-DE9DCF103BEC}"/>
              </a:ext>
            </a:extLst>
          </p:cNvPr>
          <p:cNvSpPr>
            <a:spLocks noGrp="1"/>
          </p:cNvSpPr>
          <p:nvPr>
            <p:ph type="ctrTitle"/>
          </p:nvPr>
        </p:nvSpPr>
        <p:spPr>
          <a:xfrm>
            <a:off x="1639409" y="2182838"/>
            <a:ext cx="9144000" cy="1911213"/>
          </a:xfrm>
        </p:spPr>
        <p:txBody>
          <a:bodyPr>
            <a:noAutofit/>
          </a:bodyPr>
          <a:lstStyle/>
          <a:p>
            <a:r>
              <a:rPr lang="en-GB" sz="4000" dirty="0">
                <a:solidFill>
                  <a:schemeClr val="accent1"/>
                </a:solidFill>
              </a:rPr>
              <a:t>What are some ‘other summery statistics’ that can be seen in everyday circumstances and how can we analyse them?</a:t>
            </a:r>
            <a:endParaRPr lang="en-GB" sz="1000" b="1" dirty="0">
              <a:solidFill>
                <a:schemeClr val="accent1"/>
              </a:solidFill>
            </a:endParaRPr>
          </a:p>
        </p:txBody>
      </p:sp>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5044984" y="1089706"/>
            <a:ext cx="1771015" cy="685800"/>
          </a:xfrm>
          <a:prstGeom prst="rect">
            <a:avLst/>
          </a:prstGeom>
          <a:ln>
            <a:noFill/>
          </a:ln>
          <a:extLst>
            <a:ext uri="{53640926-AAD7-44D8-BBD7-CCE9431645EC}">
              <a14:shadowObscured xmlns:a14="http://schemas.microsoft.com/office/drawing/2010/main"/>
            </a:ext>
          </a:extLst>
        </p:spPr>
      </p:pic>
      <p:sp>
        <p:nvSpPr>
          <p:cNvPr id="11" name="Subtitle 2">
            <a:extLst>
              <a:ext uri="{FF2B5EF4-FFF2-40B4-BE49-F238E27FC236}">
                <a16:creationId xmlns:a16="http://schemas.microsoft.com/office/drawing/2014/main" id="{7FCEC2AE-8D0D-4350-8F76-3D90A8380F75}"/>
              </a:ext>
            </a:extLst>
          </p:cNvPr>
          <p:cNvSpPr txBox="1">
            <a:spLocks/>
          </p:cNvSpPr>
          <p:nvPr/>
        </p:nvSpPr>
        <p:spPr>
          <a:xfrm>
            <a:off x="1520093" y="4182802"/>
            <a:ext cx="9144000" cy="19289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5000" b="1" u="sng" dirty="0">
                <a:solidFill>
                  <a:srgbClr val="7030A0"/>
                </a:solidFill>
              </a:rPr>
              <a:t>Population Averages</a:t>
            </a:r>
          </a:p>
        </p:txBody>
      </p:sp>
      <p:pic>
        <p:nvPicPr>
          <p:cNvPr id="12" name="Picture 11">
            <a:extLst>
              <a:ext uri="{FF2B5EF4-FFF2-40B4-BE49-F238E27FC236}">
                <a16:creationId xmlns:a16="http://schemas.microsoft.com/office/drawing/2014/main" id="{25417528-A178-48FA-8990-C78C71BD4B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3" name="Subtitle 2">
            <a:extLst>
              <a:ext uri="{FF2B5EF4-FFF2-40B4-BE49-F238E27FC236}">
                <a16:creationId xmlns:a16="http://schemas.microsoft.com/office/drawing/2014/main" id="{1B9CBA62-6D5C-43FF-9C1D-329923A7F729}"/>
              </a:ext>
            </a:extLst>
          </p:cNvPr>
          <p:cNvSpPr txBox="1">
            <a:spLocks/>
          </p:cNvSpPr>
          <p:nvPr/>
        </p:nvSpPr>
        <p:spPr>
          <a:xfrm>
            <a:off x="1499870" y="6420775"/>
            <a:ext cx="10692130"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2"/>
                </a:solidFill>
              </a:rPr>
              <a:t>How do we calculate population averages and what do they mean?</a:t>
            </a:r>
            <a:endParaRPr lang="en-GB" dirty="0">
              <a:solidFill>
                <a:schemeClr val="accent2"/>
              </a:solidFill>
            </a:endParaRPr>
          </a:p>
        </p:txBody>
      </p:sp>
      <p:pic>
        <p:nvPicPr>
          <p:cNvPr id="10" name="Picture 9">
            <a:extLst>
              <a:ext uri="{FF2B5EF4-FFF2-40B4-BE49-F238E27FC236}">
                <a16:creationId xmlns:a16="http://schemas.microsoft.com/office/drawing/2014/main" id="{F2F573D7-2AE2-471E-A165-D54DA37FF3D7}"/>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0" y="0"/>
            <a:ext cx="3346882" cy="1775506"/>
          </a:xfrm>
          <a:prstGeom prst="rect">
            <a:avLst/>
          </a:prstGeom>
        </p:spPr>
      </p:pic>
    </p:spTree>
    <p:extLst>
      <p:ext uri="{BB962C8B-B14F-4D97-AF65-F5344CB8AC3E}">
        <p14:creationId xmlns:p14="http://schemas.microsoft.com/office/powerpoint/2010/main" val="383261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0" name="Subtitle 2">
            <a:extLst>
              <a:ext uri="{FF2B5EF4-FFF2-40B4-BE49-F238E27FC236}">
                <a16:creationId xmlns:a16="http://schemas.microsoft.com/office/drawing/2014/main" id="{474D3171-5EDE-4F6B-B6BC-AA6ABE46E0CB}"/>
              </a:ext>
            </a:extLst>
          </p:cNvPr>
          <p:cNvSpPr txBox="1">
            <a:spLocks/>
          </p:cNvSpPr>
          <p:nvPr/>
        </p:nvSpPr>
        <p:spPr>
          <a:xfrm>
            <a:off x="1771016" y="35509"/>
            <a:ext cx="8266670" cy="650292"/>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dirty="0">
                <a:solidFill>
                  <a:schemeClr val="accent1"/>
                </a:solidFill>
              </a:rPr>
              <a:t>What are some ‘other summery statistics’ that can be seen in everyday circumstances and how can we analyse them?</a:t>
            </a:r>
            <a:endParaRPr lang="en-GB" b="1" dirty="0">
              <a:solidFill>
                <a:schemeClr val="tx2"/>
              </a:solidFill>
            </a:endParaRPr>
          </a:p>
        </p:txBody>
      </p:sp>
      <p:pic>
        <p:nvPicPr>
          <p:cNvPr id="11" name="Picture 10">
            <a:extLst>
              <a:ext uri="{FF2B5EF4-FFF2-40B4-BE49-F238E27FC236}">
                <a16:creationId xmlns:a16="http://schemas.microsoft.com/office/drawing/2014/main" id="{E854D027-EC73-4190-908E-52E0AE70FE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B9BA5D38-3493-4291-AB57-503F15B4608B}"/>
              </a:ext>
            </a:extLst>
          </p:cNvPr>
          <p:cNvSpPr txBox="1">
            <a:spLocks/>
          </p:cNvSpPr>
          <p:nvPr/>
        </p:nvSpPr>
        <p:spPr>
          <a:xfrm>
            <a:off x="1499870" y="6420775"/>
            <a:ext cx="10692130"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2"/>
                </a:solidFill>
              </a:rPr>
              <a:t>How do we calculate population averages and what do they mean?</a:t>
            </a:r>
            <a:endParaRPr lang="en-GB" dirty="0">
              <a:solidFill>
                <a:schemeClr val="accent2"/>
              </a:solidFill>
            </a:endParaRPr>
          </a:p>
        </p:txBody>
      </p:sp>
      <p:graphicFrame>
        <p:nvGraphicFramePr>
          <p:cNvPr id="7" name="Table 6">
            <a:extLst>
              <a:ext uri="{FF2B5EF4-FFF2-40B4-BE49-F238E27FC236}">
                <a16:creationId xmlns:a16="http://schemas.microsoft.com/office/drawing/2014/main" id="{7C2D3BB3-5AA5-4BBC-BC2B-5F282A1233FF}"/>
              </a:ext>
            </a:extLst>
          </p:cNvPr>
          <p:cNvGraphicFramePr>
            <a:graphicFrameLocks noGrp="1"/>
          </p:cNvGraphicFramePr>
          <p:nvPr>
            <p:extLst>
              <p:ext uri="{D42A27DB-BD31-4B8C-83A1-F6EECF244321}">
                <p14:modId xmlns:p14="http://schemas.microsoft.com/office/powerpoint/2010/main" val="2926318573"/>
              </p:ext>
            </p:extLst>
          </p:nvPr>
        </p:nvGraphicFramePr>
        <p:xfrm>
          <a:off x="278130" y="1211802"/>
          <a:ext cx="9675495" cy="1574292"/>
        </p:xfrm>
        <a:graphic>
          <a:graphicData uri="http://schemas.openxmlformats.org/drawingml/2006/table">
            <a:tbl>
              <a:tblPr firstRow="1" firstCol="1" bandRow="1">
                <a:tableStyleId>{5C22544A-7EE6-4342-B048-85BDC9FD1C3A}</a:tableStyleId>
              </a:tblPr>
              <a:tblGrid>
                <a:gridCol w="2382625">
                  <a:extLst>
                    <a:ext uri="{9D8B030D-6E8A-4147-A177-3AD203B41FA5}">
                      <a16:colId xmlns:a16="http://schemas.microsoft.com/office/drawing/2014/main" val="2993087784"/>
                    </a:ext>
                  </a:extLst>
                </a:gridCol>
                <a:gridCol w="7292870">
                  <a:extLst>
                    <a:ext uri="{9D8B030D-6E8A-4147-A177-3AD203B41FA5}">
                      <a16:colId xmlns:a16="http://schemas.microsoft.com/office/drawing/2014/main" val="2407137581"/>
                    </a:ext>
                  </a:extLst>
                </a:gridCol>
              </a:tblGrid>
              <a:tr h="0">
                <a:tc>
                  <a:txBody>
                    <a:bodyPr/>
                    <a:lstStyle/>
                    <a:p>
                      <a:pPr algn="ctr">
                        <a:lnSpc>
                          <a:spcPct val="106000"/>
                        </a:lnSpc>
                        <a:spcBef>
                          <a:spcPts val="600"/>
                        </a:spcBef>
                        <a:spcAft>
                          <a:spcPts val="600"/>
                        </a:spcAft>
                      </a:pPr>
                      <a:r>
                        <a:rPr lang="en-GB" sz="2000">
                          <a:effectLst/>
                        </a:rPr>
                        <a:t>Vocab</a:t>
                      </a:r>
                      <a:endParaRPr lang="en-GB" sz="18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tc>
                <a:tc>
                  <a:txBody>
                    <a:bodyPr/>
                    <a:lstStyle/>
                    <a:p>
                      <a:pPr algn="ctr">
                        <a:lnSpc>
                          <a:spcPct val="106000"/>
                        </a:lnSpc>
                        <a:spcBef>
                          <a:spcPts val="600"/>
                        </a:spcBef>
                        <a:spcAft>
                          <a:spcPts val="600"/>
                        </a:spcAft>
                      </a:pPr>
                      <a:r>
                        <a:rPr lang="en-GB" sz="2000">
                          <a:effectLst/>
                        </a:rPr>
                        <a:t>Mathematical Definition</a:t>
                      </a:r>
                      <a:endParaRPr lang="en-GB" sz="18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tc>
                <a:extLst>
                  <a:ext uri="{0D108BD9-81ED-4DB2-BD59-A6C34878D82A}">
                    <a16:rowId xmlns:a16="http://schemas.microsoft.com/office/drawing/2014/main" val="3250489902"/>
                  </a:ext>
                </a:extLst>
              </a:tr>
              <a:tr h="0">
                <a:tc>
                  <a:txBody>
                    <a:bodyPr/>
                    <a:lstStyle/>
                    <a:p>
                      <a:pPr algn="r">
                        <a:lnSpc>
                          <a:spcPct val="106000"/>
                        </a:lnSpc>
                        <a:spcBef>
                          <a:spcPts val="600"/>
                        </a:spcBef>
                        <a:spcAft>
                          <a:spcPts val="600"/>
                        </a:spcAft>
                      </a:pPr>
                      <a:r>
                        <a:rPr lang="en-GB" sz="2000">
                          <a:effectLst/>
                        </a:rPr>
                        <a:t>Crude</a:t>
                      </a:r>
                      <a:endParaRPr lang="en-GB" sz="18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nSpc>
                          <a:spcPct val="106000"/>
                        </a:lnSpc>
                        <a:spcAft>
                          <a:spcPts val="100"/>
                        </a:spcAft>
                      </a:pPr>
                      <a:r>
                        <a:rPr lang="en-GB" sz="2000">
                          <a:effectLst/>
                        </a:rPr>
                        <a:t>Lacking in taste, tact or refinement; vulgar; a crude joke in a natural or unrefined state</a:t>
                      </a:r>
                      <a:endParaRPr lang="en-GB" sz="18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1151642429"/>
                  </a:ext>
                </a:extLst>
              </a:tr>
              <a:tr h="0">
                <a:tc>
                  <a:txBody>
                    <a:bodyPr/>
                    <a:lstStyle/>
                    <a:p>
                      <a:pPr algn="r">
                        <a:lnSpc>
                          <a:spcPct val="106000"/>
                        </a:lnSpc>
                        <a:spcBef>
                          <a:spcPts val="600"/>
                        </a:spcBef>
                        <a:spcAft>
                          <a:spcPts val="600"/>
                        </a:spcAft>
                      </a:pPr>
                      <a:r>
                        <a:rPr lang="en-GB" sz="2000">
                          <a:effectLst/>
                        </a:rPr>
                        <a:t>Rate</a:t>
                      </a:r>
                      <a:endParaRPr lang="en-GB" sz="18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nSpc>
                          <a:spcPct val="106000"/>
                        </a:lnSpc>
                        <a:spcAft>
                          <a:spcPts val="100"/>
                        </a:spcAft>
                      </a:pPr>
                      <a:r>
                        <a:rPr lang="en-GB" sz="2000" dirty="0">
                          <a:effectLst/>
                        </a:rPr>
                        <a:t>assign a standard or value to (something) according to a particular scale</a:t>
                      </a:r>
                      <a:endParaRPr lang="en-GB" sz="1800" dirty="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3051037217"/>
                  </a:ext>
                </a:extLst>
              </a:tr>
            </a:tbl>
          </a:graphicData>
        </a:graphic>
      </p:graphicFrame>
      <p:graphicFrame>
        <p:nvGraphicFramePr>
          <p:cNvPr id="13" name="Table 12">
            <a:extLst>
              <a:ext uri="{FF2B5EF4-FFF2-40B4-BE49-F238E27FC236}">
                <a16:creationId xmlns:a16="http://schemas.microsoft.com/office/drawing/2014/main" id="{5C4B0A67-83C3-46DE-8109-178AB8E06158}"/>
              </a:ext>
            </a:extLst>
          </p:cNvPr>
          <p:cNvGraphicFramePr>
            <a:graphicFrameLocks noGrp="1"/>
          </p:cNvGraphicFramePr>
          <p:nvPr>
            <p:extLst>
              <p:ext uri="{D42A27DB-BD31-4B8C-83A1-F6EECF244321}">
                <p14:modId xmlns:p14="http://schemas.microsoft.com/office/powerpoint/2010/main" val="3177918883"/>
              </p:ext>
            </p:extLst>
          </p:nvPr>
        </p:nvGraphicFramePr>
        <p:xfrm>
          <a:off x="278130" y="3646047"/>
          <a:ext cx="9675494" cy="2023047"/>
        </p:xfrm>
        <a:graphic>
          <a:graphicData uri="http://schemas.openxmlformats.org/drawingml/2006/table">
            <a:tbl>
              <a:tblPr firstRow="1" firstCol="1" bandRow="1">
                <a:tableStyleId>{5C22544A-7EE6-4342-B048-85BDC9FD1C3A}</a:tableStyleId>
              </a:tblPr>
              <a:tblGrid>
                <a:gridCol w="2747522">
                  <a:extLst>
                    <a:ext uri="{9D8B030D-6E8A-4147-A177-3AD203B41FA5}">
                      <a16:colId xmlns:a16="http://schemas.microsoft.com/office/drawing/2014/main" val="3209650996"/>
                    </a:ext>
                  </a:extLst>
                </a:gridCol>
                <a:gridCol w="6927972">
                  <a:extLst>
                    <a:ext uri="{9D8B030D-6E8A-4147-A177-3AD203B41FA5}">
                      <a16:colId xmlns:a16="http://schemas.microsoft.com/office/drawing/2014/main" val="2559099016"/>
                    </a:ext>
                  </a:extLst>
                </a:gridCol>
              </a:tblGrid>
              <a:tr h="0">
                <a:tc>
                  <a:txBody>
                    <a:bodyPr/>
                    <a:lstStyle/>
                    <a:p>
                      <a:pPr>
                        <a:lnSpc>
                          <a:spcPct val="106000"/>
                        </a:lnSpc>
                        <a:spcAft>
                          <a:spcPts val="0"/>
                        </a:spcAft>
                      </a:pPr>
                      <a:r>
                        <a:rPr lang="en-GB" sz="1800">
                          <a:effectLst/>
                        </a:rPr>
                        <a:t>Real World</a:t>
                      </a:r>
                      <a:endParaRPr lang="en-GB" sz="1600">
                        <a:effectLst/>
                      </a:endParaRPr>
                    </a:p>
                    <a:p>
                      <a:pPr>
                        <a:lnSpc>
                          <a:spcPct val="106000"/>
                        </a:lnSpc>
                        <a:spcAft>
                          <a:spcPts val="0"/>
                        </a:spcAft>
                      </a:pPr>
                      <a:r>
                        <a:rPr lang="en-GB" sz="1800">
                          <a:effectLst/>
                        </a:rPr>
                        <a:t>Application</a:t>
                      </a:r>
                      <a:endParaRPr lang="en-GB" sz="16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solidFill>
                      <a:srgbClr val="D7BCEA"/>
                    </a:solidFill>
                  </a:tcPr>
                </a:tc>
                <a:tc>
                  <a:txBody>
                    <a:bodyPr/>
                    <a:lstStyle/>
                    <a:p>
                      <a:pPr>
                        <a:lnSpc>
                          <a:spcPct val="106000"/>
                        </a:lnSpc>
                        <a:spcAft>
                          <a:spcPts val="0"/>
                        </a:spcAft>
                      </a:pPr>
                      <a:r>
                        <a:rPr lang="en-GB" sz="1800" dirty="0">
                          <a:effectLst/>
                        </a:rPr>
                        <a:t>Crude death rates were regularly reported to the world via news channels and government reports during the COVID-19 pandemic in 2020-2021</a:t>
                      </a:r>
                      <a:endParaRPr lang="en-GB" sz="1600" dirty="0">
                        <a:effectLst/>
                      </a:endParaRPr>
                    </a:p>
                    <a:p>
                      <a:pPr>
                        <a:lnSpc>
                          <a:spcPct val="106000"/>
                        </a:lnSpc>
                        <a:spcAft>
                          <a:spcPts val="0"/>
                        </a:spcAft>
                      </a:pPr>
                      <a:r>
                        <a:rPr lang="en-GB" sz="1800" dirty="0">
                          <a:effectLst/>
                        </a:rPr>
                        <a:t> </a:t>
                      </a:r>
                      <a:endParaRPr lang="en-GB" sz="1600" dirty="0">
                        <a:effectLst/>
                      </a:endParaRPr>
                    </a:p>
                    <a:p>
                      <a:pPr>
                        <a:lnSpc>
                          <a:spcPct val="106000"/>
                        </a:lnSpc>
                        <a:spcAft>
                          <a:spcPts val="0"/>
                        </a:spcAft>
                      </a:pPr>
                      <a:r>
                        <a:rPr lang="en-GB" sz="1800" dirty="0">
                          <a:effectLst/>
                        </a:rPr>
                        <a:t>The global crude death rate in 2016 was 7.6, and in the United States, the rate was 8 per 1,000. The crude death rate for the world has been on the decline since 1960 when it came in at 17.7.</a:t>
                      </a:r>
                      <a:endParaRPr lang="en-GB" sz="1600" dirty="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solidFill>
                      <a:srgbClr val="D7BCEA"/>
                    </a:solidFill>
                  </a:tcPr>
                </a:tc>
                <a:extLst>
                  <a:ext uri="{0D108BD9-81ED-4DB2-BD59-A6C34878D82A}">
                    <a16:rowId xmlns:a16="http://schemas.microsoft.com/office/drawing/2014/main" val="2259998571"/>
                  </a:ext>
                </a:extLst>
              </a:tr>
            </a:tbl>
          </a:graphicData>
        </a:graphic>
      </p:graphicFrame>
      <p:pic>
        <p:nvPicPr>
          <p:cNvPr id="2050" name="Picture 20">
            <a:extLst>
              <a:ext uri="{FF2B5EF4-FFF2-40B4-BE49-F238E27FC236}">
                <a16:creationId xmlns:a16="http://schemas.microsoft.com/office/drawing/2014/main" id="{87277193-87B2-438E-ABE2-782A928309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17917"/>
          <a:stretch>
            <a:fillRect/>
          </a:stretch>
        </p:blipFill>
        <p:spPr bwMode="auto">
          <a:xfrm>
            <a:off x="1878807" y="4362295"/>
            <a:ext cx="719138" cy="590550"/>
          </a:xfrm>
          <a:prstGeom prst="rect">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0191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0" name="Subtitle 2">
            <a:extLst>
              <a:ext uri="{FF2B5EF4-FFF2-40B4-BE49-F238E27FC236}">
                <a16:creationId xmlns:a16="http://schemas.microsoft.com/office/drawing/2014/main" id="{474D3171-5EDE-4F6B-B6BC-AA6ABE46E0CB}"/>
              </a:ext>
            </a:extLst>
          </p:cNvPr>
          <p:cNvSpPr txBox="1">
            <a:spLocks/>
          </p:cNvSpPr>
          <p:nvPr/>
        </p:nvSpPr>
        <p:spPr>
          <a:xfrm>
            <a:off x="1771016" y="35509"/>
            <a:ext cx="8266670" cy="650292"/>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dirty="0">
                <a:solidFill>
                  <a:schemeClr val="accent1"/>
                </a:solidFill>
              </a:rPr>
              <a:t>What are some ‘other summery statistics’ that can be seen in everyday circumstances and how can we analyse them?</a:t>
            </a:r>
            <a:endParaRPr lang="en-GB" b="1" dirty="0">
              <a:solidFill>
                <a:schemeClr val="tx2"/>
              </a:solidFill>
            </a:endParaRPr>
          </a:p>
        </p:txBody>
      </p:sp>
      <p:pic>
        <p:nvPicPr>
          <p:cNvPr id="11" name="Picture 10">
            <a:extLst>
              <a:ext uri="{FF2B5EF4-FFF2-40B4-BE49-F238E27FC236}">
                <a16:creationId xmlns:a16="http://schemas.microsoft.com/office/drawing/2014/main" id="{E854D027-EC73-4190-908E-52E0AE70FE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B9BA5D38-3493-4291-AB57-503F15B4608B}"/>
              </a:ext>
            </a:extLst>
          </p:cNvPr>
          <p:cNvSpPr txBox="1">
            <a:spLocks/>
          </p:cNvSpPr>
          <p:nvPr/>
        </p:nvSpPr>
        <p:spPr>
          <a:xfrm>
            <a:off x="1499870" y="6420775"/>
            <a:ext cx="10692130"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2"/>
                </a:solidFill>
              </a:rPr>
              <a:t>How do we calculate population averages and what do they mean?</a:t>
            </a:r>
            <a:endParaRPr lang="en-GB" dirty="0">
              <a:solidFill>
                <a:schemeClr val="accent2"/>
              </a:solidFill>
            </a:endParaRPr>
          </a:p>
        </p:txBody>
      </p:sp>
      <mc:AlternateContent xmlns:mc="http://schemas.openxmlformats.org/markup-compatibility/2006">
        <mc:Choice xmlns:a14="http://schemas.microsoft.com/office/drawing/2010/main" Requires="a14">
          <p:sp>
            <p:nvSpPr>
              <p:cNvPr id="2" name="Rectangle 1">
                <a:extLst>
                  <a:ext uri="{FF2B5EF4-FFF2-40B4-BE49-F238E27FC236}">
                    <a16:creationId xmlns:a16="http://schemas.microsoft.com/office/drawing/2014/main" id="{6CAA067E-806E-4AC6-8899-5F644D2995D0}"/>
                  </a:ext>
                </a:extLst>
              </p:cNvPr>
              <p:cNvSpPr/>
              <p:nvPr/>
            </p:nvSpPr>
            <p:spPr>
              <a:xfrm>
                <a:off x="19050" y="822903"/>
                <a:ext cx="12192000" cy="5737917"/>
              </a:xfrm>
              <a:prstGeom prst="rect">
                <a:avLst/>
              </a:prstGeom>
            </p:spPr>
            <p:txBody>
              <a:bodyPr wrap="square">
                <a:spAutoFit/>
              </a:bodyPr>
              <a:lstStyle/>
              <a:p>
                <a:pPr>
                  <a:lnSpc>
                    <a:spcPct val="106000"/>
                  </a:lnSpc>
                  <a:spcBef>
                    <a:spcPts val="600"/>
                  </a:spcBef>
                  <a:spcAft>
                    <a:spcPts val="600"/>
                  </a:spcAft>
                </a:pPr>
                <a:r>
                  <a:rPr lang="en-GB" b="1" u="sng"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 Knowledge Phase</a:t>
                </a:r>
                <a:endParaRPr lang="en-GB" sz="16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p>
                <a:pPr>
                  <a:lnSpc>
                    <a:spcPct val="106000"/>
                  </a:lnSpc>
                  <a:spcAft>
                    <a:spcPts val="100"/>
                  </a:spcAft>
                </a:pPr>
                <a:r>
                  <a:rPr lang="en-GB" dirty="0">
                    <a:solidFill>
                      <a:schemeClr val="accent1"/>
                    </a:solidFill>
                    <a:latin typeface="Calibri Light" panose="020F0302020204030204" pitchFamily="34" charset="0"/>
                    <a:ea typeface="Calibri" panose="020F0502020204030204" pitchFamily="34" charset="0"/>
                    <a:cs typeface="Gautami" panose="020B0502040204020203" pitchFamily="34" charset="0"/>
                  </a:rPr>
                  <a:t>Population Averages</a:t>
                </a:r>
                <a:endParaRPr lang="en-GB" sz="16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p>
                <a:pPr>
                  <a:lnSpc>
                    <a:spcPct val="106000"/>
                  </a:lnSpc>
                  <a:spcAft>
                    <a:spcPts val="100"/>
                  </a:spcAft>
                </a:pPr>
                <a:r>
                  <a:rPr lang="en-GB"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These are a way of expressing an estimate for important statistics such as births, deaths, marriages etc</a:t>
                </a:r>
                <a:endParaRPr lang="en-GB" sz="16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p>
                <a:pPr>
                  <a:lnSpc>
                    <a:spcPct val="106000"/>
                  </a:lnSpc>
                  <a:spcAft>
                    <a:spcPts val="100"/>
                  </a:spcAft>
                </a:pPr>
                <a:r>
                  <a:rPr lang="en-GB"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They are expressed as a number </a:t>
                </a:r>
                <a:r>
                  <a:rPr lang="en-GB" b="1" i="1" dirty="0">
                    <a:solidFill>
                      <a:schemeClr val="accent1"/>
                    </a:solidFill>
                    <a:latin typeface="Calibri Light" panose="020F0302020204030204" pitchFamily="34" charset="0"/>
                    <a:ea typeface="Calibri" panose="020F0502020204030204" pitchFamily="34" charset="0"/>
                    <a:cs typeface="Gautami" panose="020B0502040204020203" pitchFamily="34" charset="0"/>
                  </a:rPr>
                  <a:t>per thousand </a:t>
                </a:r>
                <a:r>
                  <a:rPr lang="en-GB" dirty="0">
                    <a:solidFill>
                      <a:schemeClr val="accent1"/>
                    </a:solidFill>
                    <a:latin typeface="Calibri Light" panose="020F0302020204030204" pitchFamily="34" charset="0"/>
                    <a:ea typeface="Calibri" panose="020F0502020204030204" pitchFamily="34" charset="0"/>
                    <a:cs typeface="Gautami" panose="020B0502040204020203" pitchFamily="34" charset="0"/>
                  </a:rPr>
                  <a:t>of the population</a:t>
                </a:r>
                <a:endParaRPr lang="en-GB" sz="16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p>
                <a:pPr>
                  <a:lnSpc>
                    <a:spcPct val="106000"/>
                  </a:lnSpc>
                  <a:spcAft>
                    <a:spcPts val="100"/>
                  </a:spcAft>
                </a:pPr>
                <a:r>
                  <a:rPr lang="en-GB"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 crude birth rate (CBR) and crude death rate (CBR) are statistical values that can be used to measure the growth or decline of a population.</a:t>
                </a:r>
                <a:endParaRPr lang="en-GB" sz="16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p>
                <a:pPr>
                  <a:lnSpc>
                    <a:spcPct val="106000"/>
                  </a:lnSpc>
                  <a:spcAft>
                    <a:spcPts val="100"/>
                  </a:spcAft>
                </a:pPr>
                <a:r>
                  <a:rPr lang="en-GB"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 crude birth rate is called "crude" because it does not take into account age or sex differences among the population.</a:t>
                </a:r>
                <a:endParaRPr lang="en-GB" sz="16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p>
                <a:pPr>
                  <a:lnSpc>
                    <a:spcPct val="106000"/>
                  </a:lnSpc>
                  <a:spcAft>
                    <a:spcPts val="100"/>
                  </a:spcAft>
                </a:pPr>
                <a:r>
                  <a:rPr lang="en-GB" dirty="0">
                    <a:solidFill>
                      <a:schemeClr val="accent1"/>
                    </a:solidFill>
                    <a:latin typeface="Calibri Light" panose="020F0302020204030204" pitchFamily="34" charset="0"/>
                    <a:ea typeface="Calibri" panose="020F0502020204030204" pitchFamily="34" charset="0"/>
                    <a:cs typeface="Gautami" panose="020B0502040204020203" pitchFamily="34" charset="0"/>
                  </a:rPr>
                  <a:t> </a:t>
                </a:r>
                <a:endParaRPr lang="en-GB" sz="16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p>
                <a:pPr>
                  <a:lnSpc>
                    <a:spcPct val="106000"/>
                  </a:lnSpc>
                  <a:spcAft>
                    <a:spcPts val="100"/>
                  </a:spcAft>
                </a:pPr>
                <a:r>
                  <a:rPr lang="en-GB" dirty="0">
                    <a:solidFill>
                      <a:schemeClr val="accent1"/>
                    </a:solidFill>
                    <a:latin typeface="Calibri Light" panose="020F0302020204030204" pitchFamily="34" charset="0"/>
                    <a:ea typeface="Calibri" panose="020F0502020204030204" pitchFamily="34" charset="0"/>
                    <a:cs typeface="Gautami" panose="020B0502040204020203" pitchFamily="34" charset="0"/>
                  </a:rPr>
                  <a:t>Crude birth rates of more than 30 per 1,000 are considered high, and rates of less than 18 per 1,000 are considered low. The global crude birth rate in 2016 was 19 per 1,000.</a:t>
                </a:r>
                <a:endParaRPr lang="en-GB" sz="16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p>
                <a:pPr>
                  <a:lnSpc>
                    <a:spcPct val="106000"/>
                  </a:lnSpc>
                  <a:spcAft>
                    <a:spcPts val="100"/>
                  </a:spcAft>
                </a:pPr>
                <a:r>
                  <a:rPr lang="en-GB" dirty="0">
                    <a:solidFill>
                      <a:schemeClr val="accent1"/>
                    </a:solidFill>
                    <a:latin typeface="Calibri Light" panose="020F0302020204030204" pitchFamily="34" charset="0"/>
                    <a:ea typeface="Calibri" panose="020F0502020204030204" pitchFamily="34" charset="0"/>
                    <a:cs typeface="Gautami" panose="020B0502040204020203" pitchFamily="34" charset="0"/>
                  </a:rPr>
                  <a:t> </a:t>
                </a:r>
                <a:endParaRPr lang="en-GB" sz="16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p>
                <a:pPr>
                  <a:lnSpc>
                    <a:spcPct val="106000"/>
                  </a:lnSpc>
                  <a:spcAft>
                    <a:spcPts val="100"/>
                  </a:spcAft>
                </a:pPr>
                <a:r>
                  <a:rPr lang="en-GB"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 crude death rate measures the rate of deaths for every 1,000 people in a given population. Crude death rates of below 10 are considered low, while crude death rates above 20 per 1,000 are considered high. </a:t>
                </a:r>
                <a:endParaRPr lang="en-GB" sz="16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p>
                <a:pPr algn="ctr">
                  <a:lnSpc>
                    <a:spcPct val="106000"/>
                  </a:lnSpc>
                  <a:spcAft>
                    <a:spcPts val="100"/>
                  </a:spcAft>
                </a:pPr>
                <a:r>
                  <a:rPr lang="en-GB" dirty="0">
                    <a:solidFill>
                      <a:schemeClr val="accent1"/>
                    </a:solidFill>
                    <a:latin typeface="Calibri Light" panose="020F0302020204030204" pitchFamily="34" charset="0"/>
                    <a:ea typeface="Calibri" panose="020F0502020204030204" pitchFamily="34" charset="0"/>
                    <a:cs typeface="Gautami" panose="020B0502040204020203" pitchFamily="34" charset="0"/>
                  </a:rPr>
                  <a:t> </a:t>
                </a:r>
                <a:endParaRPr lang="en-GB" sz="16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p>
                <a:pPr>
                  <a:lnSpc>
                    <a:spcPct val="106000"/>
                  </a:lnSpc>
                  <a:spcAft>
                    <a:spcPts val="100"/>
                  </a:spcAft>
                </a:pPr>
                <a:r>
                  <a:rPr lang="en-GB"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 formula for population averages is given on the formula page in your exam papers:</a:t>
                </a:r>
                <a:endParaRPr lang="en-GB" sz="16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p>
                <a:pPr>
                  <a:lnSpc>
                    <a:spcPct val="106000"/>
                  </a:lnSpc>
                  <a:spcAft>
                    <a:spcPts val="100"/>
                  </a:spcAft>
                </a:pPr>
                <a:r>
                  <a:rPr lang="en-GB" dirty="0">
                    <a:solidFill>
                      <a:schemeClr val="accent1"/>
                    </a:solidFill>
                    <a:latin typeface="Calibri Light" panose="020F0302020204030204" pitchFamily="34" charset="0"/>
                    <a:ea typeface="Calibri" panose="020F0502020204030204" pitchFamily="34" charset="0"/>
                    <a:cs typeface="Gautami" panose="020B0502040204020203" pitchFamily="34" charset="0"/>
                  </a:rPr>
                  <a:t> </a:t>
                </a:r>
                <a:endParaRPr lang="en-GB" sz="16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a:p>
                <a:pPr>
                  <a:lnSpc>
                    <a:spcPct val="107000"/>
                  </a:lnSpc>
                  <a:spcAft>
                    <a:spcPts val="800"/>
                  </a:spcAft>
                </a:pPr>
                <a14:m>
                  <m:oMathPara xmlns:m="http://schemas.openxmlformats.org/officeDocument/2006/math">
                    <m:oMathParaPr>
                      <m:jc m:val="centerGroup"/>
                    </m:oMathParaPr>
                    <m:oMath xmlns:m="http://schemas.openxmlformats.org/officeDocument/2006/math">
                      <m: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t>𝐶𝑟𝑢𝑑𝑒</m:t>
                      </m:r>
                      <m: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t> (</m:t>
                      </m:r>
                      <m: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t>𝑏𝑖𝑟𝑡h</m:t>
                      </m:r>
                      <m: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t>/</m:t>
                      </m:r>
                      <m: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t>𝑑𝑒𝑎𝑡h</m:t>
                      </m:r>
                      <m: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t>/…) </m:t>
                      </m:r>
                      <m: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t>𝑟𝑎𝑡𝑒𝑠</m:t>
                      </m:r>
                      <m: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t>= </m:t>
                      </m:r>
                      <m:f>
                        <m:fPr>
                          <m:ctrlP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ctrlPr>
                        </m:fPr>
                        <m:num>
                          <m: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t>𝑛𝑢𝑚𝑏𝑒𝑟</m:t>
                          </m:r>
                          <m: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t> </m:t>
                          </m:r>
                          <m: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t>𝑜𝑓</m:t>
                          </m:r>
                          <m: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t>  (</m:t>
                          </m:r>
                          <m: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t>𝑏𝑖𝑟𝑡h</m:t>
                          </m:r>
                          <m: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t>/</m:t>
                          </m:r>
                          <m: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t>𝑑𝑒𝑎𝑡h</m:t>
                          </m:r>
                          <m: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t>/…)</m:t>
                          </m:r>
                        </m:num>
                        <m:den>
                          <m: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t>𝑡𝑜𝑡𝑎𝑙</m:t>
                          </m:r>
                          <m: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t> </m:t>
                          </m:r>
                          <m:r>
                            <a:rPr lang="en-GB" i="1">
                              <a:solidFill>
                                <a:schemeClr val="accent1"/>
                              </a:solidFill>
                              <a:latin typeface="Cambria Math" panose="02040503050406030204" pitchFamily="18" charset="0"/>
                              <a:ea typeface="Calibri" panose="020F0502020204030204" pitchFamily="34" charset="0"/>
                              <a:cs typeface="Calibri Light" panose="020F0302020204030204" pitchFamily="34" charset="0"/>
                            </a:rPr>
                            <m:t>𝑝𝑜𝑝𝑢𝑙𝑎𝑖𝑡𝑜𝑛</m:t>
                          </m:r>
                        </m:den>
                      </m:f>
                      <m:r>
                        <a:rPr lang="en-GB" i="1">
                          <a:solidFill>
                            <a:schemeClr val="accent1"/>
                          </a:solidFill>
                          <a:latin typeface="Cambria Math" panose="02040503050406030204" pitchFamily="18" charset="0"/>
                          <a:ea typeface="Yu Mincho" panose="02020400000000000000" pitchFamily="18" charset="-128"/>
                          <a:cs typeface="Calibri Light" panose="020F0302020204030204" pitchFamily="34" charset="0"/>
                        </a:rPr>
                        <m:t> </m:t>
                      </m:r>
                      <m:r>
                        <a:rPr lang="en-GB" i="1">
                          <a:solidFill>
                            <a:schemeClr val="accent1"/>
                          </a:solidFill>
                          <a:latin typeface="Cambria Math" panose="02040503050406030204" pitchFamily="18" charset="0"/>
                          <a:ea typeface="Yu Mincho" panose="02020400000000000000" pitchFamily="18" charset="-128"/>
                          <a:cs typeface="Calibri Light" panose="020F0302020204030204" pitchFamily="34" charset="0"/>
                        </a:rPr>
                        <m:t>𝑋</m:t>
                      </m:r>
                      <m:r>
                        <a:rPr lang="en-GB" i="1">
                          <a:solidFill>
                            <a:schemeClr val="accent1"/>
                          </a:solidFill>
                          <a:latin typeface="Cambria Math" panose="02040503050406030204" pitchFamily="18" charset="0"/>
                          <a:ea typeface="Yu Mincho" panose="02020400000000000000" pitchFamily="18" charset="-128"/>
                          <a:cs typeface="Calibri Light" panose="020F0302020204030204" pitchFamily="34" charset="0"/>
                        </a:rPr>
                        <m:t> 1000</m:t>
                      </m:r>
                    </m:oMath>
                  </m:oMathPara>
                </a14:m>
                <a:endParaRPr lang="en-GB" sz="1600" dirty="0">
                  <a:solidFill>
                    <a:schemeClr val="accent1"/>
                  </a:solidFill>
                  <a:effectLst/>
                  <a:latin typeface="Calibri" panose="020F0502020204030204" pitchFamily="34" charset="0"/>
                  <a:ea typeface="Calibri" panose="020F0502020204030204" pitchFamily="34" charset="0"/>
                  <a:cs typeface="Gautami" panose="020B0502040204020203" pitchFamily="34" charset="0"/>
                </a:endParaRPr>
              </a:p>
            </p:txBody>
          </p:sp>
        </mc:Choice>
        <mc:Fallback>
          <p:sp>
            <p:nvSpPr>
              <p:cNvPr id="2" name="Rectangle 1">
                <a:extLst>
                  <a:ext uri="{FF2B5EF4-FFF2-40B4-BE49-F238E27FC236}">
                    <a16:creationId xmlns:a16="http://schemas.microsoft.com/office/drawing/2014/main" id="{6CAA067E-806E-4AC6-8899-5F644D2995D0}"/>
                  </a:ext>
                </a:extLst>
              </p:cNvPr>
              <p:cNvSpPr>
                <a:spLocks noRot="1" noChangeAspect="1" noMove="1" noResize="1" noEditPoints="1" noAdjustHandles="1" noChangeArrowheads="1" noChangeShapeType="1" noTextEdit="1"/>
              </p:cNvSpPr>
              <p:nvPr/>
            </p:nvSpPr>
            <p:spPr>
              <a:xfrm>
                <a:off x="19050" y="822903"/>
                <a:ext cx="12192000" cy="5737917"/>
              </a:xfrm>
              <a:prstGeom prst="rect">
                <a:avLst/>
              </a:prstGeom>
              <a:blipFill>
                <a:blip r:embed="rId5"/>
                <a:stretch>
                  <a:fillRect l="-400" t="-531" r="-100"/>
                </a:stretch>
              </a:blipFill>
            </p:spPr>
            <p:txBody>
              <a:bodyPr/>
              <a:lstStyle/>
              <a:p>
                <a:r>
                  <a:rPr lang="en-GB">
                    <a:noFill/>
                  </a:rPr>
                  <a:t> </a:t>
                </a:r>
              </a:p>
            </p:txBody>
          </p:sp>
        </mc:Fallback>
      </mc:AlternateContent>
    </p:spTree>
    <p:extLst>
      <p:ext uri="{BB962C8B-B14F-4D97-AF65-F5344CB8AC3E}">
        <p14:creationId xmlns:p14="http://schemas.microsoft.com/office/powerpoint/2010/main" val="665832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0" name="Subtitle 2">
            <a:extLst>
              <a:ext uri="{FF2B5EF4-FFF2-40B4-BE49-F238E27FC236}">
                <a16:creationId xmlns:a16="http://schemas.microsoft.com/office/drawing/2014/main" id="{474D3171-5EDE-4F6B-B6BC-AA6ABE46E0CB}"/>
              </a:ext>
            </a:extLst>
          </p:cNvPr>
          <p:cNvSpPr txBox="1">
            <a:spLocks/>
          </p:cNvSpPr>
          <p:nvPr/>
        </p:nvSpPr>
        <p:spPr>
          <a:xfrm>
            <a:off x="1771016" y="35509"/>
            <a:ext cx="8266670" cy="650292"/>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dirty="0">
                <a:solidFill>
                  <a:schemeClr val="accent1"/>
                </a:solidFill>
              </a:rPr>
              <a:t>What are some ‘other summery statistics’ that can be seen in everyday circumstances and how can we analyse them?</a:t>
            </a:r>
            <a:endParaRPr lang="en-GB" b="1" dirty="0">
              <a:solidFill>
                <a:schemeClr val="tx2"/>
              </a:solidFill>
            </a:endParaRPr>
          </a:p>
        </p:txBody>
      </p:sp>
      <p:pic>
        <p:nvPicPr>
          <p:cNvPr id="11" name="Picture 10">
            <a:extLst>
              <a:ext uri="{FF2B5EF4-FFF2-40B4-BE49-F238E27FC236}">
                <a16:creationId xmlns:a16="http://schemas.microsoft.com/office/drawing/2014/main" id="{E854D027-EC73-4190-908E-52E0AE70FE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B9BA5D38-3493-4291-AB57-503F15B4608B}"/>
              </a:ext>
            </a:extLst>
          </p:cNvPr>
          <p:cNvSpPr txBox="1">
            <a:spLocks/>
          </p:cNvSpPr>
          <p:nvPr/>
        </p:nvSpPr>
        <p:spPr>
          <a:xfrm>
            <a:off x="1499870" y="6420775"/>
            <a:ext cx="10692130"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2"/>
                </a:solidFill>
              </a:rPr>
              <a:t>How do we calculate population averages and what do they mean?</a:t>
            </a:r>
            <a:endParaRPr lang="en-GB" dirty="0">
              <a:solidFill>
                <a:schemeClr val="accent2"/>
              </a:solidFill>
            </a:endParaRPr>
          </a:p>
        </p:txBody>
      </p:sp>
      <p:sp>
        <p:nvSpPr>
          <p:cNvPr id="3" name="Rectangle 2">
            <a:extLst>
              <a:ext uri="{FF2B5EF4-FFF2-40B4-BE49-F238E27FC236}">
                <a16:creationId xmlns:a16="http://schemas.microsoft.com/office/drawing/2014/main" id="{07E4518C-25CB-49E2-94A6-6132E259483A}"/>
              </a:ext>
            </a:extLst>
          </p:cNvPr>
          <p:cNvSpPr/>
          <p:nvPr/>
        </p:nvSpPr>
        <p:spPr>
          <a:xfrm>
            <a:off x="123825" y="776944"/>
            <a:ext cx="6515100" cy="3073149"/>
          </a:xfrm>
          <a:prstGeom prst="rect">
            <a:avLst/>
          </a:prstGeom>
        </p:spPr>
        <p:txBody>
          <a:bodyPr wrap="square">
            <a:spAutoFit/>
          </a:bodyPr>
          <a:lstStyle/>
          <a:p>
            <a:pPr>
              <a:lnSpc>
                <a:spcPct val="106000"/>
              </a:lnSpc>
              <a:spcAft>
                <a:spcPts val="600"/>
              </a:spcAft>
            </a:pPr>
            <a:r>
              <a:rPr lang="en-GB" sz="2000" b="1" u="sng" dirty="0">
                <a:solidFill>
                  <a:schemeClr val="accent1"/>
                </a:solidFill>
                <a:latin typeface="+mj-lt"/>
                <a:ea typeface="Calibri" panose="020F0502020204030204" pitchFamily="34" charset="0"/>
                <a:cs typeface="Gautami" panose="020B0502040204020203" pitchFamily="34" charset="0"/>
              </a:rPr>
              <a:t>I DO</a:t>
            </a:r>
          </a:p>
          <a:p>
            <a:pPr>
              <a:lnSpc>
                <a:spcPct val="106000"/>
              </a:lnSpc>
              <a:spcAft>
                <a:spcPts val="600"/>
              </a:spcAft>
            </a:pPr>
            <a:r>
              <a:rPr lang="en-GB" sz="2000" dirty="0">
                <a:solidFill>
                  <a:schemeClr val="accent1"/>
                </a:solidFill>
                <a:latin typeface="+mj-lt"/>
                <a:ea typeface="Calibri" panose="020F0502020204030204" pitchFamily="34" charset="0"/>
                <a:cs typeface="Gautami" panose="020B0502040204020203" pitchFamily="34" charset="0"/>
              </a:rPr>
              <a:t>The incomplete table gives some information about the number of births in the USA, the total population of the USA and the crude birth rate for the USA in 1960 and in 2021.</a:t>
            </a:r>
          </a:p>
          <a:p>
            <a:pPr>
              <a:lnSpc>
                <a:spcPct val="106000"/>
              </a:lnSpc>
              <a:spcAft>
                <a:spcPts val="600"/>
              </a:spcAft>
            </a:pPr>
            <a:endParaRPr lang="en-GB" sz="2000" dirty="0">
              <a:solidFill>
                <a:schemeClr val="accent1"/>
              </a:solidFill>
              <a:latin typeface="+mj-lt"/>
              <a:ea typeface="Calibri" panose="020F0502020204030204" pitchFamily="34" charset="0"/>
              <a:cs typeface="Gautami" panose="020B0502040204020203" pitchFamily="34" charset="0"/>
            </a:endParaRPr>
          </a:p>
          <a:p>
            <a:pPr>
              <a:lnSpc>
                <a:spcPct val="106000"/>
              </a:lnSpc>
              <a:spcAft>
                <a:spcPts val="600"/>
              </a:spcAft>
            </a:pPr>
            <a:endParaRPr lang="en-GB" sz="2000" dirty="0">
              <a:solidFill>
                <a:schemeClr val="accent1"/>
              </a:solidFill>
              <a:latin typeface="+mj-lt"/>
              <a:ea typeface="Calibri" panose="020F0502020204030204" pitchFamily="34" charset="0"/>
              <a:cs typeface="Gautami" panose="020B0502040204020203" pitchFamily="34" charset="0"/>
            </a:endParaRPr>
          </a:p>
          <a:p>
            <a:pPr>
              <a:lnSpc>
                <a:spcPct val="106000"/>
              </a:lnSpc>
              <a:spcAft>
                <a:spcPts val="600"/>
              </a:spcAft>
            </a:pPr>
            <a:endParaRPr lang="en-GB" sz="2000" dirty="0">
              <a:solidFill>
                <a:schemeClr val="accent1"/>
              </a:solidFill>
              <a:latin typeface="+mj-lt"/>
              <a:ea typeface="Calibri" panose="020F0502020204030204" pitchFamily="34" charset="0"/>
              <a:cs typeface="Gautami" panose="020B0502040204020203" pitchFamily="34" charset="0"/>
            </a:endParaRPr>
          </a:p>
          <a:p>
            <a:pPr>
              <a:lnSpc>
                <a:spcPct val="106000"/>
              </a:lnSpc>
              <a:spcAft>
                <a:spcPts val="600"/>
              </a:spcAft>
            </a:pPr>
            <a:r>
              <a:rPr lang="en-GB" sz="2000" dirty="0">
                <a:solidFill>
                  <a:schemeClr val="accent1"/>
                </a:solidFill>
                <a:latin typeface="+mj-lt"/>
              </a:rPr>
              <a:t>Calculate the missing values from the table</a:t>
            </a:r>
            <a:endParaRPr lang="en-GB" sz="2000" dirty="0">
              <a:solidFill>
                <a:schemeClr val="accent1"/>
              </a:solidFill>
              <a:latin typeface="+mj-lt"/>
              <a:ea typeface="Calibri" panose="020F0502020204030204" pitchFamily="34" charset="0"/>
              <a:cs typeface="Gautami" panose="020B0502040204020203" pitchFamily="34" charset="0"/>
            </a:endParaRPr>
          </a:p>
        </p:txBody>
      </p:sp>
      <p:graphicFrame>
        <p:nvGraphicFramePr>
          <p:cNvPr id="4" name="Table 3">
            <a:extLst>
              <a:ext uri="{FF2B5EF4-FFF2-40B4-BE49-F238E27FC236}">
                <a16:creationId xmlns:a16="http://schemas.microsoft.com/office/drawing/2014/main" id="{14950B05-A90F-48AE-A39A-8707C99C66DC}"/>
              </a:ext>
            </a:extLst>
          </p:cNvPr>
          <p:cNvGraphicFramePr>
            <a:graphicFrameLocks noGrp="1"/>
          </p:cNvGraphicFramePr>
          <p:nvPr>
            <p:extLst>
              <p:ext uri="{D42A27DB-BD31-4B8C-83A1-F6EECF244321}">
                <p14:modId xmlns:p14="http://schemas.microsoft.com/office/powerpoint/2010/main" val="4018852359"/>
              </p:ext>
            </p:extLst>
          </p:nvPr>
        </p:nvGraphicFramePr>
        <p:xfrm>
          <a:off x="182879" y="2226165"/>
          <a:ext cx="6379846" cy="1188000"/>
        </p:xfrm>
        <a:graphic>
          <a:graphicData uri="http://schemas.openxmlformats.org/drawingml/2006/table">
            <a:tbl>
              <a:tblPr firstRow="1" firstCol="1" bandRow="1">
                <a:tableStyleId>{5C22544A-7EE6-4342-B048-85BDC9FD1C3A}</a:tableStyleId>
              </a:tblPr>
              <a:tblGrid>
                <a:gridCol w="1594324">
                  <a:extLst>
                    <a:ext uri="{9D8B030D-6E8A-4147-A177-3AD203B41FA5}">
                      <a16:colId xmlns:a16="http://schemas.microsoft.com/office/drawing/2014/main" val="3672487718"/>
                    </a:ext>
                  </a:extLst>
                </a:gridCol>
                <a:gridCol w="1594324">
                  <a:extLst>
                    <a:ext uri="{9D8B030D-6E8A-4147-A177-3AD203B41FA5}">
                      <a16:colId xmlns:a16="http://schemas.microsoft.com/office/drawing/2014/main" val="841519551"/>
                    </a:ext>
                  </a:extLst>
                </a:gridCol>
                <a:gridCol w="1595599">
                  <a:extLst>
                    <a:ext uri="{9D8B030D-6E8A-4147-A177-3AD203B41FA5}">
                      <a16:colId xmlns:a16="http://schemas.microsoft.com/office/drawing/2014/main" val="2103530631"/>
                    </a:ext>
                  </a:extLst>
                </a:gridCol>
                <a:gridCol w="1595599">
                  <a:extLst>
                    <a:ext uri="{9D8B030D-6E8A-4147-A177-3AD203B41FA5}">
                      <a16:colId xmlns:a16="http://schemas.microsoft.com/office/drawing/2014/main" val="2273984965"/>
                    </a:ext>
                  </a:extLst>
                </a:gridCol>
              </a:tblGrid>
              <a:tr h="396000">
                <a:tc>
                  <a:txBody>
                    <a:bodyPr/>
                    <a:lstStyle/>
                    <a:p>
                      <a:pPr algn="ctr">
                        <a:lnSpc>
                          <a:spcPct val="106000"/>
                        </a:lnSpc>
                        <a:spcAft>
                          <a:spcPts val="600"/>
                        </a:spcAft>
                      </a:pPr>
                      <a:r>
                        <a:rPr lang="en-GB" sz="1600">
                          <a:effectLst/>
                        </a:rPr>
                        <a:t>Year</a:t>
                      </a:r>
                      <a:endParaRPr lang="en-GB" sz="1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tc>
                <a:tc>
                  <a:txBody>
                    <a:bodyPr/>
                    <a:lstStyle/>
                    <a:p>
                      <a:pPr algn="ctr">
                        <a:lnSpc>
                          <a:spcPct val="106000"/>
                        </a:lnSpc>
                        <a:spcAft>
                          <a:spcPts val="600"/>
                        </a:spcAft>
                      </a:pPr>
                      <a:r>
                        <a:rPr lang="en-GB" sz="1600">
                          <a:effectLst/>
                        </a:rPr>
                        <a:t>Births</a:t>
                      </a:r>
                      <a:endParaRPr lang="en-GB" sz="1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tc>
                <a:tc>
                  <a:txBody>
                    <a:bodyPr/>
                    <a:lstStyle/>
                    <a:p>
                      <a:pPr algn="ctr">
                        <a:lnSpc>
                          <a:spcPct val="106000"/>
                        </a:lnSpc>
                        <a:spcAft>
                          <a:spcPts val="600"/>
                        </a:spcAft>
                      </a:pPr>
                      <a:r>
                        <a:rPr lang="en-GB" sz="1600">
                          <a:effectLst/>
                        </a:rPr>
                        <a:t>Population</a:t>
                      </a:r>
                      <a:endParaRPr lang="en-GB" sz="1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tc>
                <a:tc>
                  <a:txBody>
                    <a:bodyPr/>
                    <a:lstStyle/>
                    <a:p>
                      <a:pPr algn="ctr">
                        <a:lnSpc>
                          <a:spcPct val="106000"/>
                        </a:lnSpc>
                        <a:spcAft>
                          <a:spcPts val="600"/>
                        </a:spcAft>
                      </a:pPr>
                      <a:r>
                        <a:rPr lang="en-GB" sz="1600">
                          <a:effectLst/>
                        </a:rPr>
                        <a:t>Crude rate</a:t>
                      </a:r>
                      <a:endParaRPr lang="en-GB" sz="1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tc>
                <a:extLst>
                  <a:ext uri="{0D108BD9-81ED-4DB2-BD59-A6C34878D82A}">
                    <a16:rowId xmlns:a16="http://schemas.microsoft.com/office/drawing/2014/main" val="3703381334"/>
                  </a:ext>
                </a:extLst>
              </a:tr>
              <a:tr h="396000">
                <a:tc>
                  <a:txBody>
                    <a:bodyPr/>
                    <a:lstStyle/>
                    <a:p>
                      <a:pPr algn="ctr">
                        <a:lnSpc>
                          <a:spcPct val="106000"/>
                        </a:lnSpc>
                        <a:spcAft>
                          <a:spcPts val="600"/>
                        </a:spcAft>
                      </a:pPr>
                      <a:r>
                        <a:rPr lang="en-GB" sz="1600">
                          <a:effectLst/>
                        </a:rPr>
                        <a:t>1960</a:t>
                      </a:r>
                      <a:endParaRPr lang="en-GB" sz="1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tc>
                <a:tc>
                  <a:txBody>
                    <a:bodyPr/>
                    <a:lstStyle/>
                    <a:p>
                      <a:pPr algn="ctr">
                        <a:lnSpc>
                          <a:spcPct val="106000"/>
                        </a:lnSpc>
                        <a:spcAft>
                          <a:spcPts val="600"/>
                        </a:spcAft>
                      </a:pPr>
                      <a:r>
                        <a:rPr lang="en-GB" sz="1600">
                          <a:effectLst/>
                        </a:rPr>
                        <a:t> </a:t>
                      </a:r>
                      <a:endParaRPr lang="en-GB" sz="1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tc>
                <a:tc>
                  <a:txBody>
                    <a:bodyPr/>
                    <a:lstStyle/>
                    <a:p>
                      <a:pPr algn="ctr">
                        <a:lnSpc>
                          <a:spcPct val="106000"/>
                        </a:lnSpc>
                        <a:spcAft>
                          <a:spcPts val="600"/>
                        </a:spcAft>
                      </a:pPr>
                      <a:r>
                        <a:rPr lang="en-GB" sz="1600">
                          <a:effectLst/>
                        </a:rPr>
                        <a:t>179.3 mill</a:t>
                      </a:r>
                      <a:endParaRPr lang="en-GB" sz="1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tc>
                <a:tc>
                  <a:txBody>
                    <a:bodyPr/>
                    <a:lstStyle/>
                    <a:p>
                      <a:pPr algn="ctr">
                        <a:lnSpc>
                          <a:spcPct val="106000"/>
                        </a:lnSpc>
                        <a:spcAft>
                          <a:spcPts val="600"/>
                        </a:spcAft>
                      </a:pPr>
                      <a:r>
                        <a:rPr lang="en-GB" sz="1600">
                          <a:effectLst/>
                        </a:rPr>
                        <a:t>23.7</a:t>
                      </a:r>
                      <a:endParaRPr lang="en-GB" sz="1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tc>
                <a:extLst>
                  <a:ext uri="{0D108BD9-81ED-4DB2-BD59-A6C34878D82A}">
                    <a16:rowId xmlns:a16="http://schemas.microsoft.com/office/drawing/2014/main" val="1987443432"/>
                  </a:ext>
                </a:extLst>
              </a:tr>
              <a:tr h="396000">
                <a:tc>
                  <a:txBody>
                    <a:bodyPr/>
                    <a:lstStyle/>
                    <a:p>
                      <a:pPr algn="ctr">
                        <a:lnSpc>
                          <a:spcPct val="106000"/>
                        </a:lnSpc>
                        <a:spcAft>
                          <a:spcPts val="600"/>
                        </a:spcAft>
                      </a:pPr>
                      <a:r>
                        <a:rPr lang="en-GB" sz="1600">
                          <a:effectLst/>
                        </a:rPr>
                        <a:t>2021</a:t>
                      </a:r>
                      <a:endParaRPr lang="en-GB" sz="1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tc>
                <a:tc>
                  <a:txBody>
                    <a:bodyPr/>
                    <a:lstStyle/>
                    <a:p>
                      <a:pPr algn="ctr">
                        <a:lnSpc>
                          <a:spcPct val="106000"/>
                        </a:lnSpc>
                        <a:spcAft>
                          <a:spcPts val="600"/>
                        </a:spcAft>
                      </a:pPr>
                      <a:r>
                        <a:rPr lang="en-GB" sz="1600">
                          <a:effectLst/>
                        </a:rPr>
                        <a:t>3659289</a:t>
                      </a:r>
                      <a:endParaRPr lang="en-GB" sz="1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tc>
                <a:tc>
                  <a:txBody>
                    <a:bodyPr/>
                    <a:lstStyle/>
                    <a:p>
                      <a:pPr algn="ctr">
                        <a:lnSpc>
                          <a:spcPct val="106000"/>
                        </a:lnSpc>
                        <a:spcAft>
                          <a:spcPts val="600"/>
                        </a:spcAft>
                      </a:pPr>
                      <a:r>
                        <a:rPr lang="en-GB" sz="1600">
                          <a:effectLst/>
                        </a:rPr>
                        <a:t>331.9 mil</a:t>
                      </a:r>
                      <a:endParaRPr lang="en-GB" sz="1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tc>
                <a:tc>
                  <a:txBody>
                    <a:bodyPr/>
                    <a:lstStyle/>
                    <a:p>
                      <a:pPr algn="ctr">
                        <a:lnSpc>
                          <a:spcPct val="106000"/>
                        </a:lnSpc>
                        <a:spcAft>
                          <a:spcPts val="600"/>
                        </a:spcAft>
                      </a:pPr>
                      <a:r>
                        <a:rPr lang="en-GB" sz="1600" dirty="0">
                          <a:effectLst/>
                        </a:rPr>
                        <a:t> </a:t>
                      </a:r>
                      <a:endParaRPr lang="en-GB" sz="1400" dirty="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tc>
                <a:extLst>
                  <a:ext uri="{0D108BD9-81ED-4DB2-BD59-A6C34878D82A}">
                    <a16:rowId xmlns:a16="http://schemas.microsoft.com/office/drawing/2014/main" val="500273942"/>
                  </a:ext>
                </a:extLst>
              </a:tr>
            </a:tbl>
          </a:graphicData>
        </a:graphic>
      </p:graphicFrame>
      <p:sp>
        <p:nvSpPr>
          <p:cNvPr id="5" name="Rectangle 4">
            <a:extLst>
              <a:ext uri="{FF2B5EF4-FFF2-40B4-BE49-F238E27FC236}">
                <a16:creationId xmlns:a16="http://schemas.microsoft.com/office/drawing/2014/main" id="{45FB8EE4-7D7D-470C-AEF9-4309DF674074}"/>
              </a:ext>
            </a:extLst>
          </p:cNvPr>
          <p:cNvSpPr/>
          <p:nvPr/>
        </p:nvSpPr>
        <p:spPr>
          <a:xfrm>
            <a:off x="123825" y="4018253"/>
            <a:ext cx="7486650" cy="2298065"/>
          </a:xfrm>
          <a:prstGeom prst="rect">
            <a:avLst/>
          </a:prstGeom>
        </p:spPr>
        <p:txBody>
          <a:bodyPr wrap="square">
            <a:spAutoFit/>
          </a:bodyPr>
          <a:lstStyle/>
          <a:p>
            <a:pPr>
              <a:lnSpc>
                <a:spcPct val="115000"/>
              </a:lnSpc>
              <a:spcAft>
                <a:spcPts val="150"/>
              </a:spcAft>
            </a:pPr>
            <a:r>
              <a:rPr lang="en-GB" sz="2000" b="1" u="sng" dirty="0">
                <a:solidFill>
                  <a:schemeClr val="accent1"/>
                </a:solidFill>
                <a:latin typeface="Calibri Light" panose="020F0302020204030204" pitchFamily="34" charset="0"/>
                <a:ea typeface="Calibri" panose="020F0502020204030204" pitchFamily="34" charset="0"/>
                <a:cs typeface="Gautami" panose="020B0502040204020203" pitchFamily="34" charset="0"/>
              </a:rPr>
              <a:t>WE DO</a:t>
            </a:r>
          </a:p>
          <a:p>
            <a:pPr>
              <a:lnSpc>
                <a:spcPct val="115000"/>
              </a:lnSpc>
              <a:spcAft>
                <a:spcPts val="150"/>
              </a:spcAft>
            </a:pPr>
            <a:r>
              <a:rPr lang="en-GB" sz="2000"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 population in </a:t>
            </a:r>
            <a:r>
              <a:rPr lang="en-GB" sz="2000" dirty="0" err="1">
                <a:solidFill>
                  <a:schemeClr val="accent1"/>
                </a:solidFill>
                <a:latin typeface="Calibri Light" panose="020F0302020204030204" pitchFamily="34" charset="0"/>
                <a:ea typeface="Calibri" panose="020F0502020204030204" pitchFamily="34" charset="0"/>
                <a:cs typeface="Gautami" panose="020B0502040204020203" pitchFamily="34" charset="0"/>
              </a:rPr>
              <a:t>Beechfield</a:t>
            </a:r>
            <a:r>
              <a:rPr lang="en-GB" sz="2000" dirty="0">
                <a:solidFill>
                  <a:schemeClr val="accent1"/>
                </a:solidFill>
                <a:latin typeface="Calibri Light" panose="020F0302020204030204" pitchFamily="34" charset="0"/>
                <a:ea typeface="Calibri" panose="020F0502020204030204" pitchFamily="34" charset="0"/>
                <a:cs typeface="Gautami" panose="020B0502040204020203" pitchFamily="34" charset="0"/>
              </a:rPr>
              <a:t> in 2018 was 21,287. </a:t>
            </a:r>
            <a:endParaRPr lang="en-GB" sz="20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nSpc>
                <a:spcPct val="115000"/>
              </a:lnSpc>
              <a:spcAft>
                <a:spcPts val="150"/>
              </a:spcAft>
            </a:pPr>
            <a:r>
              <a:rPr lang="en-GB" sz="2000" dirty="0">
                <a:solidFill>
                  <a:schemeClr val="accent1"/>
                </a:solidFill>
                <a:latin typeface="Calibri Light" panose="020F0302020204030204" pitchFamily="34" charset="0"/>
                <a:ea typeface="Calibri" panose="020F0502020204030204" pitchFamily="34" charset="0"/>
                <a:cs typeface="Gautami" panose="020B0502040204020203" pitchFamily="34" charset="0"/>
              </a:rPr>
              <a:t>111 babies were born that year and 128 people died. </a:t>
            </a:r>
            <a:endParaRPr lang="en-GB" sz="20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nSpc>
                <a:spcPct val="115000"/>
              </a:lnSpc>
              <a:spcAft>
                <a:spcPts val="150"/>
              </a:spcAft>
            </a:pPr>
            <a:r>
              <a:rPr lang="en-GB" sz="2000" dirty="0">
                <a:solidFill>
                  <a:schemeClr val="accent1"/>
                </a:solidFill>
                <a:latin typeface="Calibri Light" panose="020F0302020204030204" pitchFamily="34" charset="0"/>
                <a:ea typeface="Calibri" panose="020F0502020204030204" pitchFamily="34" charset="0"/>
                <a:cs typeface="Gautami" panose="020B0502040204020203" pitchFamily="34" charset="0"/>
              </a:rPr>
              <a:t>The population in Oakfield in 2018 was 61,179. </a:t>
            </a:r>
            <a:endParaRPr lang="en-GB" sz="20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pPr>
              <a:lnSpc>
                <a:spcPct val="115000"/>
              </a:lnSpc>
              <a:spcAft>
                <a:spcPts val="150"/>
              </a:spcAft>
            </a:pPr>
            <a:r>
              <a:rPr lang="en-GB" sz="2000" dirty="0">
                <a:solidFill>
                  <a:schemeClr val="accent1"/>
                </a:solidFill>
                <a:latin typeface="Calibri Light" panose="020F0302020204030204" pitchFamily="34" charset="0"/>
                <a:ea typeface="Calibri" panose="020F0502020204030204" pitchFamily="34" charset="0"/>
                <a:cs typeface="Gautami" panose="020B0502040204020203" pitchFamily="34" charset="0"/>
              </a:rPr>
              <a:t>259 babies were born that year and 312 people died. </a:t>
            </a:r>
            <a:endParaRPr lang="en-GB" sz="2000" dirty="0">
              <a:solidFill>
                <a:schemeClr val="accent1"/>
              </a:solidFill>
              <a:latin typeface="Calibri" panose="020F0502020204030204" pitchFamily="34" charset="0"/>
              <a:ea typeface="Calibri" panose="020F0502020204030204" pitchFamily="34" charset="0"/>
              <a:cs typeface="Gautami" panose="020B0502040204020203" pitchFamily="34" charset="0"/>
            </a:endParaRPr>
          </a:p>
          <a:p>
            <a:r>
              <a:rPr lang="en-GB" sz="2000" b="1" i="1" dirty="0">
                <a:solidFill>
                  <a:schemeClr val="accent1"/>
                </a:solidFill>
                <a:latin typeface="Calibri Light" panose="020F0302020204030204" pitchFamily="34" charset="0"/>
                <a:ea typeface="Calibri" panose="020F0502020204030204" pitchFamily="34" charset="0"/>
              </a:rPr>
              <a:t>Calculate</a:t>
            </a:r>
            <a:r>
              <a:rPr lang="en-GB" sz="2000" dirty="0">
                <a:solidFill>
                  <a:schemeClr val="accent1"/>
                </a:solidFill>
                <a:latin typeface="Calibri Light" panose="020F0302020204030204" pitchFamily="34" charset="0"/>
                <a:ea typeface="Calibri" panose="020F0502020204030204" pitchFamily="34" charset="0"/>
              </a:rPr>
              <a:t> and </a:t>
            </a:r>
            <a:r>
              <a:rPr lang="en-GB" sz="2000" b="1" i="1" dirty="0">
                <a:solidFill>
                  <a:schemeClr val="accent1"/>
                </a:solidFill>
                <a:latin typeface="Calibri Light" panose="020F0302020204030204" pitchFamily="34" charset="0"/>
                <a:ea typeface="Calibri" panose="020F0502020204030204" pitchFamily="34" charset="0"/>
              </a:rPr>
              <a:t>compare</a:t>
            </a:r>
            <a:r>
              <a:rPr lang="en-GB" sz="2000" dirty="0">
                <a:solidFill>
                  <a:schemeClr val="accent1"/>
                </a:solidFill>
                <a:latin typeface="Calibri Light" panose="020F0302020204030204" pitchFamily="34" charset="0"/>
                <a:ea typeface="Calibri" panose="020F0502020204030204" pitchFamily="34" charset="0"/>
              </a:rPr>
              <a:t> the crude death rate for the two towns</a:t>
            </a:r>
            <a:endParaRPr lang="en-GB" sz="2000" dirty="0">
              <a:solidFill>
                <a:schemeClr val="accent1"/>
              </a:solidFill>
            </a:endParaRPr>
          </a:p>
        </p:txBody>
      </p:sp>
    </p:spTree>
    <p:extLst>
      <p:ext uri="{BB962C8B-B14F-4D97-AF65-F5344CB8AC3E}">
        <p14:creationId xmlns:p14="http://schemas.microsoft.com/office/powerpoint/2010/main" val="1844070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0" name="Subtitle 2">
            <a:extLst>
              <a:ext uri="{FF2B5EF4-FFF2-40B4-BE49-F238E27FC236}">
                <a16:creationId xmlns:a16="http://schemas.microsoft.com/office/drawing/2014/main" id="{474D3171-5EDE-4F6B-B6BC-AA6ABE46E0CB}"/>
              </a:ext>
            </a:extLst>
          </p:cNvPr>
          <p:cNvSpPr txBox="1">
            <a:spLocks/>
          </p:cNvSpPr>
          <p:nvPr/>
        </p:nvSpPr>
        <p:spPr>
          <a:xfrm>
            <a:off x="1771016" y="35509"/>
            <a:ext cx="8266670" cy="650292"/>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dirty="0">
                <a:solidFill>
                  <a:schemeClr val="accent1"/>
                </a:solidFill>
              </a:rPr>
              <a:t>What are some ‘other summery statistics’ that can be seen in everyday circumstances and how can we analyse them?</a:t>
            </a:r>
            <a:endParaRPr lang="en-GB" b="1" dirty="0">
              <a:solidFill>
                <a:schemeClr val="tx2"/>
              </a:solidFill>
            </a:endParaRPr>
          </a:p>
        </p:txBody>
      </p:sp>
      <p:pic>
        <p:nvPicPr>
          <p:cNvPr id="11" name="Picture 10">
            <a:extLst>
              <a:ext uri="{FF2B5EF4-FFF2-40B4-BE49-F238E27FC236}">
                <a16:creationId xmlns:a16="http://schemas.microsoft.com/office/drawing/2014/main" id="{E854D027-EC73-4190-908E-52E0AE70FE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
        <p:nvSpPr>
          <p:cNvPr id="12" name="Subtitle 2">
            <a:extLst>
              <a:ext uri="{FF2B5EF4-FFF2-40B4-BE49-F238E27FC236}">
                <a16:creationId xmlns:a16="http://schemas.microsoft.com/office/drawing/2014/main" id="{B9BA5D38-3493-4291-AB57-503F15B4608B}"/>
              </a:ext>
            </a:extLst>
          </p:cNvPr>
          <p:cNvSpPr txBox="1">
            <a:spLocks/>
          </p:cNvSpPr>
          <p:nvPr/>
        </p:nvSpPr>
        <p:spPr>
          <a:xfrm>
            <a:off x="1499870" y="6420775"/>
            <a:ext cx="10692130"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2"/>
                </a:solidFill>
              </a:rPr>
              <a:t>How do we calculate population averages and what do they mean?</a:t>
            </a:r>
            <a:endParaRPr lang="en-GB" dirty="0">
              <a:solidFill>
                <a:schemeClr val="accent2"/>
              </a:solidFill>
            </a:endParaRPr>
          </a:p>
        </p:txBody>
      </p:sp>
      <p:sp>
        <p:nvSpPr>
          <p:cNvPr id="2" name="Rectangle 1">
            <a:extLst>
              <a:ext uri="{FF2B5EF4-FFF2-40B4-BE49-F238E27FC236}">
                <a16:creationId xmlns:a16="http://schemas.microsoft.com/office/drawing/2014/main" id="{D9ED135F-6DE8-40E2-AC63-81C7DDB66359}"/>
              </a:ext>
            </a:extLst>
          </p:cNvPr>
          <p:cNvSpPr/>
          <p:nvPr/>
        </p:nvSpPr>
        <p:spPr>
          <a:xfrm>
            <a:off x="114300" y="931030"/>
            <a:ext cx="9467850" cy="1421928"/>
          </a:xfrm>
          <a:prstGeom prst="rect">
            <a:avLst/>
          </a:prstGeom>
        </p:spPr>
        <p:txBody>
          <a:bodyPr wrap="square">
            <a:spAutoFit/>
          </a:bodyPr>
          <a:lstStyle/>
          <a:p>
            <a:pPr>
              <a:lnSpc>
                <a:spcPct val="106000"/>
              </a:lnSpc>
              <a:spcAft>
                <a:spcPts val="100"/>
              </a:spcAft>
            </a:pPr>
            <a:r>
              <a:rPr lang="en-GB" sz="2000" b="1" u="sng" dirty="0">
                <a:solidFill>
                  <a:schemeClr val="accent1"/>
                </a:solidFill>
                <a:latin typeface="+mj-lt"/>
                <a:ea typeface="Calibri" panose="020F0502020204030204" pitchFamily="34" charset="0"/>
                <a:cs typeface="Gautami" panose="020B0502040204020203" pitchFamily="34" charset="0"/>
              </a:rPr>
              <a:t>YOU DO</a:t>
            </a:r>
          </a:p>
          <a:p>
            <a:pPr>
              <a:lnSpc>
                <a:spcPct val="106000"/>
              </a:lnSpc>
              <a:spcAft>
                <a:spcPts val="100"/>
              </a:spcAft>
            </a:pPr>
            <a:r>
              <a:rPr lang="en-GB" sz="2000" dirty="0">
                <a:solidFill>
                  <a:schemeClr val="accent1"/>
                </a:solidFill>
                <a:latin typeface="+mj-lt"/>
                <a:ea typeface="Calibri" panose="020F0502020204030204" pitchFamily="34" charset="0"/>
                <a:cs typeface="Gautami" panose="020B0502040204020203" pitchFamily="34" charset="0"/>
              </a:rPr>
              <a:t>There are 384 deaths in the town of </a:t>
            </a:r>
            <a:r>
              <a:rPr lang="en-GB" sz="2000" dirty="0" err="1">
                <a:solidFill>
                  <a:schemeClr val="accent1"/>
                </a:solidFill>
                <a:latin typeface="+mj-lt"/>
                <a:ea typeface="Calibri" panose="020F0502020204030204" pitchFamily="34" charset="0"/>
                <a:cs typeface="Gautami" panose="020B0502040204020203" pitchFamily="34" charset="0"/>
              </a:rPr>
              <a:t>Antsville</a:t>
            </a:r>
            <a:r>
              <a:rPr lang="en-GB" sz="2000" dirty="0">
                <a:solidFill>
                  <a:schemeClr val="accent1"/>
                </a:solidFill>
                <a:latin typeface="+mj-lt"/>
                <a:ea typeface="Calibri" panose="020F0502020204030204" pitchFamily="34" charset="0"/>
                <a:cs typeface="Gautami" panose="020B0502040204020203" pitchFamily="34" charset="0"/>
              </a:rPr>
              <a:t>, which has a population of 16 000. </a:t>
            </a:r>
          </a:p>
          <a:p>
            <a:pPr>
              <a:lnSpc>
                <a:spcPct val="106000"/>
              </a:lnSpc>
              <a:spcAft>
                <a:spcPts val="100"/>
              </a:spcAft>
            </a:pPr>
            <a:r>
              <a:rPr lang="en-GB" sz="2000" dirty="0">
                <a:solidFill>
                  <a:schemeClr val="accent1"/>
                </a:solidFill>
                <a:latin typeface="+mj-lt"/>
                <a:ea typeface="Calibri" panose="020F0502020204030204" pitchFamily="34" charset="0"/>
                <a:cs typeface="Gautami" panose="020B0502040204020203" pitchFamily="34" charset="0"/>
              </a:rPr>
              <a:t> </a:t>
            </a:r>
          </a:p>
          <a:p>
            <a:pPr>
              <a:lnSpc>
                <a:spcPct val="106000"/>
              </a:lnSpc>
              <a:spcAft>
                <a:spcPts val="100"/>
              </a:spcAft>
            </a:pPr>
            <a:r>
              <a:rPr lang="en-GB" sz="2000" dirty="0">
                <a:solidFill>
                  <a:schemeClr val="accent1"/>
                </a:solidFill>
                <a:latin typeface="+mj-lt"/>
                <a:ea typeface="Calibri" panose="020F0502020204030204" pitchFamily="34" charset="0"/>
                <a:cs typeface="Gautami" panose="020B0502040204020203" pitchFamily="34" charset="0"/>
              </a:rPr>
              <a:t>Find the crude death rate.</a:t>
            </a:r>
            <a:endParaRPr lang="en-GB" sz="2000" dirty="0">
              <a:solidFill>
                <a:schemeClr val="accent1"/>
              </a:solidFill>
              <a:effectLst/>
              <a:latin typeface="+mj-lt"/>
              <a:ea typeface="Calibri" panose="020F0502020204030204" pitchFamily="34" charset="0"/>
              <a:cs typeface="Gautami" panose="020B0502040204020203" pitchFamily="34" charset="0"/>
            </a:endParaRPr>
          </a:p>
        </p:txBody>
      </p:sp>
    </p:spTree>
    <p:extLst>
      <p:ext uri="{BB962C8B-B14F-4D97-AF65-F5344CB8AC3E}">
        <p14:creationId xmlns:p14="http://schemas.microsoft.com/office/powerpoint/2010/main" val="4220970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sp>
        <p:nvSpPr>
          <p:cNvPr id="12" name="Content Placeholder 2">
            <a:extLst>
              <a:ext uri="{FF2B5EF4-FFF2-40B4-BE49-F238E27FC236}">
                <a16:creationId xmlns:a16="http://schemas.microsoft.com/office/drawing/2014/main" id="{40F9FA65-FAC6-41E3-8809-D78F981FD63C}"/>
              </a:ext>
            </a:extLst>
          </p:cNvPr>
          <p:cNvSpPr txBox="1">
            <a:spLocks/>
          </p:cNvSpPr>
          <p:nvPr/>
        </p:nvSpPr>
        <p:spPr>
          <a:xfrm>
            <a:off x="214913" y="1580225"/>
            <a:ext cx="11762173" cy="45680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8800" b="1" dirty="0">
                <a:solidFill>
                  <a:schemeClr val="accent1"/>
                </a:solidFill>
              </a:rPr>
              <a:t>Practise Questions</a:t>
            </a:r>
          </a:p>
          <a:p>
            <a:endParaRPr lang="en-GB" sz="8800" b="1" dirty="0">
              <a:solidFill>
                <a:schemeClr val="accent1"/>
              </a:solidFill>
            </a:endParaRPr>
          </a:p>
          <a:p>
            <a:r>
              <a:rPr lang="en-GB" sz="8800" b="1" dirty="0">
                <a:solidFill>
                  <a:schemeClr val="accent1"/>
                </a:solidFill>
              </a:rPr>
              <a:t>Exam Questions</a:t>
            </a:r>
            <a:endParaRPr lang="en-GB" sz="8800" dirty="0">
              <a:solidFill>
                <a:schemeClr val="accent1"/>
              </a:solidFill>
            </a:endParaRPr>
          </a:p>
        </p:txBody>
      </p:sp>
      <p:pic>
        <p:nvPicPr>
          <p:cNvPr id="5124" name="Picture 4" descr="exam Icon 4733778">
            <a:extLst>
              <a:ext uri="{FF2B5EF4-FFF2-40B4-BE49-F238E27FC236}">
                <a16:creationId xmlns:a16="http://schemas.microsoft.com/office/drawing/2014/main" id="{B0B50973-7EC6-4AC2-B5D0-9A5A4A0039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2828" y="4175548"/>
            <a:ext cx="1353600" cy="13536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9106C1D1-B328-417B-80FC-A4F25E2A8C9F}"/>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294750" y="1580225"/>
            <a:ext cx="1353600" cy="1353600"/>
          </a:xfrm>
          <a:prstGeom prst="rect">
            <a:avLst/>
          </a:prstGeom>
        </p:spPr>
      </p:pic>
      <p:sp>
        <p:nvSpPr>
          <p:cNvPr id="4" name="Subtitle 3">
            <a:extLst>
              <a:ext uri="{FF2B5EF4-FFF2-40B4-BE49-F238E27FC236}">
                <a16:creationId xmlns:a16="http://schemas.microsoft.com/office/drawing/2014/main" id="{701558BF-9767-4C85-81A9-F4491645AB17}"/>
              </a:ext>
            </a:extLst>
          </p:cNvPr>
          <p:cNvSpPr>
            <a:spLocks noGrp="1"/>
          </p:cNvSpPr>
          <p:nvPr>
            <p:ph type="subTitle" idx="1"/>
          </p:nvPr>
        </p:nvSpPr>
        <p:spPr/>
        <p:txBody>
          <a:bodyPr/>
          <a:lstStyle/>
          <a:p>
            <a:endParaRPr lang="en-GB"/>
          </a:p>
        </p:txBody>
      </p:sp>
      <p:sp>
        <p:nvSpPr>
          <p:cNvPr id="11" name="Subtitle 2">
            <a:extLst>
              <a:ext uri="{FF2B5EF4-FFF2-40B4-BE49-F238E27FC236}">
                <a16:creationId xmlns:a16="http://schemas.microsoft.com/office/drawing/2014/main" id="{1BC6FC06-81DB-4722-86D8-E05189B286FA}"/>
              </a:ext>
            </a:extLst>
          </p:cNvPr>
          <p:cNvSpPr txBox="1">
            <a:spLocks/>
          </p:cNvSpPr>
          <p:nvPr/>
        </p:nvSpPr>
        <p:spPr>
          <a:xfrm>
            <a:off x="1499870" y="6420775"/>
            <a:ext cx="10692130"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2"/>
                </a:solidFill>
              </a:rPr>
              <a:t>How do we calculate population averages and what do they mean?</a:t>
            </a:r>
            <a:endParaRPr lang="en-GB" dirty="0">
              <a:solidFill>
                <a:schemeClr val="accent2"/>
              </a:solidFill>
            </a:endParaRPr>
          </a:p>
        </p:txBody>
      </p:sp>
      <p:sp>
        <p:nvSpPr>
          <p:cNvPr id="16" name="Subtitle 2">
            <a:extLst>
              <a:ext uri="{FF2B5EF4-FFF2-40B4-BE49-F238E27FC236}">
                <a16:creationId xmlns:a16="http://schemas.microsoft.com/office/drawing/2014/main" id="{7DCF68D5-75CB-4969-BE58-B959D92CFCFC}"/>
              </a:ext>
            </a:extLst>
          </p:cNvPr>
          <p:cNvSpPr txBox="1">
            <a:spLocks/>
          </p:cNvSpPr>
          <p:nvPr/>
        </p:nvSpPr>
        <p:spPr>
          <a:xfrm>
            <a:off x="1771016" y="35509"/>
            <a:ext cx="8266670" cy="650292"/>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dirty="0">
                <a:solidFill>
                  <a:schemeClr val="accent1"/>
                </a:solidFill>
              </a:rPr>
              <a:t>What are some ‘other summery statistics’ that can be seen in everyday circumstances and how can we analyse them?</a:t>
            </a:r>
            <a:endParaRPr lang="en-GB" b="1" dirty="0">
              <a:solidFill>
                <a:schemeClr val="tx2"/>
              </a:solidFill>
            </a:endParaRPr>
          </a:p>
        </p:txBody>
      </p:sp>
      <p:pic>
        <p:nvPicPr>
          <p:cNvPr id="18" name="Picture 17">
            <a:extLst>
              <a:ext uri="{FF2B5EF4-FFF2-40B4-BE49-F238E27FC236}">
                <a16:creationId xmlns:a16="http://schemas.microsoft.com/office/drawing/2014/main" id="{1F2021BF-640D-477B-A0FC-63A922D0B6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766722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64884-B4E4-416B-8DFE-6D53C8D98A8E}"/>
              </a:ext>
            </a:extLst>
          </p:cNvPr>
          <p:cNvPicPr/>
          <p:nvPr/>
        </p:nvPicPr>
        <p:blipFill rotWithShape="1">
          <a:blip r:embed="rId2" cstate="print">
            <a:extLst>
              <a:ext uri="{28A0092B-C50C-407E-A947-70E740481C1C}">
                <a14:useLocalDpi xmlns:a14="http://schemas.microsoft.com/office/drawing/2010/main" val="0"/>
              </a:ext>
            </a:extLst>
          </a:blip>
          <a:srcRect t="13325" b="21721"/>
          <a:stretch/>
        </p:blipFill>
        <p:spPr bwMode="auto">
          <a:xfrm>
            <a:off x="0" y="6263640"/>
            <a:ext cx="1499870" cy="59436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8EE2FF3-25A2-4778-ADAC-9D8044E35A43}"/>
              </a:ext>
            </a:extLst>
          </p:cNvPr>
          <p:cNvPicPr/>
          <p:nvPr/>
        </p:nvPicPr>
        <p:blipFill rotWithShape="1">
          <a:blip r:embed="rId3" cstate="print">
            <a:extLst>
              <a:ext uri="{28A0092B-C50C-407E-A947-70E740481C1C}">
                <a14:useLocalDpi xmlns:a14="http://schemas.microsoft.com/office/drawing/2010/main" val="0"/>
              </a:ext>
            </a:extLst>
          </a:blip>
          <a:srcRect t="16158" b="20371"/>
          <a:stretch/>
        </p:blipFill>
        <p:spPr bwMode="auto">
          <a:xfrm>
            <a:off x="0" y="0"/>
            <a:ext cx="1771015" cy="685800"/>
          </a:xfrm>
          <a:prstGeom prst="rect">
            <a:avLst/>
          </a:prstGeom>
          <a:ln>
            <a:noFill/>
          </a:ln>
          <a:extLst>
            <a:ext uri="{53640926-AAD7-44D8-BBD7-CCE9431645EC}">
              <a14:shadowObscured xmlns:a14="http://schemas.microsoft.com/office/drawing/2010/main"/>
            </a:ext>
          </a:extLst>
        </p:spPr>
      </p:pic>
      <p:pic>
        <p:nvPicPr>
          <p:cNvPr id="3074" name="Picture 2" descr="checklist Icon 4380341">
            <a:extLst>
              <a:ext uri="{FF2B5EF4-FFF2-40B4-BE49-F238E27FC236}">
                <a16:creationId xmlns:a16="http://schemas.microsoft.com/office/drawing/2014/main" id="{3C26041F-3BAA-486F-AAF7-A3757471A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3" y="65650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B7AB86-8B33-4855-BD4D-C85A4CE0A506}"/>
              </a:ext>
            </a:extLst>
          </p:cNvPr>
          <p:cNvSpPr txBox="1"/>
          <p:nvPr/>
        </p:nvSpPr>
        <p:spPr>
          <a:xfrm>
            <a:off x="226303" y="2166578"/>
            <a:ext cx="1317958" cy="307777"/>
          </a:xfrm>
          <a:prstGeom prst="rect">
            <a:avLst/>
          </a:prstGeom>
          <a:noFill/>
        </p:spPr>
        <p:txBody>
          <a:bodyPr wrap="square" rtlCol="0">
            <a:spAutoFit/>
          </a:bodyPr>
          <a:lstStyle/>
          <a:p>
            <a:r>
              <a:rPr lang="en-GB" sz="1400" b="1" dirty="0"/>
              <a:t>MWB ACTIVITY</a:t>
            </a:r>
          </a:p>
        </p:txBody>
      </p:sp>
      <p:sp>
        <p:nvSpPr>
          <p:cNvPr id="12" name="Subtitle 2">
            <a:extLst>
              <a:ext uri="{FF2B5EF4-FFF2-40B4-BE49-F238E27FC236}">
                <a16:creationId xmlns:a16="http://schemas.microsoft.com/office/drawing/2014/main" id="{92A7EA86-08C4-4694-B830-15520D6EF36C}"/>
              </a:ext>
            </a:extLst>
          </p:cNvPr>
          <p:cNvSpPr txBox="1">
            <a:spLocks/>
          </p:cNvSpPr>
          <p:nvPr/>
        </p:nvSpPr>
        <p:spPr>
          <a:xfrm>
            <a:off x="1499870" y="6420775"/>
            <a:ext cx="10692130" cy="4372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accent2"/>
                </a:solidFill>
              </a:rPr>
              <a:t>How do we calculate population averages and what do they mean?</a:t>
            </a:r>
            <a:endParaRPr lang="en-GB" dirty="0">
              <a:solidFill>
                <a:schemeClr val="accent2"/>
              </a:solidFill>
            </a:endParaRPr>
          </a:p>
        </p:txBody>
      </p:sp>
      <p:sp>
        <p:nvSpPr>
          <p:cNvPr id="13" name="Subtitle 2">
            <a:extLst>
              <a:ext uri="{FF2B5EF4-FFF2-40B4-BE49-F238E27FC236}">
                <a16:creationId xmlns:a16="http://schemas.microsoft.com/office/drawing/2014/main" id="{1A192CF1-23F8-45A8-A0C8-029CFF36BB55}"/>
              </a:ext>
            </a:extLst>
          </p:cNvPr>
          <p:cNvSpPr txBox="1">
            <a:spLocks/>
          </p:cNvSpPr>
          <p:nvPr/>
        </p:nvSpPr>
        <p:spPr>
          <a:xfrm>
            <a:off x="1771016" y="35509"/>
            <a:ext cx="8266670" cy="650292"/>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dirty="0">
                <a:solidFill>
                  <a:schemeClr val="accent1"/>
                </a:solidFill>
              </a:rPr>
              <a:t>What are some ‘other summery statistics’ that can be seen in everyday circumstances and how can we analyse them?</a:t>
            </a:r>
            <a:endParaRPr lang="en-GB" b="1" dirty="0">
              <a:solidFill>
                <a:schemeClr val="tx2"/>
              </a:solidFill>
            </a:endParaRPr>
          </a:p>
        </p:txBody>
      </p:sp>
      <p:pic>
        <p:nvPicPr>
          <p:cNvPr id="16" name="Picture 15">
            <a:extLst>
              <a:ext uri="{FF2B5EF4-FFF2-40B4-BE49-F238E27FC236}">
                <a16:creationId xmlns:a16="http://schemas.microsoft.com/office/drawing/2014/main" id="{70E6A8E3-4933-4E60-A274-236D976213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7685" y="0"/>
            <a:ext cx="2154315" cy="1211802"/>
          </a:xfrm>
          <a:prstGeom prst="rect">
            <a:avLst/>
          </a:prstGeom>
        </p:spPr>
      </p:pic>
    </p:spTree>
    <p:extLst>
      <p:ext uri="{BB962C8B-B14F-4D97-AF65-F5344CB8AC3E}">
        <p14:creationId xmlns:p14="http://schemas.microsoft.com/office/powerpoint/2010/main" val="1190181911"/>
      </p:ext>
    </p:extLst>
  </p:cSld>
  <p:clrMapOvr>
    <a:masterClrMapping/>
  </p:clrMapOvr>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3183</TotalTime>
  <Words>698</Words>
  <Application>Microsoft Office PowerPoint</Application>
  <PresentationFormat>Widescreen</PresentationFormat>
  <Paragraphs>72</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Yu Mincho</vt:lpstr>
      <vt:lpstr>Arial</vt:lpstr>
      <vt:lpstr>Calibri</vt:lpstr>
      <vt:lpstr>Calibri Light</vt:lpstr>
      <vt:lpstr>Cambria Math</vt:lpstr>
      <vt:lpstr>Gautami</vt:lpstr>
      <vt:lpstr>Office Theme</vt:lpstr>
      <vt:lpstr>What are some ‘other summery statistics’ that can be seen in everyday circumstances and how can we analyse them?</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11: Confidence Intervals and the Central Limit Theorem</dc:title>
  <dc:creator>Mrs E Hodgetts</dc:creator>
  <cp:lastModifiedBy>Mrs Hodgetts</cp:lastModifiedBy>
  <cp:revision>115</cp:revision>
  <dcterms:created xsi:type="dcterms:W3CDTF">2022-05-17T07:55:04Z</dcterms:created>
  <dcterms:modified xsi:type="dcterms:W3CDTF">2024-07-17T11:50:42Z</dcterms:modified>
</cp:coreProperties>
</file>