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343" r:id="rId4"/>
    <p:sldId id="344" r:id="rId5"/>
    <p:sldId id="345" r:id="rId6"/>
    <p:sldId id="346" r:id="rId7"/>
    <p:sldId id="347" r:id="rId8"/>
    <p:sldId id="319" r:id="rId9"/>
    <p:sldId id="34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>
        <p:scale>
          <a:sx n="80" d="100"/>
          <a:sy n="80" d="100"/>
        </p:scale>
        <p:origin x="79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409" y="2182838"/>
            <a:ext cx="9144000" cy="1911213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sz="10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520093" y="4182802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Weighted Index Numbers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417528-A178-48FA-8990-C78C71BD4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B9CBA62-6D5C-43FF-9C1D-329923A7F72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F573D7-2AE2-471E-A165-D54DA37FF3D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6882" cy="177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A38C89-9E29-4EC3-A2A2-2A94BFBA656F}"/>
                  </a:ext>
                </a:extLst>
              </p:cNvPr>
              <p:cNvSpPr/>
              <p:nvPr/>
            </p:nvSpPr>
            <p:spPr>
              <a:xfrm>
                <a:off x="209549" y="975768"/>
                <a:ext cx="10544175" cy="4443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b="1" u="sng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The Knowledge Phase - RECALL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To calculate a weighted mean you:</a:t>
                </a: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 marL="342900" lvl="0" indent="-342900">
                  <a:lnSpc>
                    <a:spcPct val="106000"/>
                  </a:lnSpc>
                  <a:spcAft>
                    <a:spcPts val="100"/>
                  </a:spcAft>
                  <a:buFont typeface="Calibri" panose="020F0502020204030204" pitchFamily="34" charset="0"/>
                  <a:buAutoNum type="arabicPeriod"/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Calculate the mean for each element then,</a:t>
                </a:r>
                <a:endParaRPr lang="en-GB" sz="20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 lvl="0"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000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 </a:t>
                </a:r>
              </a:p>
              <a:p>
                <a:pPr lvl="0"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2. Multiply each mean by it's weight and add together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 marL="406400"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 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 lvl="0"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3. Divide this total by the total of the weight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lnSpc>
                    <a:spcPct val="106000"/>
                  </a:lnSpc>
                  <a:spcAft>
                    <a:spcPts val="1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Calibri Light" panose="020F0302020204030204" pitchFamily="34" charset="0"/>
                    <a:ea typeface="Calibri" panose="020F0502020204030204" pitchFamily="34" charset="0"/>
                    <a:cs typeface="Gautami" panose="020B0502040204020203" pitchFamily="34" charset="0"/>
                  </a:rPr>
                  <a:t> </a:t>
                </a:r>
                <a:endParaRPr lang="en-GB" sz="2000" dirty="0">
                  <a:solidFill>
                    <a:schemeClr val="accent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𝑊𝑒𝑖𝑔h𝑡𝑒𝑑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𝑀𝑒𝑎𝑛</m:t>
                      </m:r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(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𝑚𝑒𝑎𝑛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𝑤𝑒𝑖𝑔h𝑡</m:t>
                              </m:r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𝑤𝑒𝑖𝑔h𝑡𝑠</m:t>
                              </m:r>
                            </m:e>
                          </m:nary>
                        </m:den>
                      </m:f>
                      <m:r>
                        <a:rPr lang="en-GB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A38C89-9E29-4EC3-A2A2-2A94BFBA65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" y="975768"/>
                <a:ext cx="10544175" cy="4443845"/>
              </a:xfrm>
              <a:prstGeom prst="rect">
                <a:avLst/>
              </a:prstGeom>
              <a:blipFill>
                <a:blip r:embed="rId5"/>
                <a:stretch>
                  <a:fillRect l="-925" t="-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A38C89-9E29-4EC3-A2A2-2A94BFBA656F}"/>
              </a:ext>
            </a:extLst>
          </p:cNvPr>
          <p:cNvSpPr/>
          <p:nvPr/>
        </p:nvSpPr>
        <p:spPr>
          <a:xfrm>
            <a:off x="209549" y="975768"/>
            <a:ext cx="10544175" cy="5075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The GCSE Statistics exam is marked across 3 </a:t>
            </a:r>
            <a:br>
              <a:rPr lang="en-GB" sz="2400" dirty="0">
                <a:solidFill>
                  <a:schemeClr val="accent1"/>
                </a:solidFill>
                <a:latin typeface="+mj-lt"/>
              </a:rPr>
            </a:br>
            <a:r>
              <a:rPr lang="en-GB" sz="2400" dirty="0">
                <a:solidFill>
                  <a:schemeClr val="accent1"/>
                </a:solidFill>
                <a:latin typeface="+mj-lt"/>
              </a:rPr>
              <a:t>different papers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/>
            <a:r>
              <a:rPr lang="en-GB" sz="2400" dirty="0">
                <a:solidFill>
                  <a:schemeClr val="accent1"/>
                </a:solidFill>
                <a:latin typeface="+mj-lt"/>
              </a:rPr>
              <a:t>Paper 1 is a written paper worth 45%</a:t>
            </a:r>
          </a:p>
          <a:p>
            <a:pPr lvl="0"/>
            <a:r>
              <a:rPr lang="en-GB" sz="2400" dirty="0">
                <a:solidFill>
                  <a:schemeClr val="accent1"/>
                </a:solidFill>
                <a:latin typeface="+mj-lt"/>
              </a:rPr>
              <a:t>Paper 2 is a 2nd written paper worth 40%</a:t>
            </a:r>
          </a:p>
          <a:p>
            <a:pPr lvl="0"/>
            <a:r>
              <a:rPr lang="en-GB" sz="2400" dirty="0">
                <a:solidFill>
                  <a:schemeClr val="accent1"/>
                </a:solidFill>
                <a:latin typeface="+mj-lt"/>
              </a:rPr>
              <a:t>Paper 3 is a piece of coursework worth 15%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Mary scored the following marks on each test, what </a:t>
            </a:r>
            <a:br>
              <a:rPr lang="en-GB" sz="2400" dirty="0">
                <a:solidFill>
                  <a:schemeClr val="accent1"/>
                </a:solidFill>
                <a:latin typeface="+mj-lt"/>
              </a:rPr>
            </a:br>
            <a:r>
              <a:rPr lang="en-GB" sz="2400" dirty="0">
                <a:solidFill>
                  <a:schemeClr val="accent1"/>
                </a:solidFill>
                <a:latin typeface="+mj-lt"/>
              </a:rPr>
              <a:t>was her mean score?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Paper 1         Paper 2         Paper 3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52%               64%               95%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/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(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𝑚𝑒𝑎𝑛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𝑤𝑒𝑖𝑔h𝑡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𝑤𝑒𝑖𝑔h𝑡𝑠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FF2DBC9-3FC0-4362-917B-9553CF0AAF38}"/>
                  </a:ext>
                </a:extLst>
              </p:cNvPr>
              <p:cNvSpPr/>
              <p:nvPr/>
            </p:nvSpPr>
            <p:spPr>
              <a:xfrm>
                <a:off x="6496051" y="2748672"/>
                <a:ext cx="5695949" cy="7332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3"/>
                    </a:solidFill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52%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45%</m:t>
                            </m:r>
                          </m:e>
                        </m:d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+(6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4% 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 40%)+(95% </m:t>
                        </m:r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 15%)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(45%+40%+15%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FF2DBC9-3FC0-4362-917B-9553CF0AA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1" y="2748672"/>
                <a:ext cx="5695949" cy="733278"/>
              </a:xfrm>
              <a:prstGeom prst="rect">
                <a:avLst/>
              </a:prstGeom>
              <a:blipFill>
                <a:blip r:embed="rId6"/>
                <a:stretch>
                  <a:fillRect l="-1713" b="-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8B47F0B9-FCC9-42D4-9255-9E1BBF2D0A83}"/>
              </a:ext>
            </a:extLst>
          </p:cNvPr>
          <p:cNvSpPr/>
          <p:nvPr/>
        </p:nvSpPr>
        <p:spPr>
          <a:xfrm>
            <a:off x="6553201" y="3639085"/>
            <a:ext cx="5695949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3"/>
                </a:solidFill>
                <a:cs typeface="Calibri Light" panose="020F0302020204030204" pitchFamily="34" charset="0"/>
              </a:rPr>
              <a:t>= 63.25%</a:t>
            </a:r>
            <a:endParaRPr lang="en-GB" sz="240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076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A38C89-9E29-4EC3-A2A2-2A94BFBA656F}"/>
                  </a:ext>
                </a:extLst>
              </p:cNvPr>
              <p:cNvSpPr/>
              <p:nvPr/>
            </p:nvSpPr>
            <p:spPr>
              <a:xfrm>
                <a:off x="0" y="859557"/>
                <a:ext cx="10544175" cy="5391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b="1" u="sng" dirty="0">
                    <a:solidFill>
                      <a:schemeClr val="accent1"/>
                    </a:solidFill>
                  </a:rPr>
                  <a:t>The Knowledge Phase</a:t>
                </a:r>
                <a:endParaRPr lang="en-GB" sz="2000" dirty="0">
                  <a:solidFill>
                    <a:schemeClr val="accent1"/>
                  </a:solidFill>
                </a:endParaRPr>
              </a:p>
              <a:p>
                <a:r>
                  <a:rPr lang="en-GB" sz="2000" dirty="0">
                    <a:solidFill>
                      <a:schemeClr val="accent1"/>
                    </a:solidFill>
                  </a:rPr>
                  <a:t>To calculate a weighted index number you:</a:t>
                </a:r>
              </a:p>
              <a:p>
                <a:pPr lvl="0"/>
                <a:r>
                  <a:rPr lang="en-GB" sz="2000" dirty="0">
                    <a:solidFill>
                      <a:schemeClr val="accent1"/>
                    </a:solidFill>
                  </a:rPr>
                  <a:t>1. Calculate the index number for each element,</a:t>
                </a:r>
              </a:p>
              <a:p>
                <a:r>
                  <a:rPr lang="en-GB" sz="2000" dirty="0">
                    <a:solidFill>
                      <a:schemeClr val="accent1"/>
                    </a:solidFill>
                  </a:rPr>
                  <a:t> </a:t>
                </a:r>
              </a:p>
              <a:p>
                <a:pPr lvl="0"/>
                <a:r>
                  <a:rPr lang="en-GB" sz="2000" dirty="0">
                    <a:solidFill>
                      <a:schemeClr val="accent1"/>
                    </a:solidFill>
                  </a:rPr>
                  <a:t>2. Multiply each index number by it's weight and add together</a:t>
                </a:r>
              </a:p>
              <a:p>
                <a:r>
                  <a:rPr lang="en-GB" sz="2000" dirty="0">
                    <a:solidFill>
                      <a:schemeClr val="accent1"/>
                    </a:solidFill>
                  </a:rPr>
                  <a:t> </a:t>
                </a:r>
              </a:p>
              <a:p>
                <a:pPr lvl="0"/>
                <a:r>
                  <a:rPr lang="en-GB" sz="2000" dirty="0">
                    <a:solidFill>
                      <a:schemeClr val="accent1"/>
                    </a:solidFill>
                  </a:rPr>
                  <a:t>3. Divide this total by the total of the weights</a:t>
                </a:r>
              </a:p>
              <a:p>
                <a:r>
                  <a:rPr lang="en-GB" sz="2000" b="1" dirty="0">
                    <a:solidFill>
                      <a:schemeClr val="accent1"/>
                    </a:solidFill>
                  </a:rPr>
                  <a:t> </a:t>
                </a:r>
                <a:endParaRPr lang="en-GB" sz="2000" dirty="0">
                  <a:solidFill>
                    <a:schemeClr val="accent1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𝑊𝑒𝑖𝑔h𝑡𝑒𝑑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𝐼𝑛𝑑𝑒𝑥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𝑁𝑢𝑚𝑏𝑒𝑟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= </m:t>
                      </m:r>
                      <m:f>
                        <m:fPr>
                          <m:ctrlPr>
                            <a:rPr lang="en-GB" sz="2000" i="1">
                              <a:solidFill>
                                <a:schemeClr val="accent1"/>
                              </a:solidFill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(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𝑖𝑛𝑑𝑒𝑥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 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𝑛𝑢𝑚𝑏𝑒𝑟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 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𝑥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 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𝑤𝑒𝑖𝑔h𝑡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𝑤𝑒𝑖𝑔h𝑡𝑠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1"/>
                  </a:solidFill>
                </a:endParaRPr>
              </a:p>
              <a:p>
                <a:r>
                  <a:rPr lang="en-GB" sz="2000" b="1" dirty="0">
                    <a:solidFill>
                      <a:schemeClr val="accent1"/>
                    </a:solidFill>
                  </a:rPr>
                  <a:t> </a:t>
                </a:r>
                <a:endParaRPr lang="en-GB" sz="2000" dirty="0">
                  <a:solidFill>
                    <a:schemeClr val="accent1"/>
                  </a:solidFill>
                </a:endParaRPr>
              </a:p>
              <a:p>
                <a:r>
                  <a:rPr lang="en-GB" sz="2000" b="1" u="sng" dirty="0">
                    <a:solidFill>
                      <a:schemeClr val="accent1"/>
                    </a:solidFill>
                  </a:rPr>
                  <a:t>**SPECIAL CASE** Retail Price Index</a:t>
                </a:r>
                <a:endParaRPr lang="en-GB" sz="2000" dirty="0">
                  <a:solidFill>
                    <a:schemeClr val="accent1"/>
                  </a:solidFill>
                </a:endParaRPr>
              </a:p>
              <a:p>
                <a:r>
                  <a:rPr lang="en-GB" sz="2000" dirty="0">
                    <a:solidFill>
                      <a:schemeClr val="accent1"/>
                    </a:solidFill>
                  </a:rPr>
                  <a:t>The retail price index (RPI) is a weighted mean of the </a:t>
                </a:r>
                <a:r>
                  <a:rPr lang="en-GB" sz="2000" b="1" i="1" u="sng" dirty="0">
                    <a:solidFill>
                      <a:schemeClr val="accent1"/>
                    </a:solidFill>
                  </a:rPr>
                  <a:t>price relatives</a:t>
                </a:r>
                <a:r>
                  <a:rPr lang="en-GB" sz="2000" dirty="0">
                    <a:solidFill>
                      <a:schemeClr val="accent1"/>
                    </a:solidFill>
                  </a:rPr>
                  <a:t> of goods and services</a:t>
                </a:r>
              </a:p>
              <a:p>
                <a:r>
                  <a:rPr lang="en-GB" sz="2000" dirty="0">
                    <a:solidFill>
                      <a:schemeClr val="accent1"/>
                    </a:solidFill>
                  </a:rPr>
                  <a:t>Weightings are chosen to reflect the spending habits of an 'average' household</a:t>
                </a:r>
              </a:p>
              <a:p>
                <a:r>
                  <a:rPr lang="en-GB" sz="2000" b="1" dirty="0">
                    <a:solidFill>
                      <a:schemeClr val="accent1"/>
                    </a:solidFill>
                  </a:rPr>
                  <a:t> </a:t>
                </a:r>
                <a:endParaRPr lang="en-GB" sz="2000" dirty="0">
                  <a:solidFill>
                    <a:schemeClr val="accent1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𝑊𝑒𝑖𝑔h𝑡𝑒𝑑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𝑃𝑟𝑖𝑐𝑒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𝑅𝑒𝑙𝑎𝑡𝑖𝑣𝑒</m:t>
                      </m:r>
                      <m:r>
                        <a:rPr lang="en-GB" sz="2000" i="1">
                          <a:solidFill>
                            <a:schemeClr val="accent1"/>
                          </a:solidFill>
                        </a:rPr>
                        <m:t>= </m:t>
                      </m:r>
                      <m:f>
                        <m:fPr>
                          <m:ctrlPr>
                            <a:rPr lang="en-GB" sz="2000" i="1">
                              <a:solidFill>
                                <a:schemeClr val="accent1"/>
                              </a:solidFill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(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𝑝𝑟𝑖𝑐𝑒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 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𝑟𝑒𝑙𝑎𝑡𝑖𝑣𝑒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 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𝑥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 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𝑤𝑒𝑖𝑔h𝑡</m:t>
                              </m:r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000" i="1">
                                  <a:solidFill>
                                    <a:schemeClr val="accent1"/>
                                  </a:solidFill>
                                </a:rPr>
                                <m:t>𝑤𝑒𝑖𝑔h𝑡𝑠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A38C89-9E29-4EC3-A2A2-2A94BFBA65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59557"/>
                <a:ext cx="10544175" cy="5391476"/>
              </a:xfrm>
              <a:prstGeom prst="rect">
                <a:avLst/>
              </a:prstGeom>
              <a:blipFill>
                <a:blip r:embed="rId5"/>
                <a:stretch>
                  <a:fillRect l="-578" t="-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249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A38C89-9E29-4EC3-A2A2-2A94BFBA656F}"/>
              </a:ext>
            </a:extLst>
          </p:cNvPr>
          <p:cNvSpPr/>
          <p:nvPr/>
        </p:nvSpPr>
        <p:spPr>
          <a:xfrm>
            <a:off x="209550" y="975768"/>
            <a:ext cx="6286502" cy="4847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This table shows data about some common ingredients and their index numbers for 2013 and 2014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</a:rPr>
              <a:t>Find the weighted mean index for 2014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/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𝑖𝑛𝑑𝑒𝑥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𝑛𝑢𝑚𝑏𝑒𝑟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  <a:blipFill>
                <a:blip r:embed="rId5"/>
                <a:stretch>
                  <a:fillRect r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FF2DBC9-3FC0-4362-917B-9553CF0AAF38}"/>
                  </a:ext>
                </a:extLst>
              </p:cNvPr>
              <p:cNvSpPr/>
              <p:nvPr/>
            </p:nvSpPr>
            <p:spPr>
              <a:xfrm>
                <a:off x="6496051" y="2748672"/>
                <a:ext cx="5695949" cy="686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3"/>
                    </a:solidFill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102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25</m:t>
                            </m:r>
                          </m:e>
                        </m:d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</m:t>
                        </m:r>
                        <m:d>
                          <m:dPr>
                            <m:ctrlP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106 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18</m:t>
                            </m:r>
                          </m:e>
                        </m:d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</m:t>
                        </m:r>
                        <m:d>
                          <m:dPr>
                            <m:ctrlPr>
                              <a:rPr lang="en-GB" sz="2400" b="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101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6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+(107 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 10)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25+18+6+10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FF2DBC9-3FC0-4362-917B-9553CF0AA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1" y="2748672"/>
                <a:ext cx="5695949" cy="686663"/>
              </a:xfrm>
              <a:prstGeom prst="rect">
                <a:avLst/>
              </a:prstGeom>
              <a:blipFill>
                <a:blip r:embed="rId6"/>
                <a:stretch>
                  <a:fillRect l="-1713" b="-6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8B47F0B9-FCC9-42D4-9255-9E1BBF2D0A83}"/>
              </a:ext>
            </a:extLst>
          </p:cNvPr>
          <p:cNvSpPr/>
          <p:nvPr/>
        </p:nvSpPr>
        <p:spPr>
          <a:xfrm>
            <a:off x="6553201" y="3639085"/>
            <a:ext cx="5695949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3"/>
                </a:solidFill>
                <a:cs typeface="Calibri Light" panose="020F0302020204030204" pitchFamily="34" charset="0"/>
              </a:rPr>
              <a:t>= 104.0</a:t>
            </a:r>
            <a:endParaRPr lang="en-GB" sz="2400" dirty="0">
              <a:solidFill>
                <a:schemeClr val="accent3"/>
              </a:solidFill>
              <a:latin typeface="+mj-lt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B67807F-C19B-4D28-9A74-9951D2E8E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82512"/>
              </p:ext>
            </p:extLst>
          </p:nvPr>
        </p:nvGraphicFramePr>
        <p:xfrm>
          <a:off x="346075" y="2748672"/>
          <a:ext cx="4984750" cy="1987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5870">
                  <a:extLst>
                    <a:ext uri="{9D8B030D-6E8A-4147-A177-3AD203B41FA5}">
                      <a16:colId xmlns:a16="http://schemas.microsoft.com/office/drawing/2014/main" val="3162451112"/>
                    </a:ext>
                  </a:extLst>
                </a:gridCol>
                <a:gridCol w="1245870">
                  <a:extLst>
                    <a:ext uri="{9D8B030D-6E8A-4147-A177-3AD203B41FA5}">
                      <a16:colId xmlns:a16="http://schemas.microsoft.com/office/drawing/2014/main" val="2175064515"/>
                    </a:ext>
                  </a:extLst>
                </a:gridCol>
                <a:gridCol w="1246505">
                  <a:extLst>
                    <a:ext uri="{9D8B030D-6E8A-4147-A177-3AD203B41FA5}">
                      <a16:colId xmlns:a16="http://schemas.microsoft.com/office/drawing/2014/main" val="4049061593"/>
                    </a:ext>
                  </a:extLst>
                </a:gridCol>
                <a:gridCol w="1246505">
                  <a:extLst>
                    <a:ext uri="{9D8B030D-6E8A-4147-A177-3AD203B41FA5}">
                      <a16:colId xmlns:a16="http://schemas.microsoft.com/office/drawing/2014/main" val="2456380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Ingredient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2013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2014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Weighting w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447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Flour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Butter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Milk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Sugar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102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106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101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25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18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6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10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0415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203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A38C89-9E29-4EC3-A2A2-2A94BFBA656F}"/>
              </a:ext>
            </a:extLst>
          </p:cNvPr>
          <p:cNvSpPr/>
          <p:nvPr/>
        </p:nvSpPr>
        <p:spPr>
          <a:xfrm>
            <a:off x="209550" y="975768"/>
            <a:ext cx="6286502" cy="430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Using 2010 as the base year, calculate the weighted index number for the ingredients in 2020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/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𝑖𝑛𝑑𝑒𝑥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𝑛𝑢𝑚𝑏𝑒𝑟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  <a:blipFill>
                <a:blip r:embed="rId5"/>
                <a:stretch>
                  <a:fillRect r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186E5F-B5FB-4308-B356-1E40D65B6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533775"/>
              </p:ext>
            </p:extLst>
          </p:nvPr>
        </p:nvGraphicFramePr>
        <p:xfrm>
          <a:off x="257175" y="2748672"/>
          <a:ext cx="4984750" cy="1987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5870">
                  <a:extLst>
                    <a:ext uri="{9D8B030D-6E8A-4147-A177-3AD203B41FA5}">
                      <a16:colId xmlns:a16="http://schemas.microsoft.com/office/drawing/2014/main" val="3881728890"/>
                    </a:ext>
                  </a:extLst>
                </a:gridCol>
                <a:gridCol w="1245870">
                  <a:extLst>
                    <a:ext uri="{9D8B030D-6E8A-4147-A177-3AD203B41FA5}">
                      <a16:colId xmlns:a16="http://schemas.microsoft.com/office/drawing/2014/main" val="1596990612"/>
                    </a:ext>
                  </a:extLst>
                </a:gridCol>
                <a:gridCol w="1246505">
                  <a:extLst>
                    <a:ext uri="{9D8B030D-6E8A-4147-A177-3AD203B41FA5}">
                      <a16:colId xmlns:a16="http://schemas.microsoft.com/office/drawing/2014/main" val="2155978023"/>
                    </a:ext>
                  </a:extLst>
                </a:gridCol>
                <a:gridCol w="1246505">
                  <a:extLst>
                    <a:ext uri="{9D8B030D-6E8A-4147-A177-3AD203B41FA5}">
                      <a16:colId xmlns:a16="http://schemas.microsoft.com/office/drawing/2014/main" val="21702952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Ingredient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2010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2020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Weighting w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6931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Flour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Butter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Milk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Sugar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72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79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54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56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54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92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63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58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4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4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2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5020558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CDE5C71A-7532-4CB7-AA8B-E7A5174BD27E}"/>
              </a:ext>
            </a:extLst>
          </p:cNvPr>
          <p:cNvSpPr/>
          <p:nvPr/>
        </p:nvSpPr>
        <p:spPr>
          <a:xfrm>
            <a:off x="5289550" y="2748672"/>
            <a:ext cx="314325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+mj-lt"/>
              </a:rPr>
              <a:t>index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BB9F0C-BE34-4AD4-B43C-BE9AB0F20512}"/>
              </a:ext>
            </a:extLst>
          </p:cNvPr>
          <p:cNvSpPr/>
          <p:nvPr/>
        </p:nvSpPr>
        <p:spPr>
          <a:xfrm>
            <a:off x="5241925" y="3275076"/>
            <a:ext cx="314325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+mj-lt"/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410A1C-E24B-4779-944E-1B80FFEDDE1B}"/>
              </a:ext>
            </a:extLst>
          </p:cNvPr>
          <p:cNvSpPr/>
          <p:nvPr/>
        </p:nvSpPr>
        <p:spPr>
          <a:xfrm>
            <a:off x="5241925" y="3665833"/>
            <a:ext cx="314325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+mj-lt"/>
              </a:rPr>
              <a:t>116.5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430866-CE1B-4698-953A-D0F954A53AA7}"/>
              </a:ext>
            </a:extLst>
          </p:cNvPr>
          <p:cNvSpPr/>
          <p:nvPr/>
        </p:nvSpPr>
        <p:spPr>
          <a:xfrm>
            <a:off x="5241925" y="4003580"/>
            <a:ext cx="314325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+mj-lt"/>
              </a:rPr>
              <a:t>116.7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1FE3DA-3F4B-41B4-BBAC-828B07E09B24}"/>
              </a:ext>
            </a:extLst>
          </p:cNvPr>
          <p:cNvSpPr/>
          <p:nvPr/>
        </p:nvSpPr>
        <p:spPr>
          <a:xfrm>
            <a:off x="5241925" y="4442380"/>
            <a:ext cx="3143250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3"/>
                </a:solidFill>
                <a:latin typeface="+mj-lt"/>
              </a:rPr>
              <a:t>103.6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7E42FBE-36C1-4428-AA04-49D493F45E52}"/>
                  </a:ext>
                </a:extLst>
              </p:cNvPr>
              <p:cNvSpPr/>
              <p:nvPr/>
            </p:nvSpPr>
            <p:spPr>
              <a:xfrm>
                <a:off x="6496051" y="2748672"/>
                <a:ext cx="5695949" cy="686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3"/>
                    </a:solidFill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75 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4</m:t>
                            </m:r>
                          </m:e>
                        </m:d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</m:t>
                        </m:r>
                        <m:d>
                          <m:dPr>
                            <m:ctrlP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116.5 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4</m:t>
                            </m:r>
                          </m:e>
                        </m:d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</m:t>
                        </m:r>
                        <m:d>
                          <m:dPr>
                            <m:ctrlPr>
                              <a:rPr lang="en-GB" sz="2400" b="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116.7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2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+(103.6 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 3)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4+4+2+3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7E42FBE-36C1-4428-AA04-49D493F45E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1" y="2748672"/>
                <a:ext cx="5695949" cy="686663"/>
              </a:xfrm>
              <a:prstGeom prst="rect">
                <a:avLst/>
              </a:prstGeom>
              <a:blipFill>
                <a:blip r:embed="rId6"/>
                <a:stretch>
                  <a:fillRect l="-1713" b="-6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A11ECAF4-FD91-4A24-84E1-90D264859976}"/>
              </a:ext>
            </a:extLst>
          </p:cNvPr>
          <p:cNvSpPr/>
          <p:nvPr/>
        </p:nvSpPr>
        <p:spPr>
          <a:xfrm>
            <a:off x="6553201" y="3639085"/>
            <a:ext cx="5695949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3"/>
                </a:solidFill>
                <a:cs typeface="Calibri Light" panose="020F0302020204030204" pitchFamily="34" charset="0"/>
              </a:rPr>
              <a:t>= 100.8</a:t>
            </a:r>
            <a:endParaRPr lang="en-GB" sz="240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144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54D027-EC73-4190-908E-52E0AE70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9BA5D38-3493-4291-AB57-503F15B4608B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A38C89-9E29-4EC3-A2A2-2A94BFBA656F}"/>
              </a:ext>
            </a:extLst>
          </p:cNvPr>
          <p:cNvSpPr/>
          <p:nvPr/>
        </p:nvSpPr>
        <p:spPr>
          <a:xfrm>
            <a:off x="209550" y="975768"/>
            <a:ext cx="6286502" cy="4794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2400" dirty="0">
                <a:solidFill>
                  <a:schemeClr val="accent1"/>
                </a:solidFill>
              </a:rPr>
              <a:t>This table shows data about some common ingredients and their index numbers for 2018 and 2019</a:t>
            </a:r>
          </a:p>
          <a:p>
            <a:endParaRPr lang="en-GB" sz="32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</a:rPr>
              <a:t>Find the weighted mean index for 2019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/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𝑖𝑛𝑑𝑒𝑥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𝑛𝑢𝑚𝑏𝑒𝑟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</m:t>
                              </m:r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2400" i="1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𝑤𝑒𝑖𝑔h𝑡𝑠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EFBA4D-7C21-459A-8AE1-2EAF600E9B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1" y="1511294"/>
                <a:ext cx="3143250" cy="994888"/>
              </a:xfrm>
              <a:prstGeom prst="rect">
                <a:avLst/>
              </a:prstGeom>
              <a:blipFill>
                <a:blip r:embed="rId5"/>
                <a:stretch>
                  <a:fillRect r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FF2DBC9-3FC0-4362-917B-9553CF0AAF38}"/>
                  </a:ext>
                </a:extLst>
              </p:cNvPr>
              <p:cNvSpPr/>
              <p:nvPr/>
            </p:nvSpPr>
            <p:spPr>
              <a:xfrm>
                <a:off x="6496051" y="2748672"/>
                <a:ext cx="5695949" cy="683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3"/>
                    </a:solidFill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103 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30</m:t>
                            </m:r>
                          </m:e>
                        </m:d>
                        <m:r>
                          <a:rPr lang="en-GB" sz="24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(107 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 20)+</m:t>
                        </m:r>
                        <m:d>
                          <m:dPr>
                            <m:ctrlPr>
                              <a:rPr lang="en-GB" sz="2400" b="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102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𝑋</m:t>
                            </m:r>
                            <m:r>
                              <a:rPr lang="en-GB" sz="24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 10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+(105 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 15)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 Light" panose="020F0302020204030204" pitchFamily="34" charset="0"/>
                          </a:rPr>
                          <m:t>30+20+10+15</m:t>
                        </m:r>
                      </m:den>
                    </m:f>
                  </m:oMath>
                </a14:m>
                <a:endParaRPr lang="en-GB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FF2DBC9-3FC0-4362-917B-9553CF0AA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1" y="2748672"/>
                <a:ext cx="5695949" cy="683329"/>
              </a:xfrm>
              <a:prstGeom prst="rect">
                <a:avLst/>
              </a:prstGeom>
              <a:blipFill>
                <a:blip r:embed="rId6"/>
                <a:stretch>
                  <a:fillRect l="-1713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8B47F0B9-FCC9-42D4-9255-9E1BBF2D0A83}"/>
              </a:ext>
            </a:extLst>
          </p:cNvPr>
          <p:cNvSpPr/>
          <p:nvPr/>
        </p:nvSpPr>
        <p:spPr>
          <a:xfrm>
            <a:off x="6553201" y="3639085"/>
            <a:ext cx="5695949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>
                <a:solidFill>
                  <a:schemeClr val="accent3"/>
                </a:solidFill>
                <a:cs typeface="Calibri Light" panose="020F0302020204030204" pitchFamily="34" charset="0"/>
              </a:rPr>
              <a:t>= 104.3 </a:t>
            </a:r>
            <a:endParaRPr lang="en-GB" sz="2400" dirty="0">
              <a:solidFill>
                <a:schemeClr val="accent3"/>
              </a:solidFill>
              <a:latin typeface="+mj-lt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62A578-07A9-4630-87F7-AD7412DEA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508191"/>
              </p:ext>
            </p:extLst>
          </p:nvPr>
        </p:nvGraphicFramePr>
        <p:xfrm>
          <a:off x="279400" y="2748672"/>
          <a:ext cx="4984750" cy="1987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5870">
                  <a:extLst>
                    <a:ext uri="{9D8B030D-6E8A-4147-A177-3AD203B41FA5}">
                      <a16:colId xmlns:a16="http://schemas.microsoft.com/office/drawing/2014/main" val="1778939272"/>
                    </a:ext>
                  </a:extLst>
                </a:gridCol>
                <a:gridCol w="1245870">
                  <a:extLst>
                    <a:ext uri="{9D8B030D-6E8A-4147-A177-3AD203B41FA5}">
                      <a16:colId xmlns:a16="http://schemas.microsoft.com/office/drawing/2014/main" val="4268382165"/>
                    </a:ext>
                  </a:extLst>
                </a:gridCol>
                <a:gridCol w="1246505">
                  <a:extLst>
                    <a:ext uri="{9D8B030D-6E8A-4147-A177-3AD203B41FA5}">
                      <a16:colId xmlns:a16="http://schemas.microsoft.com/office/drawing/2014/main" val="1727378001"/>
                    </a:ext>
                  </a:extLst>
                </a:gridCol>
                <a:gridCol w="1246505">
                  <a:extLst>
                    <a:ext uri="{9D8B030D-6E8A-4147-A177-3AD203B41FA5}">
                      <a16:colId xmlns:a16="http://schemas.microsoft.com/office/drawing/2014/main" val="2713506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Ingredient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2019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Weighting w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1141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Flour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Butter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Milk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Sugar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103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107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102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>
                          <a:effectLst/>
                        </a:rPr>
                        <a:t>105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30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20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10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150"/>
                        </a:spcAft>
                      </a:pPr>
                      <a:r>
                        <a:rPr lang="en-GB" sz="2000" dirty="0">
                          <a:effectLst/>
                        </a:rPr>
                        <a:t>15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8332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30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BC6FC06-81DB-4722-86D8-E05189B286FA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CF68D5-75CB-4969-BE58-B959D92CFCFC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2021BF-640D-477B-A0FC-63A922D0B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2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2A7EA86-08C4-4694-B830-15520D6EF36C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1069213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calculate weighted index numbers and what do they mean?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A192CF1-23F8-45A8-A0C8-029CFF36BB55}"/>
              </a:ext>
            </a:extLst>
          </p:cNvPr>
          <p:cNvSpPr txBox="1">
            <a:spLocks/>
          </p:cNvSpPr>
          <p:nvPr/>
        </p:nvSpPr>
        <p:spPr>
          <a:xfrm>
            <a:off x="1771016" y="35509"/>
            <a:ext cx="8266670" cy="6502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accent1"/>
                </a:solidFill>
              </a:rPr>
              <a:t>What are some ‘other summery statistics’ that can be seen in everyday circumstances and how can we analyse them?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E6A8E3-4933-4E60-A274-236D9762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81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3175</TotalTime>
  <Words>708</Words>
  <Application>Microsoft Office PowerPoint</Application>
  <PresentationFormat>Widescreen</PresentationFormat>
  <Paragraphs>156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Gautami</vt:lpstr>
      <vt:lpstr>Office Theme</vt:lpstr>
      <vt:lpstr>What are some ‘other summery statistics’ that can be seen in everyday circumstances and how can we analyse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112</cp:revision>
  <dcterms:created xsi:type="dcterms:W3CDTF">2022-05-17T07:55:04Z</dcterms:created>
  <dcterms:modified xsi:type="dcterms:W3CDTF">2024-07-17T11:43:18Z</dcterms:modified>
</cp:coreProperties>
</file>