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sldIdLst>
    <p:sldId id="256" r:id="rId2"/>
    <p:sldId id="289" r:id="rId3"/>
    <p:sldId id="343" r:id="rId4"/>
    <p:sldId id="344" r:id="rId5"/>
    <p:sldId id="345" r:id="rId6"/>
    <p:sldId id="346" r:id="rId7"/>
    <p:sldId id="319" r:id="rId8"/>
    <p:sldId id="34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34" autoAdjust="0"/>
    <p:restoredTop sz="94660"/>
  </p:normalViewPr>
  <p:slideViewPr>
    <p:cSldViewPr snapToGrid="0">
      <p:cViewPr>
        <p:scale>
          <a:sx n="80" d="100"/>
          <a:sy n="80" d="100"/>
        </p:scale>
        <p:origin x="797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B072-5E28-4AEA-A0F0-4CAD26C30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41605-DACF-4D7C-9545-39C5072C1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0433C-5B35-40F9-9EBB-D9590F4C5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F3E-AF7F-43F9-9183-BF01C3F8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EF022-9789-46AA-A447-3CEE85FF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FC6B-A6CC-48EB-8575-344AF612D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D8C36-4530-44F9-8148-3BD8ADAE9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746A6-E376-4400-96D3-1D630FB2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B4F4E-1845-4F2A-9133-CBAB969B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C0F56-37A9-4824-A028-903387EC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24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29554-6254-44A2-906A-CFB561AC9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421DC-3FDF-4A68-9ECE-A27845290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5E0AB-5A68-4A0A-B930-C81C28D14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038D0-9F5C-41AF-AFF9-E502B7A70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D7D13-3634-4F2C-A221-EBD018DA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93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866C-8842-4D64-A781-52DF83B7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C8DE-74E4-4441-8AF3-2BC45F5E5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3C213-5B42-412D-A8A1-C0D746E00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F4B94-E745-47B1-88B8-4BD00BED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22163-43F8-416F-B1CF-D8DAF277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14880-3FAF-4DEA-BEBD-F73E55BD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56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2897-CD95-4AD2-849A-F653195B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E8639-C96E-44F2-A211-364301406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D3724-D50C-4459-88C4-DA5BC0448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1FAD8-C6FD-4F71-853D-F1902E2C2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BA530-C836-48FB-B823-306A4D132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C82BE7-235D-47CC-BED9-F72791AF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8B7F0-3941-4935-B904-C463B957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AD4DD-E4B4-40D3-91FD-6BCABD69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72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D3B3F-2743-4FE0-A13F-062A163F5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58F61-C29B-452D-AB67-39A165DF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0B695-8F00-4CE0-8A96-64823F4D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EDC951-606C-4536-AF6A-44450056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16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E81B1-9B41-4AD5-B5F2-666BC36FC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B62ED-7DF8-4DE0-858F-C2432859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D1F23-8EE9-421A-A4F8-A1E08836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54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A761-667A-4F0A-A052-32BEA8DE2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4A5A5-DB8A-492C-8BE1-2184240BB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E7582-00F1-480D-A774-5876148FE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E00BC-A331-426D-AF4C-26FD491D5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8BA32-CA65-4184-98DD-80C0AD30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21B45-E21A-43DC-9B8C-15DD93D8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48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8493-D661-451E-935A-ECEA04202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92AE8-0043-48F4-9CC3-F66E4E39F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BB39B-84F7-448C-BFBD-4F844B9B6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CB3A1-3912-47C3-ADD9-F463C4865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E5B28-42E1-4A69-9AC5-955B14E9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2B7BC-2D8E-4751-892C-7D671026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41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87CC-6C22-4B34-96BC-2C95A4E6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87B1D-F8FA-483B-86D2-BFF69C021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9789F-B05A-41BC-BC54-17354FFD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A4A94-E0E8-42DA-BB22-156C8D88C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0335B-4A81-41B0-8B26-76AEBDCC9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6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B8BDB8-4C32-4803-9B13-02C8D93E6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C5A0B0-9BBD-4DB3-BB33-CBEFA2047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58500-8C03-4235-B763-B04765312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73401-3FBF-4309-A91A-737B31DE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5CD15-AFFB-4740-85BD-2A9F44E4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0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15631-765E-4B35-BAB5-56D6BE053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06CB6-92D3-4F89-B006-A4EB93A11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2F70E-0065-4DC3-8121-494C0BAA9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78C08-3ECD-4AF3-9993-A1EE0111F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47304-BDDB-4DFA-A33F-CD5EE12FB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38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Spain" TargetMode="External"/><Relationship Id="rId13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hyperlink" Target="http://socserv2.socsci.mcmaster.ca/~econ/ugcm/3ll3/vaughan/coin" TargetMode="External"/><Relationship Id="rId12" Type="http://schemas.openxmlformats.org/officeDocument/2006/relationships/hyperlink" Target="https://en.wikipedia.org/wiki/Edward_III" TargetMode="Externa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n.wikipedia.org/wiki/Rice_Vaughan" TargetMode="External"/><Relationship Id="rId11" Type="http://schemas.openxmlformats.org/officeDocument/2006/relationships/hyperlink" Target="https://en.wikipedia.org/wiki/Statute_of_Labourers_of_1351" TargetMode="External"/><Relationship Id="rId5" Type="http://schemas.openxmlformats.org/officeDocument/2006/relationships/hyperlink" Target="https://en.wikipedia.org/wiki/Wales" TargetMode="External"/><Relationship Id="rId10" Type="http://schemas.openxmlformats.org/officeDocument/2006/relationships/hyperlink" Target="https://en.wikipedia.org/wiki/Debasement" TargetMode="External"/><Relationship Id="rId4" Type="http://schemas.openxmlformats.org/officeDocument/2006/relationships/image" Target="../media/image3.JPG"/><Relationship Id="rId9" Type="http://schemas.openxmlformats.org/officeDocument/2006/relationships/hyperlink" Target="https://en.wikipedia.org/wiki/New_World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B44C5-C8CC-41DB-B17F-DE9DCF103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9409" y="2182838"/>
            <a:ext cx="9144000" cy="1911213"/>
          </a:xfrm>
        </p:spPr>
        <p:txBody>
          <a:bodyPr>
            <a:noAutofit/>
          </a:bodyPr>
          <a:lstStyle/>
          <a:p>
            <a:r>
              <a:rPr lang="en-GB" sz="4000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sz="1000" b="1" dirty="0">
              <a:solidFill>
                <a:schemeClr val="accent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5044984" y="1089706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7FCEC2AE-8D0D-4350-8F76-3D90A8380F75}"/>
              </a:ext>
            </a:extLst>
          </p:cNvPr>
          <p:cNvSpPr txBox="1">
            <a:spLocks/>
          </p:cNvSpPr>
          <p:nvPr/>
        </p:nvSpPr>
        <p:spPr>
          <a:xfrm>
            <a:off x="1520093" y="4182802"/>
            <a:ext cx="9144000" cy="192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000" b="1" u="sng" dirty="0">
                <a:solidFill>
                  <a:srgbClr val="7030A0"/>
                </a:solidFill>
              </a:rPr>
              <a:t>Chain Base Index Numbers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5417528-A178-48FA-8990-C78C71BD4B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1B9CBA62-6D5C-43FF-9C1D-329923A7F729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chain base index numbers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F573D7-2AE2-471E-A165-D54DA37FF3D7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46882" cy="177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chain base index numbers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56EE378-A61C-49B7-A029-3F6727E00E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5889227"/>
              </p:ext>
            </p:extLst>
          </p:nvPr>
        </p:nvGraphicFramePr>
        <p:xfrm>
          <a:off x="278130" y="1281970"/>
          <a:ext cx="9637395" cy="7425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73242">
                  <a:extLst>
                    <a:ext uri="{9D8B030D-6E8A-4147-A177-3AD203B41FA5}">
                      <a16:colId xmlns:a16="http://schemas.microsoft.com/office/drawing/2014/main" val="3191551832"/>
                    </a:ext>
                  </a:extLst>
                </a:gridCol>
                <a:gridCol w="7264153">
                  <a:extLst>
                    <a:ext uri="{9D8B030D-6E8A-4147-A177-3AD203B41FA5}">
                      <a16:colId xmlns:a16="http://schemas.microsoft.com/office/drawing/2014/main" val="37934868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>
                          <a:effectLst/>
                        </a:rPr>
                        <a:t>Vocab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>
                          <a:effectLst/>
                        </a:rPr>
                        <a:t>Mathematical Definition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75718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>
                          <a:effectLst/>
                        </a:rPr>
                        <a:t>Annual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400" dirty="0">
                          <a:effectLst/>
                        </a:rPr>
                        <a:t>occurring once every year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90220043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F0D9136-EF3C-4EFE-A5B8-C2C2DD31E6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51033"/>
              </p:ext>
            </p:extLst>
          </p:nvPr>
        </p:nvGraphicFramePr>
        <p:xfrm>
          <a:off x="592455" y="3294224"/>
          <a:ext cx="9637395" cy="23138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36704">
                  <a:extLst>
                    <a:ext uri="{9D8B030D-6E8A-4147-A177-3AD203B41FA5}">
                      <a16:colId xmlns:a16="http://schemas.microsoft.com/office/drawing/2014/main" val="1408479302"/>
                    </a:ext>
                  </a:extLst>
                </a:gridCol>
                <a:gridCol w="6900691">
                  <a:extLst>
                    <a:ext uri="{9D8B030D-6E8A-4147-A177-3AD203B41FA5}">
                      <a16:colId xmlns:a16="http://schemas.microsoft.com/office/drawing/2014/main" val="3001336122"/>
                    </a:ext>
                  </a:extLst>
                </a:gridCol>
              </a:tblGrid>
              <a:tr h="71120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Historical</a:t>
                      </a:r>
                      <a:endParaRPr lang="en-GB" sz="1600" dirty="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Origins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No clear consensus has emerged on who created the first price index. The earliest reported research in this area came from </a:t>
                      </a:r>
                      <a:r>
                        <a:rPr lang="en-GB" sz="1800" u="sng" dirty="0">
                          <a:effectLst/>
                          <a:hlinkClick r:id="rId5" tooltip="Wales"/>
                        </a:rPr>
                        <a:t>Welshman</a:t>
                      </a:r>
                      <a:r>
                        <a:rPr lang="en-GB" sz="1800" dirty="0">
                          <a:effectLst/>
                        </a:rPr>
                        <a:t> </a:t>
                      </a:r>
                      <a:r>
                        <a:rPr lang="en-GB" sz="1800" u="sng" dirty="0">
                          <a:effectLst/>
                          <a:hlinkClick r:id="rId6" tooltip="Rice Vaughan"/>
                        </a:rPr>
                        <a:t>Rice Vaughan</a:t>
                      </a:r>
                      <a:r>
                        <a:rPr lang="en-GB" sz="1800" dirty="0">
                          <a:effectLst/>
                        </a:rPr>
                        <a:t>, who examined price level change in his 1675 book </a:t>
                      </a:r>
                      <a:r>
                        <a:rPr lang="en-GB" sz="1800" u="sng" dirty="0">
                          <a:effectLst/>
                          <a:hlinkClick r:id="rId7"/>
                        </a:rPr>
                        <a:t>A Discourse of Coin and Coinage.</a:t>
                      </a:r>
                      <a:r>
                        <a:rPr lang="en-GB" sz="1800" dirty="0">
                          <a:effectLst/>
                        </a:rPr>
                        <a:t> Vaughan wanted to separate the inflationary impact of the influx of precious metals brought by </a:t>
                      </a:r>
                      <a:r>
                        <a:rPr lang="en-GB" sz="1800" u="sng" dirty="0">
                          <a:effectLst/>
                          <a:hlinkClick r:id="rId8" tooltip="Spain"/>
                        </a:rPr>
                        <a:t>Spain</a:t>
                      </a:r>
                      <a:r>
                        <a:rPr lang="en-GB" sz="1800" dirty="0">
                          <a:effectLst/>
                        </a:rPr>
                        <a:t> from the </a:t>
                      </a:r>
                      <a:r>
                        <a:rPr lang="en-GB" sz="1800" u="sng" dirty="0">
                          <a:effectLst/>
                          <a:hlinkClick r:id="rId9" tooltip="New World"/>
                        </a:rPr>
                        <a:t>New World</a:t>
                      </a:r>
                      <a:r>
                        <a:rPr lang="en-GB" sz="1800" dirty="0">
                          <a:effectLst/>
                        </a:rPr>
                        <a:t> from the effect due to </a:t>
                      </a:r>
                      <a:r>
                        <a:rPr lang="en-GB" sz="1800" u="sng" dirty="0">
                          <a:effectLst/>
                          <a:hlinkClick r:id="rId10" tooltip="Debasement"/>
                        </a:rPr>
                        <a:t>currency debasement</a:t>
                      </a:r>
                      <a:r>
                        <a:rPr lang="en-GB" sz="1800" dirty="0">
                          <a:effectLst/>
                        </a:rPr>
                        <a:t>. Vaughan compared </a:t>
                      </a:r>
                      <a:r>
                        <a:rPr lang="en-GB" sz="1800" dirty="0" err="1">
                          <a:effectLst/>
                        </a:rPr>
                        <a:t>labor</a:t>
                      </a:r>
                      <a:r>
                        <a:rPr lang="en-GB" sz="1800" dirty="0">
                          <a:effectLst/>
                        </a:rPr>
                        <a:t> statutes from his own time to </a:t>
                      </a:r>
                      <a:r>
                        <a:rPr lang="en-GB" sz="1800" u="sng" dirty="0">
                          <a:effectLst/>
                          <a:hlinkClick r:id="rId11" tooltip="Statute of Labourers of 1351"/>
                        </a:rPr>
                        <a:t>similar statutes</a:t>
                      </a:r>
                      <a:r>
                        <a:rPr lang="en-GB" sz="1800" dirty="0">
                          <a:effectLst/>
                        </a:rPr>
                        <a:t> dating back to </a:t>
                      </a:r>
                      <a:r>
                        <a:rPr lang="en-GB" sz="1800" u="sng" dirty="0">
                          <a:effectLst/>
                          <a:hlinkClick r:id="rId12" tooltip="Edward III"/>
                        </a:rPr>
                        <a:t>Edward III</a:t>
                      </a:r>
                      <a:r>
                        <a:rPr lang="en-GB" sz="1800" dirty="0">
                          <a:effectLst/>
                        </a:rPr>
                        <a:t>. 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5925429"/>
                  </a:ext>
                </a:extLst>
              </a:tr>
            </a:tbl>
          </a:graphicData>
        </a:graphic>
      </p:graphicFrame>
      <p:pic>
        <p:nvPicPr>
          <p:cNvPr id="2049" name="Picture 41">
            <a:extLst>
              <a:ext uri="{FF2B5EF4-FFF2-40B4-BE49-F238E27FC236}">
                <a16:creationId xmlns:a16="http://schemas.microsoft.com/office/drawing/2014/main" id="{96B2CA55-0AA7-4EE6-8915-F3754BC3A4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34"/>
          <a:stretch>
            <a:fillRect/>
          </a:stretch>
        </p:blipFill>
        <p:spPr bwMode="auto">
          <a:xfrm>
            <a:off x="2085340" y="4217606"/>
            <a:ext cx="771525" cy="622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70191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chain base index numbers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FD3AD13-83F4-4FC7-9A8D-EB4241A32987}"/>
                  </a:ext>
                </a:extLst>
              </p:cNvPr>
              <p:cNvSpPr/>
              <p:nvPr/>
            </p:nvSpPr>
            <p:spPr>
              <a:xfrm>
                <a:off x="22027" y="970431"/>
                <a:ext cx="11649075" cy="4643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6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b="1" u="sng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The Knowledge Phase</a:t>
                </a:r>
                <a:endParaRPr lang="en-GB" sz="20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  <a:p>
                <a:pPr>
                  <a:lnSpc>
                    <a:spcPct val="106000"/>
                  </a:lnSpc>
                  <a:spcAft>
                    <a:spcPts val="100"/>
                  </a:spcAft>
                </a:pPr>
                <a:r>
                  <a:rPr lang="en-GB" sz="2400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To find out how the price of an item has changed over a year, you use the previous year as the base year to calculate the index number.</a:t>
                </a:r>
                <a:endParaRPr lang="en-GB" sz="20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  <a:p>
                <a:pPr>
                  <a:lnSpc>
                    <a:spcPct val="106000"/>
                  </a:lnSpc>
                  <a:spcAft>
                    <a:spcPts val="100"/>
                  </a:spcAft>
                </a:pPr>
                <a:r>
                  <a:rPr lang="en-GB" sz="2400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 </a:t>
                </a:r>
                <a:endParaRPr lang="en-GB" sz="20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  <a:p>
                <a:pPr>
                  <a:lnSpc>
                    <a:spcPct val="106000"/>
                  </a:lnSpc>
                  <a:spcAft>
                    <a:spcPts val="100"/>
                  </a:spcAft>
                </a:pPr>
                <a:r>
                  <a:rPr lang="en-GB" sz="2400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A </a:t>
                </a:r>
                <a:r>
                  <a:rPr lang="en-GB" sz="2400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chain base</a:t>
                </a:r>
                <a:r>
                  <a:rPr lang="en-GB" sz="2400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 number gives the relative value of an item using the previous year as the base year (hence creating a ‘chain’) rather than always comparing to one particular year.</a:t>
                </a:r>
                <a:endParaRPr lang="en-GB" sz="20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  <a:p>
                <a:pPr>
                  <a:lnSpc>
                    <a:spcPct val="106000"/>
                  </a:lnSpc>
                  <a:spcAft>
                    <a:spcPts val="100"/>
                  </a:spcAft>
                </a:pPr>
                <a:r>
                  <a:rPr lang="en-GB" sz="2400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 </a:t>
                </a:r>
                <a:endParaRPr lang="en-GB" sz="20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  <a:p>
                <a:pPr>
                  <a:lnSpc>
                    <a:spcPct val="106000"/>
                  </a:lnSpc>
                  <a:spcAft>
                    <a:spcPts val="100"/>
                  </a:spcAft>
                </a:pPr>
                <a:r>
                  <a:rPr lang="en-GB" sz="2400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A Chain base index tells you the </a:t>
                </a:r>
                <a:r>
                  <a:rPr lang="en-GB" sz="2400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annual</a:t>
                </a:r>
                <a:r>
                  <a:rPr lang="en-GB" sz="2400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 percentage change</a:t>
                </a:r>
                <a:endParaRPr lang="en-GB" sz="20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  <a:p>
                <a:pPr>
                  <a:lnSpc>
                    <a:spcPct val="106000"/>
                  </a:lnSpc>
                  <a:spcAft>
                    <a:spcPts val="100"/>
                  </a:spcAft>
                </a:pPr>
                <a:r>
                  <a:rPr lang="en-GB" sz="2400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 </a:t>
                </a:r>
                <a:endParaRPr lang="en-GB" sz="20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  <a:p>
                <a:pPr>
                  <a:lnSpc>
                    <a:spcPct val="106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𝐶h𝑎𝑖𝑛</m:t>
                      </m:r>
                      <m:r>
                        <a:rPr lang="en-GB" sz="24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</m:t>
                      </m:r>
                      <m:r>
                        <a:rPr lang="en-GB" sz="24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𝐵𝑎𝑠𝑒</m:t>
                      </m:r>
                      <m:r>
                        <a:rPr lang="en-GB" sz="24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</m:t>
                      </m:r>
                      <m:r>
                        <a:rPr lang="en-GB" sz="24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𝐼𝑛𝑑𝑒𝑥</m:t>
                      </m:r>
                      <m:r>
                        <a:rPr lang="en-GB" sz="24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</m:t>
                      </m:r>
                      <m:r>
                        <a:rPr lang="en-GB" sz="24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𝑁𝑢𝑚𝑏𝑒𝑟</m:t>
                      </m:r>
                      <m:r>
                        <a:rPr lang="en-GB" sz="24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𝑞𝑢𝑎𝑡𝑖𝑡𝑦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𝑞𝑢𝑎𝑛𝑡𝑖𝑡𝑦</m:t>
                          </m:r>
                          <m:r>
                            <a:rPr lang="en-GB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 </m:t>
                          </m:r>
                          <m:r>
                            <a:rPr lang="en-GB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𝑖𝑛</m:t>
                          </m:r>
                          <m:r>
                            <a:rPr lang="en-GB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 </m:t>
                          </m:r>
                          <m:r>
                            <a:rPr lang="en-GB" sz="2400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𝒑𝒓𝒆𝒗𝒊𝒐𝒖𝒔</m:t>
                          </m:r>
                          <m:r>
                            <a:rPr lang="en-GB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 </m:t>
                          </m:r>
                          <m:r>
                            <a:rPr lang="en-GB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𝑦𝑒𝑎𝑟</m:t>
                          </m:r>
                        </m:den>
                      </m:f>
                      <m:r>
                        <a:rPr lang="en-GB" sz="24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</m:t>
                      </m:r>
                      <m:r>
                        <a:rPr lang="en-GB" sz="24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𝑋</m:t>
                      </m:r>
                      <m:r>
                        <a:rPr lang="en-GB" sz="24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100</m:t>
                      </m:r>
                    </m:oMath>
                  </m:oMathPara>
                </a14:m>
                <a:endParaRPr lang="en-GB" sz="20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FD3AD13-83F4-4FC7-9A8D-EB4241A329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27" y="970431"/>
                <a:ext cx="11649075" cy="4643964"/>
              </a:xfrm>
              <a:prstGeom prst="rect">
                <a:avLst/>
              </a:prstGeom>
              <a:blipFill>
                <a:blip r:embed="rId5"/>
                <a:stretch>
                  <a:fillRect l="-837" t="-919" r="-1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799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chain base index numbers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D3AD13-83F4-4FC7-9A8D-EB4241A32987}"/>
              </a:ext>
            </a:extLst>
          </p:cNvPr>
          <p:cNvSpPr/>
          <p:nvPr/>
        </p:nvSpPr>
        <p:spPr>
          <a:xfrm>
            <a:off x="22027" y="970431"/>
            <a:ext cx="11649075" cy="6522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3200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 DO</a:t>
            </a:r>
            <a:endParaRPr lang="en-GB" sz="3200" b="1" u="sng" dirty="0">
              <a:solidFill>
                <a:schemeClr val="accent1"/>
              </a:solidFill>
              <a:effectLst/>
              <a:latin typeface="Calibri Light" panose="020F03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dirty="0">
                <a:solidFill>
                  <a:schemeClr val="accent1"/>
                </a:solidFill>
              </a:rPr>
              <a:t>The table below shows the price changes over four years of a child’s toy as it rose and fell in popularity: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400" dirty="0">
              <a:solidFill>
                <a:schemeClr val="accent1"/>
              </a:solidFill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400" dirty="0">
              <a:solidFill>
                <a:schemeClr val="accent1"/>
              </a:solidFill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400" dirty="0">
              <a:solidFill>
                <a:schemeClr val="accent1"/>
              </a:solidFill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400" dirty="0">
              <a:solidFill>
                <a:schemeClr val="accent1"/>
              </a:solidFill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000" dirty="0">
              <a:solidFill>
                <a:schemeClr val="accent1"/>
              </a:solidFill>
            </a:endParaRPr>
          </a:p>
          <a:p>
            <a:pPr lvl="0"/>
            <a:r>
              <a:rPr lang="en-GB" sz="2400" dirty="0">
                <a:solidFill>
                  <a:schemeClr val="accent1"/>
                </a:solidFill>
              </a:rPr>
              <a:t>a) Find the chain base index number for each year.</a:t>
            </a:r>
          </a:p>
          <a:p>
            <a:r>
              <a:rPr lang="en-GB" sz="2400" dirty="0">
                <a:solidFill>
                  <a:schemeClr val="accent1"/>
                </a:solidFill>
              </a:rPr>
              <a:t> </a:t>
            </a:r>
          </a:p>
          <a:p>
            <a:pPr lvl="0"/>
            <a:r>
              <a:rPr lang="en-GB" sz="2400" dirty="0">
                <a:solidFill>
                  <a:schemeClr val="accent1"/>
                </a:solidFill>
              </a:rPr>
              <a:t>b) What do the chain base index numbers show?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400" dirty="0">
              <a:solidFill>
                <a:schemeClr val="accent1"/>
              </a:solidFill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8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BE9DF66-8049-4117-9059-18EB4FBAA0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121752"/>
              </p:ext>
            </p:extLst>
          </p:nvPr>
        </p:nvGraphicFramePr>
        <p:xfrm>
          <a:off x="153352" y="2486852"/>
          <a:ext cx="6564750" cy="8662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23202">
                  <a:extLst>
                    <a:ext uri="{9D8B030D-6E8A-4147-A177-3AD203B41FA5}">
                      <a16:colId xmlns:a16="http://schemas.microsoft.com/office/drawing/2014/main" val="3432343995"/>
                    </a:ext>
                  </a:extLst>
                </a:gridCol>
                <a:gridCol w="960387">
                  <a:extLst>
                    <a:ext uri="{9D8B030D-6E8A-4147-A177-3AD203B41FA5}">
                      <a16:colId xmlns:a16="http://schemas.microsoft.com/office/drawing/2014/main" val="2248592875"/>
                    </a:ext>
                  </a:extLst>
                </a:gridCol>
                <a:gridCol w="960387">
                  <a:extLst>
                    <a:ext uri="{9D8B030D-6E8A-4147-A177-3AD203B41FA5}">
                      <a16:colId xmlns:a16="http://schemas.microsoft.com/office/drawing/2014/main" val="3062513415"/>
                    </a:ext>
                  </a:extLst>
                </a:gridCol>
                <a:gridCol w="960387">
                  <a:extLst>
                    <a:ext uri="{9D8B030D-6E8A-4147-A177-3AD203B41FA5}">
                      <a16:colId xmlns:a16="http://schemas.microsoft.com/office/drawing/2014/main" val="1468113211"/>
                    </a:ext>
                  </a:extLst>
                </a:gridCol>
                <a:gridCol w="960387">
                  <a:extLst>
                    <a:ext uri="{9D8B030D-6E8A-4147-A177-3AD203B41FA5}">
                      <a16:colId xmlns:a16="http://schemas.microsoft.com/office/drawing/2014/main" val="34850075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 dirty="0">
                          <a:effectLst/>
                        </a:rPr>
                        <a:t>Year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>
                          <a:effectLst/>
                        </a:rPr>
                        <a:t>1998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>
                          <a:effectLst/>
                        </a:rPr>
                        <a:t>1999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>
                          <a:effectLst/>
                        </a:rPr>
                        <a:t>2000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>
                          <a:effectLst/>
                        </a:rPr>
                        <a:t>2001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613921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>
                          <a:effectLst/>
                        </a:rPr>
                        <a:t>Price (£)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>
                          <a:effectLst/>
                        </a:rPr>
                        <a:t>8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>
                          <a:effectLst/>
                        </a:rPr>
                        <a:t>15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>
                          <a:effectLst/>
                        </a:rPr>
                        <a:t>6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 dirty="0">
                          <a:effectLst/>
                        </a:rPr>
                        <a:t>3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19002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059DD949-2287-4A0B-870E-794484072B93}"/>
                  </a:ext>
                </a:extLst>
              </p:cNvPr>
              <p:cNvSpPr/>
              <p:nvPr/>
            </p:nvSpPr>
            <p:spPr>
              <a:xfrm>
                <a:off x="3243760" y="685800"/>
                <a:ext cx="3572193" cy="8335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6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𝑞𝑢𝑎𝑡𝑖𝑡𝑦</m:t>
                          </m:r>
                        </m:num>
                        <m:den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𝑞𝑢𝑎𝑛𝑡𝑖𝑡𝑦</m:t>
                          </m:r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 </m:t>
                          </m:r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𝑖𝑛</m:t>
                          </m:r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 </m:t>
                          </m:r>
                          <m:r>
                            <a:rPr lang="en-GB" sz="2000" b="1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𝒑𝒓𝒆𝒗𝒊𝒐𝒖𝒔</m:t>
                          </m:r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 </m:t>
                          </m:r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𝑦𝑒𝑎𝑟</m:t>
                          </m:r>
                        </m:den>
                      </m:f>
                      <m:r>
                        <a:rPr lang="en-GB" sz="2000" i="1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</m:t>
                      </m:r>
                      <m:r>
                        <a:rPr lang="en-GB" sz="2000" i="1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𝑋</m:t>
                      </m:r>
                      <m:r>
                        <a:rPr lang="en-GB" sz="2000" i="1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100</m:t>
                      </m:r>
                    </m:oMath>
                  </m:oMathPara>
                </a14:m>
                <a:endParaRPr lang="en-GB" dirty="0">
                  <a:solidFill>
                    <a:schemeClr val="accent3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</p:txBody>
          </p:sp>
        </mc:Choice>
        <mc:Fallback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059DD949-2287-4A0B-870E-794484072B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3760" y="685800"/>
                <a:ext cx="3572193" cy="833562"/>
              </a:xfrm>
              <a:prstGeom prst="rect">
                <a:avLst/>
              </a:prstGeom>
              <a:blipFill>
                <a:blip r:embed="rId5"/>
                <a:stretch>
                  <a:fillRect r="-83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70198457-C98D-4EFA-9948-E72901962D73}"/>
              </a:ext>
            </a:extLst>
          </p:cNvPr>
          <p:cNvSpPr/>
          <p:nvPr/>
        </p:nvSpPr>
        <p:spPr>
          <a:xfrm>
            <a:off x="153352" y="3502824"/>
            <a:ext cx="3572193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Chain Base Index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4B3662-701E-4841-AC62-0D5D9E319D29}"/>
              </a:ext>
            </a:extLst>
          </p:cNvPr>
          <p:cNvSpPr/>
          <p:nvPr/>
        </p:nvSpPr>
        <p:spPr>
          <a:xfrm>
            <a:off x="2981522" y="3519834"/>
            <a:ext cx="875348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100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FD11C03-C088-4C3B-B670-04249F0FEDA3}"/>
                  </a:ext>
                </a:extLst>
              </p:cNvPr>
              <p:cNvSpPr/>
              <p:nvPr/>
            </p:nvSpPr>
            <p:spPr>
              <a:xfrm>
                <a:off x="3382031" y="4151629"/>
                <a:ext cx="1647825" cy="7888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6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15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8</m:t>
                          </m:r>
                        </m:den>
                      </m:f>
                      <m:r>
                        <a:rPr lang="en-GB" sz="2000" i="1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</m:t>
                      </m:r>
                      <m:r>
                        <a:rPr lang="en-GB" sz="2000" i="1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𝑋</m:t>
                      </m:r>
                      <m:r>
                        <a:rPr lang="en-GB" sz="2000" i="1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100</m:t>
                      </m:r>
                    </m:oMath>
                  </m:oMathPara>
                </a14:m>
                <a:endParaRPr lang="en-GB" dirty="0">
                  <a:solidFill>
                    <a:schemeClr val="accent3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</p:txBody>
          </p:sp>
        </mc:Choice>
        <mc:Fallback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FD11C03-C088-4C3B-B670-04249F0FED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2031" y="4151629"/>
                <a:ext cx="1647825" cy="7888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5BD2D624-9E31-4D2A-A3B9-84253609C328}"/>
              </a:ext>
            </a:extLst>
          </p:cNvPr>
          <p:cNvSpPr/>
          <p:nvPr/>
        </p:nvSpPr>
        <p:spPr>
          <a:xfrm>
            <a:off x="3850321" y="3538830"/>
            <a:ext cx="1055053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187.5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9A8C405F-4659-465B-8F7F-99287037C8AC}"/>
                  </a:ext>
                </a:extLst>
              </p:cNvPr>
              <p:cNvSpPr/>
              <p:nvPr/>
            </p:nvSpPr>
            <p:spPr>
              <a:xfrm>
                <a:off x="4667906" y="4163209"/>
                <a:ext cx="1647825" cy="8103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6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6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15</m:t>
                          </m:r>
                        </m:den>
                      </m:f>
                      <m:r>
                        <a:rPr lang="en-GB" sz="2000" i="1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</m:t>
                      </m:r>
                      <m:r>
                        <a:rPr lang="en-GB" sz="2000" i="1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𝑋</m:t>
                      </m:r>
                      <m:r>
                        <a:rPr lang="en-GB" sz="2000" i="1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100</m:t>
                      </m:r>
                    </m:oMath>
                  </m:oMathPara>
                </a14:m>
                <a:endParaRPr lang="en-GB" dirty="0">
                  <a:solidFill>
                    <a:schemeClr val="accent3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</p:txBody>
          </p:sp>
        </mc:Choice>
        <mc:Fallback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9A8C405F-4659-465B-8F7F-99287037C8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7906" y="4163209"/>
                <a:ext cx="1647825" cy="8103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84DE297C-6747-4228-AB15-74CF0D5B2623}"/>
              </a:ext>
            </a:extLst>
          </p:cNvPr>
          <p:cNvSpPr/>
          <p:nvPr/>
        </p:nvSpPr>
        <p:spPr>
          <a:xfrm>
            <a:off x="5040947" y="3519964"/>
            <a:ext cx="1055053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40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A618C3D-644E-42F4-9FA5-10F83979AFFB}"/>
                  </a:ext>
                </a:extLst>
              </p:cNvPr>
              <p:cNvSpPr/>
              <p:nvPr/>
            </p:nvSpPr>
            <p:spPr>
              <a:xfrm>
                <a:off x="6059716" y="4163209"/>
                <a:ext cx="1647825" cy="8103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6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6</m:t>
                          </m:r>
                        </m:den>
                      </m:f>
                      <m:r>
                        <a:rPr lang="en-GB" sz="2000" i="1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</m:t>
                      </m:r>
                      <m:r>
                        <a:rPr lang="en-GB" sz="2000" i="1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𝑋</m:t>
                      </m:r>
                      <m:r>
                        <a:rPr lang="en-GB" sz="2000" i="1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100</m:t>
                      </m:r>
                    </m:oMath>
                  </m:oMathPara>
                </a14:m>
                <a:endParaRPr lang="en-GB" dirty="0">
                  <a:solidFill>
                    <a:schemeClr val="accent3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</p:txBody>
          </p:sp>
        </mc:Choice>
        <mc:Fallback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A618C3D-644E-42F4-9FA5-10F83979AF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9716" y="4163209"/>
                <a:ext cx="1647825" cy="8103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E7E72C95-03CB-4048-B337-91716148D3EC}"/>
              </a:ext>
            </a:extLst>
          </p:cNvPr>
          <p:cNvSpPr/>
          <p:nvPr/>
        </p:nvSpPr>
        <p:spPr>
          <a:xfrm>
            <a:off x="5985569" y="3508543"/>
            <a:ext cx="1055053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5</a:t>
            </a:r>
            <a:r>
              <a:rPr lang="en-GB" sz="2400" b="1" dirty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FA2B5DE-3CE1-4C77-8FD7-67E25CB0BCB2}"/>
              </a:ext>
            </a:extLst>
          </p:cNvPr>
          <p:cNvSpPr/>
          <p:nvPr/>
        </p:nvSpPr>
        <p:spPr>
          <a:xfrm>
            <a:off x="6578105" y="5130694"/>
            <a:ext cx="5897980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1998 - &gt; 1999 a 87.5% increase in price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A711E8D-BF58-4B0C-A669-6F47CED5492F}"/>
              </a:ext>
            </a:extLst>
          </p:cNvPr>
          <p:cNvSpPr/>
          <p:nvPr/>
        </p:nvSpPr>
        <p:spPr>
          <a:xfrm>
            <a:off x="6605847" y="5562774"/>
            <a:ext cx="5897980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1999 - &gt; 2000 a 60% decrease in price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28D272-EAA0-43BC-B242-8B45EFD4229B}"/>
              </a:ext>
            </a:extLst>
          </p:cNvPr>
          <p:cNvSpPr/>
          <p:nvPr/>
        </p:nvSpPr>
        <p:spPr>
          <a:xfrm>
            <a:off x="6605847" y="6002104"/>
            <a:ext cx="5897980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2000 - &gt; 2001 a 50% decrease in price</a:t>
            </a:r>
          </a:p>
        </p:txBody>
      </p:sp>
    </p:spTree>
    <p:extLst>
      <p:ext uri="{BB962C8B-B14F-4D97-AF65-F5344CB8AC3E}">
        <p14:creationId xmlns:p14="http://schemas.microsoft.com/office/powerpoint/2010/main" val="879547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chain base index numbers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D3AD13-83F4-4FC7-9A8D-EB4241A32987}"/>
              </a:ext>
            </a:extLst>
          </p:cNvPr>
          <p:cNvSpPr/>
          <p:nvPr/>
        </p:nvSpPr>
        <p:spPr>
          <a:xfrm>
            <a:off x="22027" y="970431"/>
            <a:ext cx="11649075" cy="5486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800" b="1" u="sng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WE DO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800" dirty="0">
                <a:solidFill>
                  <a:schemeClr val="accent1"/>
                </a:solidFill>
                <a:latin typeface="+mj-lt"/>
              </a:rPr>
              <a:t>The data below shows the price for a bottle of milk over 5 consecutive years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800" dirty="0">
              <a:solidFill>
                <a:schemeClr val="accent1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800" dirty="0">
              <a:solidFill>
                <a:schemeClr val="accent1"/>
              </a:solidFill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800" dirty="0">
              <a:solidFill>
                <a:schemeClr val="accent1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800" dirty="0">
              <a:solidFill>
                <a:schemeClr val="accent1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lvl="0"/>
            <a:r>
              <a:rPr lang="en-GB" sz="2800" dirty="0">
                <a:solidFill>
                  <a:schemeClr val="accent1"/>
                </a:solidFill>
                <a:latin typeface="+mj-lt"/>
              </a:rPr>
              <a:t>a) Calculate the index numbers for 2011-2015 using 2011 as the base year</a:t>
            </a:r>
          </a:p>
          <a:p>
            <a:r>
              <a:rPr lang="en-GB" sz="2800" dirty="0">
                <a:solidFill>
                  <a:schemeClr val="accent1"/>
                </a:solidFill>
                <a:latin typeface="+mj-lt"/>
              </a:rPr>
              <a:t> </a:t>
            </a:r>
          </a:p>
          <a:p>
            <a:pPr lvl="0"/>
            <a:r>
              <a:rPr lang="en-GB" sz="2800" dirty="0">
                <a:solidFill>
                  <a:schemeClr val="accent1"/>
                </a:solidFill>
                <a:latin typeface="+mj-lt"/>
              </a:rPr>
              <a:t>b) Calculate the </a:t>
            </a:r>
            <a:r>
              <a:rPr lang="en-GB" sz="2800" b="1" i="1" dirty="0">
                <a:solidFill>
                  <a:schemeClr val="accent1"/>
                </a:solidFill>
                <a:latin typeface="+mj-lt"/>
              </a:rPr>
              <a:t>chain base </a:t>
            </a:r>
            <a:r>
              <a:rPr lang="en-GB" sz="2800" dirty="0">
                <a:solidFill>
                  <a:schemeClr val="accent1"/>
                </a:solidFill>
                <a:latin typeface="+mj-lt"/>
              </a:rPr>
              <a:t>index numbers for 2011-2015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800" dirty="0">
              <a:solidFill>
                <a:schemeClr val="accent1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1CCF20D-526E-461A-8F2C-9AABA64EBC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5333160"/>
              </p:ext>
            </p:extLst>
          </p:nvPr>
        </p:nvGraphicFramePr>
        <p:xfrm>
          <a:off x="190501" y="2352271"/>
          <a:ext cx="7248522" cy="10558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96052">
                  <a:extLst>
                    <a:ext uri="{9D8B030D-6E8A-4147-A177-3AD203B41FA5}">
                      <a16:colId xmlns:a16="http://schemas.microsoft.com/office/drawing/2014/main" val="1146021338"/>
                    </a:ext>
                  </a:extLst>
                </a:gridCol>
                <a:gridCol w="1010494">
                  <a:extLst>
                    <a:ext uri="{9D8B030D-6E8A-4147-A177-3AD203B41FA5}">
                      <a16:colId xmlns:a16="http://schemas.microsoft.com/office/drawing/2014/main" val="463098081"/>
                    </a:ext>
                  </a:extLst>
                </a:gridCol>
                <a:gridCol w="1010494">
                  <a:extLst>
                    <a:ext uri="{9D8B030D-6E8A-4147-A177-3AD203B41FA5}">
                      <a16:colId xmlns:a16="http://schemas.microsoft.com/office/drawing/2014/main" val="2536196902"/>
                    </a:ext>
                  </a:extLst>
                </a:gridCol>
                <a:gridCol w="1010494">
                  <a:extLst>
                    <a:ext uri="{9D8B030D-6E8A-4147-A177-3AD203B41FA5}">
                      <a16:colId xmlns:a16="http://schemas.microsoft.com/office/drawing/2014/main" val="2229142234"/>
                    </a:ext>
                  </a:extLst>
                </a:gridCol>
                <a:gridCol w="1010494">
                  <a:extLst>
                    <a:ext uri="{9D8B030D-6E8A-4147-A177-3AD203B41FA5}">
                      <a16:colId xmlns:a16="http://schemas.microsoft.com/office/drawing/2014/main" val="1561578349"/>
                    </a:ext>
                  </a:extLst>
                </a:gridCol>
                <a:gridCol w="1010494">
                  <a:extLst>
                    <a:ext uri="{9D8B030D-6E8A-4147-A177-3AD203B41FA5}">
                      <a16:colId xmlns:a16="http://schemas.microsoft.com/office/drawing/2014/main" val="41479983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3200">
                          <a:effectLst/>
                        </a:rPr>
                        <a:t>Year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3200">
                          <a:effectLst/>
                        </a:rPr>
                        <a:t>2011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3200">
                          <a:effectLst/>
                        </a:rPr>
                        <a:t>2012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3200">
                          <a:effectLst/>
                        </a:rPr>
                        <a:t>2013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3200">
                          <a:effectLst/>
                        </a:rPr>
                        <a:t>2014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3200">
                          <a:effectLst/>
                        </a:rPr>
                        <a:t>2015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556265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3200">
                          <a:effectLst/>
                        </a:rPr>
                        <a:t>Cost (p)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3200">
                          <a:effectLst/>
                        </a:rPr>
                        <a:t>25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3200">
                          <a:effectLst/>
                        </a:rPr>
                        <a:t>29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3200">
                          <a:effectLst/>
                        </a:rPr>
                        <a:t>31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3200">
                          <a:effectLst/>
                        </a:rPr>
                        <a:t>35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3200" dirty="0">
                          <a:effectLst/>
                        </a:rPr>
                        <a:t>37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61189118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B10275-439C-4C3B-8AB8-8DA68B1D4EDD}"/>
                  </a:ext>
                </a:extLst>
              </p:cNvPr>
              <p:cNvSpPr/>
              <p:nvPr/>
            </p:nvSpPr>
            <p:spPr>
              <a:xfrm>
                <a:off x="3243760" y="685800"/>
                <a:ext cx="3572193" cy="8335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6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𝑞𝑢𝑎𝑡𝑖𝑡𝑦</m:t>
                          </m:r>
                        </m:num>
                        <m:den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𝑞𝑢𝑎𝑛𝑡𝑖𝑡𝑦</m:t>
                          </m:r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 </m:t>
                          </m:r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𝑖𝑛</m:t>
                          </m:r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 </m:t>
                          </m:r>
                          <m:r>
                            <a:rPr lang="en-GB" sz="2000" b="1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𝒑𝒓𝒆𝒗𝒊𝒐𝒖𝒔</m:t>
                          </m:r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 </m:t>
                          </m:r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𝑦𝑒𝑎𝑟</m:t>
                          </m:r>
                        </m:den>
                      </m:f>
                      <m:r>
                        <a:rPr lang="en-GB" sz="2000" i="1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</m:t>
                      </m:r>
                      <m:r>
                        <a:rPr lang="en-GB" sz="2000" i="1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𝑋</m:t>
                      </m:r>
                      <m:r>
                        <a:rPr lang="en-GB" sz="2000" i="1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100</m:t>
                      </m:r>
                    </m:oMath>
                  </m:oMathPara>
                </a14:m>
                <a:endParaRPr lang="en-GB" dirty="0">
                  <a:solidFill>
                    <a:schemeClr val="accent3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</p:txBody>
          </p:sp>
        </mc:Choice>
        <mc:Fallback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B10275-439C-4C3B-8AB8-8DA68B1D4E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3760" y="685800"/>
                <a:ext cx="3572193" cy="833562"/>
              </a:xfrm>
              <a:prstGeom prst="rect">
                <a:avLst/>
              </a:prstGeom>
              <a:blipFill>
                <a:blip r:embed="rId5"/>
                <a:stretch>
                  <a:fillRect r="-83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AF9F7EF2-C639-474E-8766-4994AF42D1F7}"/>
              </a:ext>
            </a:extLst>
          </p:cNvPr>
          <p:cNvSpPr/>
          <p:nvPr/>
        </p:nvSpPr>
        <p:spPr>
          <a:xfrm>
            <a:off x="190501" y="3491443"/>
            <a:ext cx="3572193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Index Number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6FB6A6A-94F0-47A3-A90D-806437A579D6}"/>
              </a:ext>
            </a:extLst>
          </p:cNvPr>
          <p:cNvSpPr/>
          <p:nvPr/>
        </p:nvSpPr>
        <p:spPr>
          <a:xfrm>
            <a:off x="2552897" y="3504681"/>
            <a:ext cx="875348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100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375390-FC78-41FA-B764-34DBCC507544}"/>
              </a:ext>
            </a:extLst>
          </p:cNvPr>
          <p:cNvSpPr/>
          <p:nvPr/>
        </p:nvSpPr>
        <p:spPr>
          <a:xfrm>
            <a:off x="3493494" y="3504681"/>
            <a:ext cx="875348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116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26E85E7-94C6-4AD5-BE56-667678CE7F69}"/>
              </a:ext>
            </a:extLst>
          </p:cNvPr>
          <p:cNvSpPr/>
          <p:nvPr/>
        </p:nvSpPr>
        <p:spPr>
          <a:xfrm>
            <a:off x="4463283" y="3514206"/>
            <a:ext cx="875348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124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39A745-9BAE-4000-AE99-2456B7884ADD}"/>
              </a:ext>
            </a:extLst>
          </p:cNvPr>
          <p:cNvSpPr/>
          <p:nvPr/>
        </p:nvSpPr>
        <p:spPr>
          <a:xfrm>
            <a:off x="5521441" y="3514206"/>
            <a:ext cx="875348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140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1EDB032-B0A8-42E8-9BD1-DB43A52AC955}"/>
              </a:ext>
            </a:extLst>
          </p:cNvPr>
          <p:cNvSpPr/>
          <p:nvPr/>
        </p:nvSpPr>
        <p:spPr>
          <a:xfrm>
            <a:off x="6418816" y="3514206"/>
            <a:ext cx="875348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148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AEC27A-CBF6-4CB1-85C8-98304BA1CF10}"/>
              </a:ext>
            </a:extLst>
          </p:cNvPr>
          <p:cNvSpPr/>
          <p:nvPr/>
        </p:nvSpPr>
        <p:spPr>
          <a:xfrm>
            <a:off x="190501" y="4007436"/>
            <a:ext cx="3572193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Chain </a:t>
            </a:r>
            <a:r>
              <a:rPr lang="en-GB" sz="2400" b="1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B</a:t>
            </a:r>
            <a:r>
              <a:rPr lang="en-GB" sz="2400" b="1" dirty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ase Index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0F7EFA7-110B-408E-95E3-733D896DE808}"/>
              </a:ext>
            </a:extLst>
          </p:cNvPr>
          <p:cNvSpPr/>
          <p:nvPr/>
        </p:nvSpPr>
        <p:spPr>
          <a:xfrm>
            <a:off x="2552897" y="4020674"/>
            <a:ext cx="875348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100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AF39A42-81FC-45FF-B7B8-ECE8F0395237}"/>
              </a:ext>
            </a:extLst>
          </p:cNvPr>
          <p:cNvSpPr/>
          <p:nvPr/>
        </p:nvSpPr>
        <p:spPr>
          <a:xfrm>
            <a:off x="3493494" y="4020674"/>
            <a:ext cx="875348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116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BCE5FF7-445F-45C8-B611-7BD96CC9823B}"/>
              </a:ext>
            </a:extLst>
          </p:cNvPr>
          <p:cNvSpPr/>
          <p:nvPr/>
        </p:nvSpPr>
        <p:spPr>
          <a:xfrm>
            <a:off x="4463282" y="4030199"/>
            <a:ext cx="1036131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106.9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55CA139-EE87-4785-8006-5305E300BBCD}"/>
              </a:ext>
            </a:extLst>
          </p:cNvPr>
          <p:cNvSpPr/>
          <p:nvPr/>
        </p:nvSpPr>
        <p:spPr>
          <a:xfrm>
            <a:off x="5521440" y="4030199"/>
            <a:ext cx="1013009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112.9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14687DB-CEE3-448A-BEB1-964D34059500}"/>
              </a:ext>
            </a:extLst>
          </p:cNvPr>
          <p:cNvSpPr/>
          <p:nvPr/>
        </p:nvSpPr>
        <p:spPr>
          <a:xfrm>
            <a:off x="6418816" y="4030199"/>
            <a:ext cx="1013008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105.7</a:t>
            </a:r>
          </a:p>
        </p:txBody>
      </p:sp>
    </p:spTree>
    <p:extLst>
      <p:ext uri="{BB962C8B-B14F-4D97-AF65-F5344CB8AC3E}">
        <p14:creationId xmlns:p14="http://schemas.microsoft.com/office/powerpoint/2010/main" val="3280030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chain base index numbers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D3AD13-83F4-4FC7-9A8D-EB4241A32987}"/>
              </a:ext>
            </a:extLst>
          </p:cNvPr>
          <p:cNvSpPr/>
          <p:nvPr/>
        </p:nvSpPr>
        <p:spPr>
          <a:xfrm>
            <a:off x="22027" y="970431"/>
            <a:ext cx="11649075" cy="5332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800" b="1" u="sng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YOU DO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800" dirty="0">
                <a:solidFill>
                  <a:schemeClr val="accent1"/>
                </a:solidFill>
                <a:latin typeface="+mj-lt"/>
              </a:rPr>
              <a:t>The table below shoes the price indices for an economy pack of toilet rill at Cheap As Chips Superstore, using 2019 as the base year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800" dirty="0">
              <a:solidFill>
                <a:schemeClr val="accent1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800" dirty="0">
              <a:solidFill>
                <a:schemeClr val="accent1"/>
              </a:solidFill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800" dirty="0">
              <a:solidFill>
                <a:schemeClr val="accent1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lvl="0"/>
            <a:r>
              <a:rPr lang="en-GB" sz="2800" dirty="0">
                <a:solidFill>
                  <a:schemeClr val="accent1"/>
                </a:solidFill>
                <a:latin typeface="+mj-lt"/>
              </a:rPr>
              <a:t>a) Rewrite the price indices using chain base index numbers</a:t>
            </a:r>
          </a:p>
          <a:p>
            <a:r>
              <a:rPr lang="en-GB" sz="2800" dirty="0">
                <a:solidFill>
                  <a:schemeClr val="accent1"/>
                </a:solidFill>
                <a:latin typeface="+mj-lt"/>
              </a:rPr>
              <a:t> </a:t>
            </a:r>
          </a:p>
          <a:p>
            <a:pPr lvl="0"/>
            <a:r>
              <a:rPr lang="en-GB" sz="2800" dirty="0">
                <a:solidFill>
                  <a:schemeClr val="accent1"/>
                </a:solidFill>
                <a:latin typeface="+mj-lt"/>
              </a:rPr>
              <a:t>b) In which year did the price fall?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800" dirty="0">
              <a:solidFill>
                <a:schemeClr val="accent1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E39696D-CABF-4F75-8F02-A687F039B8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357646"/>
              </p:ext>
            </p:extLst>
          </p:nvPr>
        </p:nvGraphicFramePr>
        <p:xfrm>
          <a:off x="200026" y="2672302"/>
          <a:ext cx="7199999" cy="15133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0699">
                  <a:extLst>
                    <a:ext uri="{9D8B030D-6E8A-4147-A177-3AD203B41FA5}">
                      <a16:colId xmlns:a16="http://schemas.microsoft.com/office/drawing/2014/main" val="2072357814"/>
                    </a:ext>
                  </a:extLst>
                </a:gridCol>
                <a:gridCol w="1101844">
                  <a:extLst>
                    <a:ext uri="{9D8B030D-6E8A-4147-A177-3AD203B41FA5}">
                      <a16:colId xmlns:a16="http://schemas.microsoft.com/office/drawing/2014/main" val="1964008197"/>
                    </a:ext>
                  </a:extLst>
                </a:gridCol>
                <a:gridCol w="1076864">
                  <a:extLst>
                    <a:ext uri="{9D8B030D-6E8A-4147-A177-3AD203B41FA5}">
                      <a16:colId xmlns:a16="http://schemas.microsoft.com/office/drawing/2014/main" val="1795221063"/>
                    </a:ext>
                  </a:extLst>
                </a:gridCol>
                <a:gridCol w="1076864">
                  <a:extLst>
                    <a:ext uri="{9D8B030D-6E8A-4147-A177-3AD203B41FA5}">
                      <a16:colId xmlns:a16="http://schemas.microsoft.com/office/drawing/2014/main" val="2356897936"/>
                    </a:ext>
                  </a:extLst>
                </a:gridCol>
                <a:gridCol w="1076864">
                  <a:extLst>
                    <a:ext uri="{9D8B030D-6E8A-4147-A177-3AD203B41FA5}">
                      <a16:colId xmlns:a16="http://schemas.microsoft.com/office/drawing/2014/main" val="2886833325"/>
                    </a:ext>
                  </a:extLst>
                </a:gridCol>
                <a:gridCol w="1076864">
                  <a:extLst>
                    <a:ext uri="{9D8B030D-6E8A-4147-A177-3AD203B41FA5}">
                      <a16:colId xmlns:a16="http://schemas.microsoft.com/office/drawing/2014/main" val="10080814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Year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2019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2020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2021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2022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2023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952525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Price Index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100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102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108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102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106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068964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Chain Base Index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100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 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 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 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 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57872606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967C8B7-8879-489D-8303-42A429FEC006}"/>
                  </a:ext>
                </a:extLst>
              </p:cNvPr>
              <p:cNvSpPr/>
              <p:nvPr/>
            </p:nvSpPr>
            <p:spPr>
              <a:xfrm>
                <a:off x="3243760" y="685800"/>
                <a:ext cx="3572193" cy="8335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6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𝑞𝑢𝑎𝑡𝑖𝑡𝑦</m:t>
                          </m:r>
                        </m:num>
                        <m:den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𝑞𝑢𝑎𝑛𝑡𝑖𝑡𝑦</m:t>
                          </m:r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 </m:t>
                          </m:r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𝑖𝑛</m:t>
                          </m:r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 </m:t>
                          </m:r>
                          <m:r>
                            <a:rPr lang="en-GB" sz="2000" b="1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𝒑𝒓𝒆𝒗𝒊𝒐𝒖𝒔</m:t>
                          </m:r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 </m:t>
                          </m:r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𝑦𝑒𝑎𝑟</m:t>
                          </m:r>
                        </m:den>
                      </m:f>
                      <m:r>
                        <a:rPr lang="en-GB" sz="2000" i="1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</m:t>
                      </m:r>
                      <m:r>
                        <a:rPr lang="en-GB" sz="2000" i="1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𝑋</m:t>
                      </m:r>
                      <m:r>
                        <a:rPr lang="en-GB" sz="2000" i="1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100</m:t>
                      </m:r>
                    </m:oMath>
                  </m:oMathPara>
                </a14:m>
                <a:endParaRPr lang="en-GB" dirty="0">
                  <a:solidFill>
                    <a:schemeClr val="accent3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</p:txBody>
          </p:sp>
        </mc:Choice>
        <mc:Fallback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967C8B7-8879-489D-8303-42A429FEC0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3760" y="685800"/>
                <a:ext cx="3572193" cy="833562"/>
              </a:xfrm>
              <a:prstGeom prst="rect">
                <a:avLst/>
              </a:prstGeom>
              <a:blipFill>
                <a:blip r:embed="rId5"/>
                <a:stretch>
                  <a:fillRect r="-83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7BA56C8C-EBEC-4CEB-B203-7F7AFC850F7E}"/>
              </a:ext>
            </a:extLst>
          </p:cNvPr>
          <p:cNvSpPr/>
          <p:nvPr/>
        </p:nvSpPr>
        <p:spPr>
          <a:xfrm>
            <a:off x="3268070" y="3582667"/>
            <a:ext cx="875348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102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C86B67-49A4-4F7C-BC04-ABB7E1CA305C}"/>
              </a:ext>
            </a:extLst>
          </p:cNvPr>
          <p:cNvSpPr/>
          <p:nvPr/>
        </p:nvSpPr>
        <p:spPr>
          <a:xfrm>
            <a:off x="4321416" y="3582667"/>
            <a:ext cx="1012583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105.9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288463-8BA6-461D-A32D-EF9568230D2B}"/>
              </a:ext>
            </a:extLst>
          </p:cNvPr>
          <p:cNvSpPr/>
          <p:nvPr/>
        </p:nvSpPr>
        <p:spPr>
          <a:xfrm>
            <a:off x="5398059" y="3582667"/>
            <a:ext cx="1012583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94.4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7F0C1E-B216-4FAB-B388-AD21BB5F1A8C}"/>
              </a:ext>
            </a:extLst>
          </p:cNvPr>
          <p:cNvSpPr/>
          <p:nvPr/>
        </p:nvSpPr>
        <p:spPr>
          <a:xfrm>
            <a:off x="6484227" y="3574928"/>
            <a:ext cx="1012583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103.9</a:t>
            </a:r>
          </a:p>
        </p:txBody>
      </p:sp>
    </p:spTree>
    <p:extLst>
      <p:ext uri="{BB962C8B-B14F-4D97-AF65-F5344CB8AC3E}">
        <p14:creationId xmlns:p14="http://schemas.microsoft.com/office/powerpoint/2010/main" val="3916984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F9FA65-FAC6-41E3-8809-D78F981FD63C}"/>
              </a:ext>
            </a:extLst>
          </p:cNvPr>
          <p:cNvSpPr txBox="1">
            <a:spLocks/>
          </p:cNvSpPr>
          <p:nvPr/>
        </p:nvSpPr>
        <p:spPr>
          <a:xfrm>
            <a:off x="214913" y="1580225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Practise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  <a:p>
            <a:r>
              <a:rPr lang="en-GB" sz="8800" b="1" dirty="0">
                <a:solidFill>
                  <a:schemeClr val="accent1"/>
                </a:solidFill>
              </a:rPr>
              <a:t>Exam Questions</a:t>
            </a:r>
            <a:endParaRPr lang="en-GB" sz="8800" dirty="0">
              <a:solidFill>
                <a:schemeClr val="accent1"/>
              </a:solidFill>
            </a:endParaRPr>
          </a:p>
        </p:txBody>
      </p:sp>
      <p:pic>
        <p:nvPicPr>
          <p:cNvPr id="5124" name="Picture 4" descr="exam Icon 4733778">
            <a:extLst>
              <a:ext uri="{FF2B5EF4-FFF2-40B4-BE49-F238E27FC236}">
                <a16:creationId xmlns:a16="http://schemas.microsoft.com/office/drawing/2014/main" id="{B0B50973-7EC6-4AC2-B5D0-9A5A4A003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828" y="4175548"/>
            <a:ext cx="1353600" cy="135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06C1D1-B328-417B-80FC-A4F25E2A8C9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50" y="1580225"/>
            <a:ext cx="1353600" cy="1353600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701558BF-9767-4C85-81A9-F4491645AB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BC6FC06-81DB-4722-86D8-E05189B286FA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chain base index numbers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7DCF68D5-75CB-4969-BE58-B959D92CFCFC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F2021BF-640D-477B-A0FC-63A922D0B6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722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chain base index numbers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81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3130</TotalTime>
  <Words>760</Words>
  <Application>Microsoft Office PowerPoint</Application>
  <PresentationFormat>Widescreen</PresentationFormat>
  <Paragraphs>133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Gautami</vt:lpstr>
      <vt:lpstr>Office Theme</vt:lpstr>
      <vt:lpstr>What are some ‘other summery statistics’ that can be seen in everyday circumstances and how can we analyse them?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11: Confidence Intervals and the Central Limit Theorem</dc:title>
  <dc:creator>Mrs E Hodgetts</dc:creator>
  <cp:lastModifiedBy>Mrs Hodgetts</cp:lastModifiedBy>
  <cp:revision>108</cp:revision>
  <dcterms:created xsi:type="dcterms:W3CDTF">2022-05-17T07:55:04Z</dcterms:created>
  <dcterms:modified xsi:type="dcterms:W3CDTF">2024-07-17T10:57:44Z</dcterms:modified>
</cp:coreProperties>
</file>