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343" r:id="rId4"/>
    <p:sldId id="344" r:id="rId5"/>
    <p:sldId id="342" r:id="rId6"/>
    <p:sldId id="345" r:id="rId7"/>
    <p:sldId id="346" r:id="rId8"/>
    <p:sldId id="31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>
        <p:scale>
          <a:sx n="80" d="100"/>
          <a:sy n="80" d="100"/>
        </p:scale>
        <p:origin x="797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sz="1000" b="1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520093" y="4182802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Index Numbers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417528-A178-48FA-8990-C78C71BD4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1B9CBA62-6D5C-43FF-9C1D-329923A7F72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F573D7-2AE2-471E-A165-D54DA37FF3D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46882" cy="177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AE31ECA-C14C-449F-8643-DFBC8256D0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474194"/>
              </p:ext>
            </p:extLst>
          </p:nvPr>
        </p:nvGraphicFramePr>
        <p:xfrm>
          <a:off x="749935" y="1865408"/>
          <a:ext cx="10165715" cy="1751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3343">
                  <a:extLst>
                    <a:ext uri="{9D8B030D-6E8A-4147-A177-3AD203B41FA5}">
                      <a16:colId xmlns:a16="http://schemas.microsoft.com/office/drawing/2014/main" val="3134271504"/>
                    </a:ext>
                  </a:extLst>
                </a:gridCol>
                <a:gridCol w="7662372">
                  <a:extLst>
                    <a:ext uri="{9D8B030D-6E8A-4147-A177-3AD203B41FA5}">
                      <a16:colId xmlns:a16="http://schemas.microsoft.com/office/drawing/2014/main" val="24009659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Vocab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Mathematical Definition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575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Base Year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the first of a series of years in an economic or financial index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0526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Index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dirty="0">
                          <a:effectLst/>
                        </a:rPr>
                        <a:t>a measure of something.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9029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7DD06B-2DF1-46DA-801C-3EBF859B75E7}"/>
              </a:ext>
            </a:extLst>
          </p:cNvPr>
          <p:cNvSpPr/>
          <p:nvPr/>
        </p:nvSpPr>
        <p:spPr>
          <a:xfrm>
            <a:off x="66675" y="1113561"/>
            <a:ext cx="11391900" cy="3444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 - RECALL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Percentage multipliers allow us to increase or decrease a number by a given percentage simply by multiplying by the corresponding decimal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sz="1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It works on the principal that the original amount is 100% = 1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sz="1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To INCREASE by a percentage we ADD on the percentage</a:t>
            </a:r>
          </a:p>
          <a:p>
            <a:pPr>
              <a:lnSpc>
                <a:spcPct val="115000"/>
              </a:lnSpc>
              <a:spcAft>
                <a:spcPts val="100"/>
              </a:spcAft>
            </a:pP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To DECREASE by a percentage we SUBTRACT the percentage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0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E1B8BD-0EAF-4B72-8BDE-51DD1B49F41B}"/>
              </a:ext>
            </a:extLst>
          </p:cNvPr>
          <p:cNvSpPr/>
          <p:nvPr/>
        </p:nvSpPr>
        <p:spPr>
          <a:xfrm>
            <a:off x="115175" y="605901"/>
            <a:ext cx="6096000" cy="56230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What is the decimal multiplier to: </a:t>
            </a:r>
          </a:p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INCREASE by 2%</a:t>
            </a:r>
            <a:endParaRPr lang="en-GB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</a:rPr>
              <a:t>DECREASE by 54%</a:t>
            </a:r>
          </a:p>
          <a:p>
            <a:pPr>
              <a:lnSpc>
                <a:spcPct val="150000"/>
              </a:lnSpc>
            </a:pPr>
            <a:r>
              <a:rPr lang="en-GB" sz="2000" b="1" u="sng" dirty="0">
                <a:solidFill>
                  <a:schemeClr val="accent1"/>
                </a:solidFill>
                <a:latin typeface="+mj-lt"/>
              </a:rPr>
              <a:t>WE DO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+mj-lt"/>
              </a:rPr>
              <a:t>What is the decimal multiplier to: 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+mj-lt"/>
              </a:rPr>
              <a:t>INCREASE by 40%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+mj-lt"/>
              </a:rPr>
              <a:t>DECREASE by 80%</a:t>
            </a:r>
          </a:p>
          <a:p>
            <a:pPr>
              <a:lnSpc>
                <a:spcPct val="150000"/>
              </a:lnSpc>
            </a:pPr>
            <a:r>
              <a:rPr lang="en-GB" sz="2000" b="1" u="sng" dirty="0">
                <a:solidFill>
                  <a:schemeClr val="accent1"/>
                </a:solidFill>
                <a:latin typeface="+mj-lt"/>
              </a:rPr>
              <a:t>YOU DO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+mj-lt"/>
              </a:rPr>
              <a:t>What is the decimal multiplier to: 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+mj-lt"/>
              </a:rPr>
              <a:t>INCREASE by 72%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+mj-lt"/>
              </a:rPr>
              <a:t>DECREASE by 6%</a:t>
            </a:r>
            <a:endParaRPr lang="en-GB" sz="2000" b="1" u="sng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92336-10F8-4C53-9B72-1C8C53949CA8}"/>
              </a:ext>
            </a:extLst>
          </p:cNvPr>
          <p:cNvSpPr/>
          <p:nvPr/>
        </p:nvSpPr>
        <p:spPr>
          <a:xfrm>
            <a:off x="2363075" y="1529826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100% + 2% = 102%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EF8A55-BA2F-4514-935A-09C13B98BF8A}"/>
              </a:ext>
            </a:extLst>
          </p:cNvPr>
          <p:cNvSpPr/>
          <p:nvPr/>
        </p:nvSpPr>
        <p:spPr>
          <a:xfrm>
            <a:off x="4420475" y="1529826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= 1.02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F7DE9E-F670-4108-8389-37C55D7A8572}"/>
              </a:ext>
            </a:extLst>
          </p:cNvPr>
          <p:cNvSpPr/>
          <p:nvPr/>
        </p:nvSpPr>
        <p:spPr>
          <a:xfrm>
            <a:off x="2363075" y="2033886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100% - 54% = 46%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E1A569-2624-48F1-AEF1-492B8138DE36}"/>
              </a:ext>
            </a:extLst>
          </p:cNvPr>
          <p:cNvSpPr/>
          <p:nvPr/>
        </p:nvSpPr>
        <p:spPr>
          <a:xfrm>
            <a:off x="4420475" y="2033886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= 0.46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AD350-9A68-4CD1-92C3-D0D9C478AC33}"/>
              </a:ext>
            </a:extLst>
          </p:cNvPr>
          <p:cNvSpPr/>
          <p:nvPr/>
        </p:nvSpPr>
        <p:spPr>
          <a:xfrm>
            <a:off x="2363075" y="3375342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100% + 40% = 140%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0F6AC2-6D56-4A33-96B5-B300597ECCA9}"/>
              </a:ext>
            </a:extLst>
          </p:cNvPr>
          <p:cNvSpPr/>
          <p:nvPr/>
        </p:nvSpPr>
        <p:spPr>
          <a:xfrm>
            <a:off x="4506200" y="3375342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= 1.4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F43872-155F-4AB1-B84B-73F5310C3E51}"/>
              </a:ext>
            </a:extLst>
          </p:cNvPr>
          <p:cNvSpPr/>
          <p:nvPr/>
        </p:nvSpPr>
        <p:spPr>
          <a:xfrm>
            <a:off x="2363075" y="3879402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100% - 80% = 20%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2C1B75-F040-4EB4-8BCF-641297D58320}"/>
              </a:ext>
            </a:extLst>
          </p:cNvPr>
          <p:cNvSpPr/>
          <p:nvPr/>
        </p:nvSpPr>
        <p:spPr>
          <a:xfrm>
            <a:off x="4420475" y="3879402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= 0.2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891A05-611B-49A5-B033-F627289028B7}"/>
              </a:ext>
            </a:extLst>
          </p:cNvPr>
          <p:cNvSpPr/>
          <p:nvPr/>
        </p:nvSpPr>
        <p:spPr>
          <a:xfrm>
            <a:off x="2382125" y="5218627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100% + 72% = 172%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F86C18-037B-4703-8875-00AB772D8786}"/>
              </a:ext>
            </a:extLst>
          </p:cNvPr>
          <p:cNvSpPr/>
          <p:nvPr/>
        </p:nvSpPr>
        <p:spPr>
          <a:xfrm>
            <a:off x="4534775" y="5218627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= 1.72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E7980D-33E2-47FC-9B88-7AACA453C8CA}"/>
              </a:ext>
            </a:extLst>
          </p:cNvPr>
          <p:cNvSpPr/>
          <p:nvPr/>
        </p:nvSpPr>
        <p:spPr>
          <a:xfrm>
            <a:off x="2382125" y="5722687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100% - 6% = 94%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7BDF45C-AB2B-4DD0-9FAC-006CF65953F8}"/>
              </a:ext>
            </a:extLst>
          </p:cNvPr>
          <p:cNvSpPr/>
          <p:nvPr/>
        </p:nvSpPr>
        <p:spPr>
          <a:xfrm>
            <a:off x="4439525" y="5722687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= 0.94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81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81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CA39A8D-525E-4935-A6D4-8C99F0135523}"/>
                  </a:ext>
                </a:extLst>
              </p:cNvPr>
              <p:cNvSpPr/>
              <p:nvPr/>
            </p:nvSpPr>
            <p:spPr>
              <a:xfrm>
                <a:off x="27426" y="949807"/>
                <a:ext cx="11753850" cy="5364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:r>
                  <a:rPr lang="en-GB" b="1" u="sng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The Knowledge Phase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:r>
                  <a:rPr lang="en-GB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An index number is a number showing the variation in a price or value compared with the price or value at a specified earlier time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:r>
                  <a:rPr lang="en-GB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The number we compare to is usually known as the ‘base year’ and has an index of 100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:r>
                  <a:rPr lang="en-GB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The formula for calculating index number is as follows: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𝐼𝑛𝑑𝑒𝑥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𝑁𝑢𝑚𝑏𝑒𝑟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𝑞𝑢𝑎𝑡𝑖𝑡𝑦</m:t>
                          </m:r>
                        </m:num>
                        <m:den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𝑞𝑢𝑎𝑛𝑡𝑖𝑡𝑦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𝑖𝑛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𝑏𝑎𝑠𝑒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𝑦𝑒𝑎𝑟</m:t>
                          </m:r>
                        </m:den>
                      </m:f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:r>
                  <a:rPr lang="en-GB" b="1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 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:r>
                  <a:rPr lang="en-GB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Price relative is the most commonly used index number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:r>
                  <a:rPr lang="en-GB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It allows us to compare values from a starting point - we can look at if there has been an increase or decrease compared to the original price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:r>
                  <a:rPr lang="en-GB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The formula for calculating price relative is as follows: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:r>
                  <a:rPr lang="en-GB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 </a:t>
                </a:r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𝑃𝑟𝑖𝑐𝑒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𝑅𝑒𝑙𝑎𝑡𝑖𝑣𝑒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𝑝𝑟𝑖𝑐𝑒</m:t>
                          </m:r>
                        </m:num>
                        <m:den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𝑝𝑟𝑖𝑐𝑒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𝑖𝑛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𝑏𝑎𝑠𝑒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𝑦𝑒𝑎𝑟</m:t>
                          </m:r>
                        </m:den>
                      </m:f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sz="16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CA39A8D-525E-4935-A6D4-8C99F01355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26" y="949807"/>
                <a:ext cx="11753850" cy="5364097"/>
              </a:xfrm>
              <a:prstGeom prst="rect">
                <a:avLst/>
              </a:prstGeom>
              <a:blipFill>
                <a:blip r:embed="rId5"/>
                <a:stretch>
                  <a:fillRect l="-415" t="-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727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A39A8D-525E-4935-A6D4-8C99F0135523}"/>
              </a:ext>
            </a:extLst>
          </p:cNvPr>
          <p:cNvSpPr/>
          <p:nvPr/>
        </p:nvSpPr>
        <p:spPr>
          <a:xfrm>
            <a:off x="27426" y="949807"/>
            <a:ext cx="6744849" cy="1778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lang="en-GB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lang="en-GB" dirty="0">
                <a:solidFill>
                  <a:schemeClr val="accent1"/>
                </a:solidFill>
              </a:rPr>
              <a:t>The table below shows the price, to the nearest pound, of a toy as it rose and fell in popularity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endParaRPr lang="en-GB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lang="en-GB" dirty="0">
                <a:solidFill>
                  <a:schemeClr val="accent1"/>
                </a:solidFill>
              </a:rPr>
              <a:t>Using 2018 as the base year, find the price relative for 2019 and 2020</a:t>
            </a:r>
            <a:endParaRPr lang="en-GB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ED6D9ED-2C42-457F-94BB-9B88F9572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005067"/>
              </p:ext>
            </p:extLst>
          </p:nvPr>
        </p:nvGraphicFramePr>
        <p:xfrm>
          <a:off x="3010852" y="1728566"/>
          <a:ext cx="2540635" cy="560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5000">
                  <a:extLst>
                    <a:ext uri="{9D8B030D-6E8A-4147-A177-3AD203B41FA5}">
                      <a16:colId xmlns:a16="http://schemas.microsoft.com/office/drawing/2014/main" val="623498457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926267441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932942923"/>
                    </a:ext>
                  </a:extLst>
                </a:gridCol>
                <a:gridCol w="635635">
                  <a:extLst>
                    <a:ext uri="{9D8B030D-6E8A-4147-A177-3AD203B41FA5}">
                      <a16:colId xmlns:a16="http://schemas.microsoft.com/office/drawing/2014/main" val="14126003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Year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2018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2019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2020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9383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Price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9510146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995E9A9F-39D2-4D65-98EC-E7A0E4FD7788}"/>
              </a:ext>
            </a:extLst>
          </p:cNvPr>
          <p:cNvSpPr/>
          <p:nvPr/>
        </p:nvSpPr>
        <p:spPr>
          <a:xfrm>
            <a:off x="27426" y="2967362"/>
            <a:ext cx="6173349" cy="3236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lang="en-GB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6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600"/>
              </a:spcAft>
            </a:pPr>
            <a:endParaRPr lang="en-GB" b="1" u="sng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dirty="0">
                <a:solidFill>
                  <a:schemeClr val="accent1"/>
                </a:solidFill>
              </a:rPr>
              <a:t>Information about the price and price relative for a particular electronic toy for pre-school children is shown above. </a:t>
            </a:r>
          </a:p>
          <a:p>
            <a:r>
              <a:rPr lang="en-GB" dirty="0">
                <a:solidFill>
                  <a:schemeClr val="accent1"/>
                </a:solidFill>
              </a:rPr>
              <a:t>Using the information given:</a:t>
            </a:r>
          </a:p>
          <a:p>
            <a:r>
              <a:rPr lang="en-GB" dirty="0">
                <a:solidFill>
                  <a:schemeClr val="accent1"/>
                </a:solidFill>
              </a:rPr>
              <a:t>a) What has been used as the base year?</a:t>
            </a:r>
          </a:p>
          <a:p>
            <a:r>
              <a:rPr lang="en-GB" dirty="0">
                <a:solidFill>
                  <a:schemeClr val="accent1"/>
                </a:solidFill>
              </a:rPr>
              <a:t>b) What was the price in 2012?</a:t>
            </a:r>
          </a:p>
          <a:p>
            <a:r>
              <a:rPr lang="en-GB" dirty="0">
                <a:solidFill>
                  <a:schemeClr val="accent1"/>
                </a:solidFill>
              </a:rPr>
              <a:t>c) What was the price in 2015?</a:t>
            </a:r>
            <a:endParaRPr lang="en-GB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295080D-0335-4D2C-836E-668EBBD1E6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106986"/>
              </p:ext>
            </p:extLst>
          </p:nvPr>
        </p:nvGraphicFramePr>
        <p:xfrm>
          <a:off x="285432" y="3469223"/>
          <a:ext cx="5045710" cy="7917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7817">
                  <a:extLst>
                    <a:ext uri="{9D8B030D-6E8A-4147-A177-3AD203B41FA5}">
                      <a16:colId xmlns:a16="http://schemas.microsoft.com/office/drawing/2014/main" val="662310550"/>
                    </a:ext>
                  </a:extLst>
                </a:gridCol>
                <a:gridCol w="662741">
                  <a:extLst>
                    <a:ext uri="{9D8B030D-6E8A-4147-A177-3AD203B41FA5}">
                      <a16:colId xmlns:a16="http://schemas.microsoft.com/office/drawing/2014/main" val="4219516129"/>
                    </a:ext>
                  </a:extLst>
                </a:gridCol>
                <a:gridCol w="841288">
                  <a:extLst>
                    <a:ext uri="{9D8B030D-6E8A-4147-A177-3AD203B41FA5}">
                      <a16:colId xmlns:a16="http://schemas.microsoft.com/office/drawing/2014/main" val="3289667396"/>
                    </a:ext>
                  </a:extLst>
                </a:gridCol>
                <a:gridCol w="841288">
                  <a:extLst>
                    <a:ext uri="{9D8B030D-6E8A-4147-A177-3AD203B41FA5}">
                      <a16:colId xmlns:a16="http://schemas.microsoft.com/office/drawing/2014/main" val="4099618599"/>
                    </a:ext>
                  </a:extLst>
                </a:gridCol>
                <a:gridCol w="841288">
                  <a:extLst>
                    <a:ext uri="{9D8B030D-6E8A-4147-A177-3AD203B41FA5}">
                      <a16:colId xmlns:a16="http://schemas.microsoft.com/office/drawing/2014/main" val="1207057855"/>
                    </a:ext>
                  </a:extLst>
                </a:gridCol>
                <a:gridCol w="841288">
                  <a:extLst>
                    <a:ext uri="{9D8B030D-6E8A-4147-A177-3AD203B41FA5}">
                      <a16:colId xmlns:a16="http://schemas.microsoft.com/office/drawing/2014/main" val="38855776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Year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2011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2012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2013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2014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2015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1850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Cost (p)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25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31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35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66004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Index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100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116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124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140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GB" sz="1600" dirty="0">
                          <a:effectLst/>
                        </a:rPr>
                        <a:t>148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914612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B5A237D-B65D-4A02-A875-6F752FB4446D}"/>
                  </a:ext>
                </a:extLst>
              </p:cNvPr>
              <p:cNvSpPr/>
              <p:nvPr/>
            </p:nvSpPr>
            <p:spPr>
              <a:xfrm>
                <a:off x="6772275" y="456025"/>
                <a:ext cx="2551825" cy="10452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𝑝𝑟𝑖𝑐𝑒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𝑝𝑟𝑖𝑐𝑒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𝑏𝑎𝑠𝑒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𝑦𝑒𝑎𝑟</m:t>
                          </m:r>
                        </m:den>
                      </m:f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𝑋</m:t>
                      </m:r>
                      <m:r>
                        <a:rPr lang="en-GB" sz="20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100</m:t>
                      </m:r>
                    </m:oMath>
                  </m:oMathPara>
                </a14:m>
                <a:endParaRPr lang="en-GB" sz="2000" b="1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B5A237D-B65D-4A02-A875-6F752FB444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275" y="456025"/>
                <a:ext cx="2551825" cy="1045223"/>
              </a:xfrm>
              <a:prstGeom prst="rect">
                <a:avLst/>
              </a:prstGeom>
              <a:blipFill>
                <a:blip r:embed="rId5"/>
                <a:stretch>
                  <a:fillRect r="-12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F44C5E-9594-480E-B504-E05403FC357A}"/>
                  </a:ext>
                </a:extLst>
              </p:cNvPr>
              <p:cNvSpPr/>
              <p:nvPr/>
            </p:nvSpPr>
            <p:spPr>
              <a:xfrm>
                <a:off x="6885705" y="1563932"/>
                <a:ext cx="2551825" cy="6998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00"/>
                  </a:spcAft>
                </a:pPr>
                <a:r>
                  <a:rPr lang="en-GB" sz="2000" dirty="0">
                    <a:solidFill>
                      <a:schemeClr val="accent3"/>
                    </a:solidFill>
                    <a:ea typeface="Calibri" panose="020F0502020204030204" pitchFamily="34" charset="0"/>
                    <a:cs typeface="Calibri Light" panose="020F0302020204030204" pitchFamily="34" charset="0"/>
                  </a:rPr>
                  <a:t>2019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  <m:t>15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  <m:t>8</m:t>
                        </m:r>
                      </m:den>
                    </m:f>
                    <m:r>
                      <a:rPr lang="en-GB" sz="2000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GB" sz="2000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GB" sz="2000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 Light" panose="020F0302020204030204" pitchFamily="34" charset="0"/>
                      </a:rPr>
                      <m:t> 100</m:t>
                    </m:r>
                  </m:oMath>
                </a14:m>
                <a:endParaRPr lang="en-GB" sz="2000" b="1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F44C5E-9594-480E-B504-E05403FC35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705" y="1563932"/>
                <a:ext cx="2551825" cy="699807"/>
              </a:xfrm>
              <a:prstGeom prst="rect">
                <a:avLst/>
              </a:prstGeom>
              <a:blipFill>
                <a:blip r:embed="rId6"/>
                <a:stretch>
                  <a:fillRect l="-2632" b="-6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8F035768-7B91-4EFA-870F-884F664E3481}"/>
              </a:ext>
            </a:extLst>
          </p:cNvPr>
          <p:cNvSpPr/>
          <p:nvPr/>
        </p:nvSpPr>
        <p:spPr>
          <a:xfrm>
            <a:off x="8876430" y="1694763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3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= 187.5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31A41A-23C4-4F34-950E-75DD33ECD90B}"/>
              </a:ext>
            </a:extLst>
          </p:cNvPr>
          <p:cNvSpPr/>
          <p:nvPr/>
        </p:nvSpPr>
        <p:spPr>
          <a:xfrm>
            <a:off x="6885705" y="2018064"/>
            <a:ext cx="4542550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3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87.5% increase from 2018 to 2019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94C2C69-C442-4217-89C5-4E7E75A7DFE2}"/>
                  </a:ext>
                </a:extLst>
              </p:cNvPr>
              <p:cNvSpPr/>
              <p:nvPr/>
            </p:nvSpPr>
            <p:spPr>
              <a:xfrm>
                <a:off x="6885705" y="2517874"/>
                <a:ext cx="2551825" cy="693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00"/>
                  </a:spcAft>
                </a:pPr>
                <a:r>
                  <a:rPr lang="en-GB" sz="2000" dirty="0">
                    <a:solidFill>
                      <a:schemeClr val="accent3"/>
                    </a:solidFill>
                    <a:ea typeface="Calibri" panose="020F0502020204030204" pitchFamily="34" charset="0"/>
                    <a:cs typeface="Calibri Light" panose="020F0302020204030204" pitchFamily="34" charset="0"/>
                  </a:rPr>
                  <a:t>2020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  <m:t>6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  <m:t>8</m:t>
                        </m:r>
                      </m:den>
                    </m:f>
                    <m:r>
                      <a:rPr lang="en-GB" sz="2000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GB" sz="2000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GB" sz="2000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 Light" panose="020F0302020204030204" pitchFamily="34" charset="0"/>
                      </a:rPr>
                      <m:t> 100</m:t>
                    </m:r>
                  </m:oMath>
                </a14:m>
                <a:endParaRPr lang="en-GB" sz="2000" b="1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94C2C69-C442-4217-89C5-4E7E75A7D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705" y="2517874"/>
                <a:ext cx="2551825" cy="693780"/>
              </a:xfrm>
              <a:prstGeom prst="rect">
                <a:avLst/>
              </a:prstGeom>
              <a:blipFill>
                <a:blip r:embed="rId7"/>
                <a:stretch>
                  <a:fillRect l="-2632" b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7EBA190F-CCFA-4EC1-A457-2940C6C3DA38}"/>
              </a:ext>
            </a:extLst>
          </p:cNvPr>
          <p:cNvSpPr/>
          <p:nvPr/>
        </p:nvSpPr>
        <p:spPr>
          <a:xfrm>
            <a:off x="8876430" y="2648705"/>
            <a:ext cx="255182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3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= 70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DD0554-1A8A-45CE-8F2E-C73C4EE57A4F}"/>
              </a:ext>
            </a:extLst>
          </p:cNvPr>
          <p:cNvSpPr/>
          <p:nvPr/>
        </p:nvSpPr>
        <p:spPr>
          <a:xfrm>
            <a:off x="6885705" y="2972006"/>
            <a:ext cx="4542550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3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30% decrease from 2018 to 2020</a:t>
            </a:r>
            <a:endParaRPr lang="en-GB" sz="20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347E50-CFA0-4D39-B7D5-C63C06C7979B}"/>
              </a:ext>
            </a:extLst>
          </p:cNvPr>
          <p:cNvSpPr/>
          <p:nvPr/>
        </p:nvSpPr>
        <p:spPr>
          <a:xfrm>
            <a:off x="3985063" y="5139484"/>
            <a:ext cx="383857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</a:rPr>
              <a:t>**Base year has an index of 100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A45C04-2068-41B0-B473-3E8150CB2621}"/>
              </a:ext>
            </a:extLst>
          </p:cNvPr>
          <p:cNvSpPr/>
          <p:nvPr/>
        </p:nvSpPr>
        <p:spPr>
          <a:xfrm>
            <a:off x="1247775" y="3946656"/>
            <a:ext cx="723900" cy="431355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B11509-57E4-4684-B3F7-BDCAA2DF88F7}"/>
              </a:ext>
            </a:extLst>
          </p:cNvPr>
          <p:cNvSpPr/>
          <p:nvPr/>
        </p:nvSpPr>
        <p:spPr>
          <a:xfrm>
            <a:off x="7404812" y="5139484"/>
            <a:ext cx="383857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</a:rPr>
              <a:t>= 2011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0D91E-FF9E-473B-AD5B-8D151C024207}"/>
              </a:ext>
            </a:extLst>
          </p:cNvPr>
          <p:cNvSpPr/>
          <p:nvPr/>
        </p:nvSpPr>
        <p:spPr>
          <a:xfrm>
            <a:off x="3047130" y="5404983"/>
            <a:ext cx="383857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</a:rPr>
              <a:t>Index = 116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43803E-5290-4C84-B252-9D3E3FE5E922}"/>
              </a:ext>
            </a:extLst>
          </p:cNvPr>
          <p:cNvSpPr/>
          <p:nvPr/>
        </p:nvSpPr>
        <p:spPr>
          <a:xfrm>
            <a:off x="4323042" y="5415835"/>
            <a:ext cx="383857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</a:rPr>
              <a:t>=&gt; 16% increase from 2011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9956AD-2A71-42FF-94D9-46D21D73EB80}"/>
              </a:ext>
            </a:extLst>
          </p:cNvPr>
          <p:cNvSpPr/>
          <p:nvPr/>
        </p:nvSpPr>
        <p:spPr>
          <a:xfrm>
            <a:off x="7329471" y="5432013"/>
            <a:ext cx="383857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</a:rPr>
              <a:t>25 X 1.16 = 29p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60A9F3-B5E0-404A-B50B-B05F75FC64DB}"/>
              </a:ext>
            </a:extLst>
          </p:cNvPr>
          <p:cNvSpPr/>
          <p:nvPr/>
        </p:nvSpPr>
        <p:spPr>
          <a:xfrm>
            <a:off x="3047130" y="5727895"/>
            <a:ext cx="383857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</a:rPr>
              <a:t>Index = 148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0E8D36-7CD6-4024-8E1D-AF8CE1533ACF}"/>
              </a:ext>
            </a:extLst>
          </p:cNvPr>
          <p:cNvSpPr/>
          <p:nvPr/>
        </p:nvSpPr>
        <p:spPr>
          <a:xfrm>
            <a:off x="4323042" y="5738747"/>
            <a:ext cx="383857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</a:rPr>
              <a:t>=&gt; 48% increase from 2011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B57C48-5287-4D09-A743-54EDD2A53C1C}"/>
              </a:ext>
            </a:extLst>
          </p:cNvPr>
          <p:cNvSpPr/>
          <p:nvPr/>
        </p:nvSpPr>
        <p:spPr>
          <a:xfrm>
            <a:off x="7329471" y="5754925"/>
            <a:ext cx="383857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3"/>
                </a:solidFill>
                <a:latin typeface="+mj-lt"/>
              </a:rPr>
              <a:t>25 X 1.48 = 37p</a:t>
            </a:r>
          </a:p>
        </p:txBody>
      </p:sp>
    </p:spTree>
    <p:extLst>
      <p:ext uri="{BB962C8B-B14F-4D97-AF65-F5344CB8AC3E}">
        <p14:creationId xmlns:p14="http://schemas.microsoft.com/office/powerpoint/2010/main" val="189627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BC6FC06-81DB-4722-86D8-E05189B286FA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DCF68D5-75CB-4969-BE58-B959D92CFCFC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F2021BF-640D-477B-A0FC-63A922D0B6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2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3038</TotalTime>
  <Words>787</Words>
  <Application>Microsoft Office PowerPoint</Application>
  <PresentationFormat>Widescreen</PresentationFormat>
  <Paragraphs>124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Gautami</vt:lpstr>
      <vt:lpstr>Office Theme</vt:lpstr>
      <vt:lpstr>What are some ‘other summery statistics’ that can be seen in everyday circumstances and how can we analyse them?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100</cp:revision>
  <dcterms:created xsi:type="dcterms:W3CDTF">2022-05-17T07:55:04Z</dcterms:created>
  <dcterms:modified xsi:type="dcterms:W3CDTF">2024-07-17T09:26:11Z</dcterms:modified>
</cp:coreProperties>
</file>