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89" r:id="rId3"/>
    <p:sldId id="337" r:id="rId4"/>
    <p:sldId id="338" r:id="rId5"/>
    <p:sldId id="339" r:id="rId6"/>
    <p:sldId id="340" r:id="rId7"/>
    <p:sldId id="341" r:id="rId8"/>
    <p:sldId id="336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52" r:id="rId19"/>
    <p:sldId id="353" r:id="rId20"/>
    <p:sldId id="354" r:id="rId21"/>
    <p:sldId id="355" r:id="rId22"/>
    <p:sldId id="356" r:id="rId23"/>
    <p:sldId id="357" r:id="rId24"/>
    <p:sldId id="358" r:id="rId25"/>
    <p:sldId id="319" r:id="rId26"/>
    <p:sldId id="359" r:id="rId27"/>
    <p:sldId id="34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4660"/>
  </p:normalViewPr>
  <p:slideViewPr>
    <p:cSldViewPr snapToGrid="0">
      <p:cViewPr>
        <p:scale>
          <a:sx n="80" d="100"/>
          <a:sy n="80" d="100"/>
        </p:scale>
        <p:origin x="797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409" y="2182838"/>
            <a:ext cx="9144000" cy="1911213"/>
          </a:xfrm>
        </p:spPr>
        <p:txBody>
          <a:bodyPr>
            <a:noAutofit/>
          </a:bodyPr>
          <a:lstStyle/>
          <a:p>
            <a:r>
              <a:rPr lang="en-GB" sz="4000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sz="1000" b="1" dirty="0">
              <a:solidFill>
                <a:schemeClr val="accen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520093" y="4182802"/>
            <a:ext cx="9144000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Standardised Scores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417528-A178-48FA-8990-C78C71BD4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1B9CBA62-6D5C-43FF-9C1D-329923A7F72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F573D7-2AE2-471E-A165-D54DA37FF3D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46882" cy="177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FCBD77C-4D6F-4AE9-A8ED-B3E2B47ECE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841026"/>
              </p:ext>
            </p:extLst>
          </p:nvPr>
        </p:nvGraphicFramePr>
        <p:xfrm>
          <a:off x="1356158" y="2610889"/>
          <a:ext cx="9758684" cy="24875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3110">
                  <a:extLst>
                    <a:ext uri="{9D8B030D-6E8A-4147-A177-3AD203B41FA5}">
                      <a16:colId xmlns:a16="http://schemas.microsoft.com/office/drawing/2014/main" val="3481277591"/>
                    </a:ext>
                  </a:extLst>
                </a:gridCol>
                <a:gridCol w="7355574">
                  <a:extLst>
                    <a:ext uri="{9D8B030D-6E8A-4147-A177-3AD203B41FA5}">
                      <a16:colId xmlns:a16="http://schemas.microsoft.com/office/drawing/2014/main" val="3443711416"/>
                    </a:ext>
                  </a:extLst>
                </a:gridCol>
              </a:tblGrid>
              <a:tr h="40858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Vocab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Mathematical Definition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7114338"/>
                  </a:ext>
                </a:extLst>
              </a:tr>
              <a:tr h="835191"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Standardized Score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000">
                          <a:effectLst/>
                        </a:rPr>
                        <a:t>A score calculated to allow comparisons between scores with different totals, means and standard divisions. 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3160466"/>
                  </a:ext>
                </a:extLst>
              </a:tr>
              <a:tr h="835191"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Mean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000">
                          <a:effectLst/>
                        </a:rPr>
                        <a:t>The total of all the numbers in a data set divided by the number of pieces of data in that set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4050688"/>
                  </a:ext>
                </a:extLst>
              </a:tr>
              <a:tr h="408582"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Standard Deviation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000" dirty="0">
                          <a:effectLst/>
                        </a:rPr>
                        <a:t>A measure of how spread the data is around the mean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95601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B39317-67D1-4CFE-BC3E-54475CE4D8FC}"/>
              </a:ext>
            </a:extLst>
          </p:cNvPr>
          <p:cNvSpPr/>
          <p:nvPr/>
        </p:nvSpPr>
        <p:spPr>
          <a:xfrm>
            <a:off x="162757" y="842935"/>
            <a:ext cx="11919751" cy="2682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 standardised score is A score calculated to allow comparisons between scores with different totals, means and standard divisions. 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11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It compares an individual result to the average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100"/>
              </a:spcAft>
              <a:buFont typeface="Wingdings" panose="05000000000000000000" pitchFamily="2" charset="2"/>
              <a:buChar char=""/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 positive standardised score implies that the score is above the mean (average)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100"/>
              </a:spcAft>
              <a:buFont typeface="Wingdings" panose="05000000000000000000" pitchFamily="2" charset="2"/>
              <a:buChar char=""/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 negative standardised score implies that the score is below the mean (average)</a:t>
            </a:r>
            <a:endParaRPr lang="en-GB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100"/>
              </a:spcAft>
              <a:buFont typeface="Wingdings" panose="05000000000000000000" pitchFamily="2" charset="2"/>
              <a:buChar char=""/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The further away from zero the score is, the further away from the average the score is</a:t>
            </a:r>
            <a:endParaRPr lang="en-GB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4A72DC1-56CC-42A4-8AD1-722739FCB99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254230" y="3580983"/>
            <a:ext cx="9736804" cy="258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0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B39317-67D1-4CFE-BC3E-54475CE4D8FC}"/>
              </a:ext>
            </a:extLst>
          </p:cNvPr>
          <p:cNvSpPr/>
          <p:nvPr/>
        </p:nvSpPr>
        <p:spPr>
          <a:xfrm>
            <a:off x="162757" y="842935"/>
            <a:ext cx="11919751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Skills Check</a:t>
            </a:r>
            <a:endParaRPr lang="en-GB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DAD856-5772-4778-86C7-2F6746DFC4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229" y="1796615"/>
            <a:ext cx="10857390" cy="372507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2F402-1214-459F-B38C-CCD872904AE2}"/>
              </a:ext>
            </a:extLst>
          </p:cNvPr>
          <p:cNvCxnSpPr/>
          <p:nvPr/>
        </p:nvCxnSpPr>
        <p:spPr>
          <a:xfrm>
            <a:off x="3675355" y="2090596"/>
            <a:ext cx="4101484" cy="9366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038C233-859B-462A-B814-7DE5BA71699E}"/>
              </a:ext>
            </a:extLst>
          </p:cNvPr>
          <p:cNvCxnSpPr>
            <a:cxnSpLocks/>
          </p:cNvCxnSpPr>
          <p:nvPr/>
        </p:nvCxnSpPr>
        <p:spPr>
          <a:xfrm>
            <a:off x="3724182" y="2929915"/>
            <a:ext cx="3990513" cy="14856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7E4BE3-785E-4D00-BC98-DD6FC768321F}"/>
              </a:ext>
            </a:extLst>
          </p:cNvPr>
          <p:cNvCxnSpPr>
            <a:cxnSpLocks/>
          </p:cNvCxnSpPr>
          <p:nvPr/>
        </p:nvCxnSpPr>
        <p:spPr>
          <a:xfrm>
            <a:off x="3730840" y="3684177"/>
            <a:ext cx="4032682" cy="799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237A068-99BE-47C2-AE82-4A47441CB07B}"/>
              </a:ext>
            </a:extLst>
          </p:cNvPr>
          <p:cNvCxnSpPr>
            <a:cxnSpLocks/>
          </p:cNvCxnSpPr>
          <p:nvPr/>
        </p:nvCxnSpPr>
        <p:spPr>
          <a:xfrm>
            <a:off x="3758583" y="4415558"/>
            <a:ext cx="3956112" cy="73138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069C956-1E82-4B0E-98C9-1C485767FA60}"/>
              </a:ext>
            </a:extLst>
          </p:cNvPr>
          <p:cNvCxnSpPr>
            <a:cxnSpLocks/>
          </p:cNvCxnSpPr>
          <p:nvPr/>
        </p:nvCxnSpPr>
        <p:spPr>
          <a:xfrm flipV="1">
            <a:off x="3730840" y="2182080"/>
            <a:ext cx="3983855" cy="298131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37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B39317-67D1-4CFE-BC3E-54475CE4D8FC}"/>
                  </a:ext>
                </a:extLst>
              </p:cNvPr>
              <p:cNvSpPr/>
              <p:nvPr/>
            </p:nvSpPr>
            <p:spPr>
              <a:xfrm>
                <a:off x="162757" y="842935"/>
                <a:ext cx="11919751" cy="20584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b="1" u="sng" dirty="0">
                    <a:solidFill>
                      <a:schemeClr val="accent1"/>
                    </a:solidFill>
                    <a:latin typeface="+mj-lt"/>
                  </a:rPr>
                  <a:t>Knowledge Phase</a:t>
                </a:r>
                <a:endParaRPr lang="en-GB" sz="2400" dirty="0">
                  <a:solidFill>
                    <a:schemeClr val="accent1"/>
                  </a:solidFill>
                  <a:latin typeface="+mj-lt"/>
                </a:endParaRPr>
              </a:p>
              <a:p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To compare values from different sets of data you usually need to set up standardised scores. </a:t>
                </a:r>
              </a:p>
              <a:p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For this you need to know the  mean and standard deviation</a:t>
                </a:r>
              </a:p>
              <a:p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 </a:t>
                </a:r>
              </a:p>
              <a:p>
                <a:pPr algn="ctr"/>
                <a:r>
                  <a:rPr lang="en-GB" sz="2400" b="1" dirty="0">
                    <a:solidFill>
                      <a:schemeClr val="accent1"/>
                    </a:solidFill>
                    <a:latin typeface="+mj-lt"/>
                  </a:rPr>
                  <a:t>Standardised Score (z) </a:t>
                </a: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𝑠𝑐𝑜𝑟𝑒</m:t>
                        </m:r>
                        <m:r>
                          <a:rPr lang="en-GB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𝑚𝑒𝑎𝑛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standard</m:t>
                        </m:r>
                        <m:r>
                          <a:rPr lang="en-GB" sz="24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deviation</m:t>
                        </m:r>
                      </m:den>
                    </m:f>
                  </m:oMath>
                </a14:m>
                <a:endParaRPr lang="en-GB" sz="2400" dirty="0">
                  <a:solidFill>
                    <a:schemeClr val="accent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B39317-67D1-4CFE-BC3E-54475CE4D8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757" y="842935"/>
                <a:ext cx="11919751" cy="2058449"/>
              </a:xfrm>
              <a:prstGeom prst="rect">
                <a:avLst/>
              </a:prstGeom>
              <a:blipFill>
                <a:blip r:embed="rId5"/>
                <a:stretch>
                  <a:fillRect l="-818" t="-2367" b="-20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C923A3BC-0FE0-485E-B387-A25485DC38A9}"/>
              </a:ext>
            </a:extLst>
          </p:cNvPr>
          <p:cNvSpPr/>
          <p:nvPr/>
        </p:nvSpPr>
        <p:spPr>
          <a:xfrm>
            <a:off x="162757" y="4095744"/>
            <a:ext cx="7001523" cy="1263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If the mean English Score was 51 and the </a:t>
            </a:r>
            <a:r>
              <a:rPr lang="en-GB" sz="2400" dirty="0" err="1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s.d.</a:t>
            </a: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was 12, work out Jennifer's Standardized Score if she got 66</a:t>
            </a:r>
            <a:endParaRPr lang="en-GB" sz="20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0604EBF-CB0A-4BF0-9CD8-F51F643C6F1A}"/>
                  </a:ext>
                </a:extLst>
              </p:cNvPr>
              <p:cNvSpPr/>
              <p:nvPr/>
            </p:nvSpPr>
            <p:spPr>
              <a:xfrm>
                <a:off x="7724273" y="4610735"/>
                <a:ext cx="1480337" cy="7957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66</m:t>
                        </m:r>
                        <m:r>
                          <a:rPr lang="en-GB" sz="32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GB" sz="32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51</m:t>
                        </m:r>
                      </m:num>
                      <m:den>
                        <m:r>
                          <a:rPr lang="en-GB" sz="32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chemeClr val="tx2"/>
                    </a:solidFill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0604EBF-CB0A-4BF0-9CD8-F51F643C6F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4273" y="4610735"/>
                <a:ext cx="1480337" cy="7957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0528F204-9138-4F03-9298-4D08618C5927}"/>
              </a:ext>
            </a:extLst>
          </p:cNvPr>
          <p:cNvSpPr/>
          <p:nvPr/>
        </p:nvSpPr>
        <p:spPr>
          <a:xfrm>
            <a:off x="9064101" y="4610735"/>
            <a:ext cx="14803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tx2"/>
                </a:solidFill>
                <a:latin typeface="+mj-lt"/>
              </a:rPr>
              <a:t>= 1.25</a:t>
            </a:r>
          </a:p>
        </p:txBody>
      </p:sp>
    </p:spTree>
    <p:extLst>
      <p:ext uri="{BB962C8B-B14F-4D97-AF65-F5344CB8AC3E}">
        <p14:creationId xmlns:p14="http://schemas.microsoft.com/office/powerpoint/2010/main" val="338806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B39317-67D1-4CFE-BC3E-54475CE4D8FC}"/>
                  </a:ext>
                </a:extLst>
              </p:cNvPr>
              <p:cNvSpPr/>
              <p:nvPr/>
            </p:nvSpPr>
            <p:spPr>
              <a:xfrm>
                <a:off x="0" y="685800"/>
                <a:ext cx="11919751" cy="5811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chemeClr val="accent1"/>
                    </a:solidFill>
                    <a:latin typeface="+mj-lt"/>
                  </a:rPr>
                  <a:t>Standardised Score (z) </a:t>
                </a: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𝑠𝑐𝑜𝑟𝑒</m:t>
                        </m:r>
                        <m:r>
                          <a:rPr lang="en-GB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𝑚𝑒𝑎𝑛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standard</m:t>
                        </m:r>
                        <m:r>
                          <a:rPr lang="en-GB" sz="24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deviation</m:t>
                        </m:r>
                      </m:den>
                    </m:f>
                  </m:oMath>
                </a14:m>
                <a:endParaRPr lang="en-GB" sz="2400" dirty="0">
                  <a:solidFill>
                    <a:schemeClr val="accent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B39317-67D1-4CFE-BC3E-54475CE4D8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85800"/>
                <a:ext cx="11919751" cy="581121"/>
              </a:xfrm>
              <a:prstGeom prst="rect">
                <a:avLst/>
              </a:prstGeom>
              <a:blipFill>
                <a:blip r:embed="rId5"/>
                <a:stretch>
                  <a:fillRect t="-1053" b="-94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62A81854-7822-4AC6-813B-D242D9818FC9}"/>
              </a:ext>
            </a:extLst>
          </p:cNvPr>
          <p:cNvSpPr/>
          <p:nvPr/>
        </p:nvSpPr>
        <p:spPr>
          <a:xfrm>
            <a:off x="0" y="1825879"/>
            <a:ext cx="6489577" cy="3349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WE DO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+mj-lt"/>
              </a:rPr>
              <a:t>Fred and Vicki did a test in English and a test in Statistics. 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+mj-lt"/>
              </a:rPr>
              <a:t>Both tests had a maximum mark of 100. </a:t>
            </a:r>
            <a:br>
              <a:rPr lang="en-GB" dirty="0">
                <a:solidFill>
                  <a:schemeClr val="accent1"/>
                </a:solidFill>
                <a:latin typeface="+mj-lt"/>
              </a:rPr>
            </a:br>
            <a:r>
              <a:rPr lang="en-GB" dirty="0">
                <a:solidFill>
                  <a:schemeClr val="accent1"/>
                </a:solidFill>
                <a:latin typeface="+mj-lt"/>
              </a:rPr>
              <a:t>Their results are given in the table below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dirty="0">
              <a:solidFill>
                <a:schemeClr val="accent1"/>
              </a:solidFill>
              <a:latin typeface="+mj-lt"/>
            </a:endParaRPr>
          </a:p>
          <a:p>
            <a:r>
              <a:rPr lang="en-GB" dirty="0">
                <a:solidFill>
                  <a:schemeClr val="accent1"/>
                </a:solidFill>
                <a:latin typeface="+mj-lt"/>
              </a:rPr>
              <a:t>(a) Work out Fred and Vicki's standardised scores</a:t>
            </a:r>
          </a:p>
          <a:p>
            <a:r>
              <a:rPr lang="en-GB" dirty="0">
                <a:solidFill>
                  <a:schemeClr val="accent1"/>
                </a:solidFill>
                <a:latin typeface="+mj-lt"/>
              </a:rPr>
              <a:t>(b) Comment on the examination performances of  the two students. Who do you think did better  overall?</a:t>
            </a:r>
            <a:endParaRPr lang="en-GB" sz="16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429D6F4-5C89-4BE2-BA03-C3851BB176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818801"/>
              </p:ext>
            </p:extLst>
          </p:nvPr>
        </p:nvGraphicFramePr>
        <p:xfrm>
          <a:off x="91350" y="3124996"/>
          <a:ext cx="5280025" cy="10008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6005">
                  <a:extLst>
                    <a:ext uri="{9D8B030D-6E8A-4147-A177-3AD203B41FA5}">
                      <a16:colId xmlns:a16="http://schemas.microsoft.com/office/drawing/2014/main" val="3562039022"/>
                    </a:ext>
                  </a:extLst>
                </a:gridCol>
                <a:gridCol w="1056005">
                  <a:extLst>
                    <a:ext uri="{9D8B030D-6E8A-4147-A177-3AD203B41FA5}">
                      <a16:colId xmlns:a16="http://schemas.microsoft.com/office/drawing/2014/main" val="450963512"/>
                    </a:ext>
                  </a:extLst>
                </a:gridCol>
                <a:gridCol w="1056005">
                  <a:extLst>
                    <a:ext uri="{9D8B030D-6E8A-4147-A177-3AD203B41FA5}">
                      <a16:colId xmlns:a16="http://schemas.microsoft.com/office/drawing/2014/main" val="1372262208"/>
                    </a:ext>
                  </a:extLst>
                </a:gridCol>
                <a:gridCol w="1056005">
                  <a:extLst>
                    <a:ext uri="{9D8B030D-6E8A-4147-A177-3AD203B41FA5}">
                      <a16:colId xmlns:a16="http://schemas.microsoft.com/office/drawing/2014/main" val="3670089515"/>
                    </a:ext>
                  </a:extLst>
                </a:gridCol>
                <a:gridCol w="1056005">
                  <a:extLst>
                    <a:ext uri="{9D8B030D-6E8A-4147-A177-3AD203B41FA5}">
                      <a16:colId xmlns:a16="http://schemas.microsoft.com/office/drawing/2014/main" val="13024338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Fred’s Score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Vicki’s Score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Mean Score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Standard Deviation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9930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English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46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55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50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12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51777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Statistics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38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40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1600">
                          <a:effectLst/>
                        </a:rPr>
                        <a:t>42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1600" dirty="0">
                          <a:effectLst/>
                        </a:rPr>
                        <a:t>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2413319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F366B4C-9195-414D-AFBB-FEED8116DAB1}"/>
                  </a:ext>
                </a:extLst>
              </p:cNvPr>
              <p:cNvSpPr/>
              <p:nvPr/>
            </p:nvSpPr>
            <p:spPr>
              <a:xfrm>
                <a:off x="7337394" y="2208870"/>
                <a:ext cx="1480337" cy="5320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  <m:r>
                          <a:rPr lang="en-GB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GB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GB" sz="20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chemeClr val="tx2"/>
                    </a:solidFill>
                    <a:latin typeface="+mj-lt"/>
                  </a:rPr>
                  <a:t> </a:t>
                </a:r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F366B4C-9195-414D-AFBB-FEED8116DA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7394" y="2208870"/>
                <a:ext cx="1480337" cy="5320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360D8378-9C24-4E16-89B2-3FDB59988365}"/>
              </a:ext>
            </a:extLst>
          </p:cNvPr>
          <p:cNvSpPr/>
          <p:nvPr/>
        </p:nvSpPr>
        <p:spPr>
          <a:xfrm>
            <a:off x="8185211" y="2154677"/>
            <a:ext cx="14803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chemeClr val="tx2"/>
                </a:solidFill>
                <a:latin typeface="+mj-lt"/>
              </a:rPr>
              <a:t>= -1.17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2DD4CD-5416-4F05-9BB1-72CB32885A31}"/>
              </a:ext>
            </a:extLst>
          </p:cNvPr>
          <p:cNvSpPr/>
          <p:nvPr/>
        </p:nvSpPr>
        <p:spPr>
          <a:xfrm>
            <a:off x="6043125" y="2152337"/>
            <a:ext cx="15811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  <a:latin typeface="+mj-lt"/>
              </a:rPr>
              <a:t>Fred English 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04702FB-01D1-48C4-91B3-3274F34A9900}"/>
                  </a:ext>
                </a:extLst>
              </p:cNvPr>
              <p:cNvSpPr/>
              <p:nvPr/>
            </p:nvSpPr>
            <p:spPr>
              <a:xfrm>
                <a:off x="7390269" y="2806534"/>
                <a:ext cx="1480337" cy="5320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38</m:t>
                        </m:r>
                        <m:r>
                          <a:rPr lang="en-GB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GB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42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chemeClr val="tx2"/>
                    </a:solidFill>
                    <a:latin typeface="+mj-lt"/>
                  </a:rPr>
                  <a:t> </a:t>
                </a:r>
              </a:p>
            </p:txBody>
          </p:sp>
        </mc:Choice>
        <mc:Fallback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04702FB-01D1-48C4-91B3-3274F34A99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269" y="2806534"/>
                <a:ext cx="1480337" cy="5320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3F96310C-D749-4FA3-A457-2B3722AD3B5F}"/>
              </a:ext>
            </a:extLst>
          </p:cNvPr>
          <p:cNvSpPr/>
          <p:nvPr/>
        </p:nvSpPr>
        <p:spPr>
          <a:xfrm>
            <a:off x="8238086" y="2752341"/>
            <a:ext cx="14803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chemeClr val="tx2"/>
                </a:solidFill>
                <a:latin typeface="+mj-lt"/>
              </a:rPr>
              <a:t>= 0.5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1F7E25-D3B6-47AB-ABBD-E66FA0A14E03}"/>
              </a:ext>
            </a:extLst>
          </p:cNvPr>
          <p:cNvSpPr/>
          <p:nvPr/>
        </p:nvSpPr>
        <p:spPr>
          <a:xfrm>
            <a:off x="6096000" y="2750001"/>
            <a:ext cx="15811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  <a:latin typeface="+mj-lt"/>
              </a:rPr>
              <a:t>Fred Stats 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5C50E3D-E0A9-47CC-A974-ABFA8BCC1904}"/>
                  </a:ext>
                </a:extLst>
              </p:cNvPr>
              <p:cNvSpPr/>
              <p:nvPr/>
            </p:nvSpPr>
            <p:spPr>
              <a:xfrm>
                <a:off x="7390269" y="3422162"/>
                <a:ext cx="1480337" cy="5320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55</m:t>
                        </m:r>
                        <m:r>
                          <a:rPr lang="en-GB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GB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GB" sz="20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chemeClr val="tx2"/>
                    </a:solidFill>
                    <a:latin typeface="+mj-lt"/>
                  </a:rPr>
                  <a:t> </a:t>
                </a:r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5C50E3D-E0A9-47CC-A974-ABFA8BCC19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269" y="3422162"/>
                <a:ext cx="1480337" cy="53200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7D7F1653-6D4B-42AD-9851-C9AE4FFA68CE}"/>
              </a:ext>
            </a:extLst>
          </p:cNvPr>
          <p:cNvSpPr/>
          <p:nvPr/>
        </p:nvSpPr>
        <p:spPr>
          <a:xfrm>
            <a:off x="8238086" y="3367969"/>
            <a:ext cx="14803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chemeClr val="tx2"/>
                </a:solidFill>
                <a:latin typeface="+mj-lt"/>
              </a:rPr>
              <a:t>= 0.42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00CF25E-6554-403F-8D2D-D04E82A514D1}"/>
              </a:ext>
            </a:extLst>
          </p:cNvPr>
          <p:cNvSpPr/>
          <p:nvPr/>
        </p:nvSpPr>
        <p:spPr>
          <a:xfrm>
            <a:off x="6096000" y="3365629"/>
            <a:ext cx="17481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  <a:latin typeface="+mj-lt"/>
              </a:rPr>
              <a:t>Vicki English 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818B97E-EE94-4B67-ACF7-6EBEA18D2AC9}"/>
                  </a:ext>
                </a:extLst>
              </p:cNvPr>
              <p:cNvSpPr/>
              <p:nvPr/>
            </p:nvSpPr>
            <p:spPr>
              <a:xfrm>
                <a:off x="7390269" y="4065825"/>
                <a:ext cx="1480337" cy="5320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  <m:r>
                          <a:rPr lang="en-GB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GB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42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chemeClr val="tx2"/>
                    </a:solidFill>
                    <a:latin typeface="+mj-lt"/>
                  </a:rPr>
                  <a:t> </a:t>
                </a:r>
              </a:p>
            </p:txBody>
          </p:sp>
        </mc:Choice>
        <mc:Fallback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818B97E-EE94-4B67-ACF7-6EBEA18D2A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269" y="4065825"/>
                <a:ext cx="1480337" cy="53200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4203C18F-5DA1-4F37-9C72-BFD74817E0CC}"/>
              </a:ext>
            </a:extLst>
          </p:cNvPr>
          <p:cNvSpPr/>
          <p:nvPr/>
        </p:nvSpPr>
        <p:spPr>
          <a:xfrm>
            <a:off x="8238086" y="4011632"/>
            <a:ext cx="14803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chemeClr val="tx2"/>
                </a:solidFill>
                <a:latin typeface="+mj-lt"/>
              </a:rPr>
              <a:t>= -0.25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D19AE78-5A9C-4729-98EC-6142CB91266D}"/>
              </a:ext>
            </a:extLst>
          </p:cNvPr>
          <p:cNvSpPr/>
          <p:nvPr/>
        </p:nvSpPr>
        <p:spPr>
          <a:xfrm>
            <a:off x="6096000" y="4009292"/>
            <a:ext cx="15811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  <a:latin typeface="+mj-lt"/>
              </a:rPr>
              <a:t>Vicki Stats =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C3FB306-C0E2-494E-8FA4-86ABA3F770EC}"/>
              </a:ext>
            </a:extLst>
          </p:cNvPr>
          <p:cNvSpPr/>
          <p:nvPr/>
        </p:nvSpPr>
        <p:spPr>
          <a:xfrm>
            <a:off x="9660601" y="2178123"/>
            <a:ext cx="2531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tx2"/>
                </a:solidFill>
                <a:latin typeface="+mj-lt"/>
              </a:rPr>
              <a:t>In English Vicki did better than Fred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tx2"/>
                </a:solidFill>
                <a:latin typeface="+mj-lt"/>
              </a:rPr>
              <a:t>In Stats, Fred did better than Vicki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tx2"/>
                </a:solidFill>
                <a:latin typeface="+mj-lt"/>
              </a:rPr>
              <a:t>Fred did better in Stats than English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tx2"/>
                </a:solidFill>
                <a:latin typeface="+mj-lt"/>
              </a:rPr>
              <a:t>Vicki did better in English than Stats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tx2"/>
                </a:solidFill>
                <a:latin typeface="+mj-lt"/>
              </a:rPr>
              <a:t>Overall Vicki did better compared to the rest of the class than Fred</a:t>
            </a:r>
          </a:p>
        </p:txBody>
      </p:sp>
    </p:spTree>
    <p:extLst>
      <p:ext uri="{BB962C8B-B14F-4D97-AF65-F5344CB8AC3E}">
        <p14:creationId xmlns:p14="http://schemas.microsoft.com/office/powerpoint/2010/main" val="92467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B39317-67D1-4CFE-BC3E-54475CE4D8FC}"/>
                  </a:ext>
                </a:extLst>
              </p:cNvPr>
              <p:cNvSpPr/>
              <p:nvPr/>
            </p:nvSpPr>
            <p:spPr>
              <a:xfrm>
                <a:off x="0" y="685800"/>
                <a:ext cx="11919751" cy="5811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chemeClr val="accent1"/>
                    </a:solidFill>
                    <a:latin typeface="+mj-lt"/>
                  </a:rPr>
                  <a:t>Standardised Score (z) </a:t>
                </a: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𝑠𝑐𝑜𝑟𝑒</m:t>
                        </m:r>
                        <m:r>
                          <a:rPr lang="en-GB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𝑚𝑒𝑎𝑛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standard</m:t>
                        </m:r>
                        <m:r>
                          <a:rPr lang="en-GB" sz="24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deviation</m:t>
                        </m:r>
                      </m:den>
                    </m:f>
                  </m:oMath>
                </a14:m>
                <a:endParaRPr lang="en-GB" sz="2400" dirty="0">
                  <a:solidFill>
                    <a:schemeClr val="accent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B39317-67D1-4CFE-BC3E-54475CE4D8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85800"/>
                <a:ext cx="11919751" cy="581121"/>
              </a:xfrm>
              <a:prstGeom prst="rect">
                <a:avLst/>
              </a:prstGeom>
              <a:blipFill>
                <a:blip r:embed="rId5"/>
                <a:stretch>
                  <a:fillRect t="-1053" b="-94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62A81854-7822-4AC6-813B-D242D9818FC9}"/>
              </a:ext>
            </a:extLst>
          </p:cNvPr>
          <p:cNvSpPr/>
          <p:nvPr/>
        </p:nvSpPr>
        <p:spPr>
          <a:xfrm>
            <a:off x="0" y="1692714"/>
            <a:ext cx="6489577" cy="3744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YOU DO</a:t>
            </a:r>
          </a:p>
          <a:p>
            <a:r>
              <a:rPr lang="en-GB" dirty="0">
                <a:solidFill>
                  <a:schemeClr val="accent1"/>
                </a:solidFill>
                <a:latin typeface="+mj-lt"/>
              </a:rPr>
              <a:t>The table gives the time that Lena took to complete successfully each of two skills tests, test A and test B. </a:t>
            </a:r>
          </a:p>
          <a:p>
            <a:r>
              <a:rPr lang="en-GB" dirty="0">
                <a:solidFill>
                  <a:schemeClr val="accent1"/>
                </a:solidFill>
                <a:latin typeface="+mj-lt"/>
              </a:rPr>
              <a:t>The mean and the standard deviation for each of these tests for all the students who completed the tests are also given. 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sz="16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sz="16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sz="16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sz="16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sz="16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  <a:latin typeface="+mj-lt"/>
              </a:rPr>
              <a:t>Using standardised scores, compare Lena's performance in Test A relative to the other students with her performance in Test B relative to the other students. Explain how you reach your conclusion.</a:t>
            </a:r>
            <a:endParaRPr lang="en-GB" sz="16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820C0B8-C560-4921-A27A-AEED6D08E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26674"/>
              </p:ext>
            </p:extLst>
          </p:nvPr>
        </p:nvGraphicFramePr>
        <p:xfrm>
          <a:off x="97883" y="3282888"/>
          <a:ext cx="6089853" cy="1121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0325">
                  <a:extLst>
                    <a:ext uri="{9D8B030D-6E8A-4147-A177-3AD203B41FA5}">
                      <a16:colId xmlns:a16="http://schemas.microsoft.com/office/drawing/2014/main" val="2196082824"/>
                    </a:ext>
                  </a:extLst>
                </a:gridCol>
                <a:gridCol w="843437">
                  <a:extLst>
                    <a:ext uri="{9D8B030D-6E8A-4147-A177-3AD203B41FA5}">
                      <a16:colId xmlns:a16="http://schemas.microsoft.com/office/drawing/2014/main" val="2981187432"/>
                    </a:ext>
                  </a:extLst>
                </a:gridCol>
                <a:gridCol w="916337">
                  <a:extLst>
                    <a:ext uri="{9D8B030D-6E8A-4147-A177-3AD203B41FA5}">
                      <a16:colId xmlns:a16="http://schemas.microsoft.com/office/drawing/2014/main" val="1613349591"/>
                    </a:ext>
                  </a:extLst>
                </a:gridCol>
                <a:gridCol w="2459754">
                  <a:extLst>
                    <a:ext uri="{9D8B030D-6E8A-4147-A177-3AD203B41FA5}">
                      <a16:colId xmlns:a16="http://schemas.microsoft.com/office/drawing/2014/main" val="30646059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All Students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0926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Lena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Mean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Standard Deviation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46364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Test A (mins)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16.3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14.4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1.5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96156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Test B (mins)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21.6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19.8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2.4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1767526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0403ED5-3847-4EEA-9F78-B3E5935EB3E2}"/>
                  </a:ext>
                </a:extLst>
              </p:cNvPr>
              <p:cNvSpPr/>
              <p:nvPr/>
            </p:nvSpPr>
            <p:spPr>
              <a:xfrm>
                <a:off x="7468146" y="1995706"/>
                <a:ext cx="1480337" cy="5320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16.3</m:t>
                        </m:r>
                        <m:r>
                          <a:rPr lang="en-GB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GB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14.4</m:t>
                        </m:r>
                      </m:num>
                      <m:den>
                        <m:r>
                          <a:rPr lang="en-GB" sz="20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1.5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chemeClr val="tx2"/>
                    </a:solidFill>
                    <a:latin typeface="+mj-lt"/>
                  </a:rPr>
                  <a:t> </a:t>
                </a:r>
              </a:p>
            </p:txBody>
          </p:sp>
        </mc:Choice>
        <mc:Fallback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0403ED5-3847-4EEA-9F78-B3E5935EB3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146" y="1995706"/>
                <a:ext cx="1480337" cy="5320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89B39F6D-90E7-4CC4-A0C7-9AB299B0DEA0}"/>
              </a:ext>
            </a:extLst>
          </p:cNvPr>
          <p:cNvSpPr/>
          <p:nvPr/>
        </p:nvSpPr>
        <p:spPr>
          <a:xfrm>
            <a:off x="8631663" y="1998046"/>
            <a:ext cx="14803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chemeClr val="tx2"/>
                </a:solidFill>
                <a:latin typeface="+mj-lt"/>
              </a:rPr>
              <a:t>= 1.27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27F2100-754D-4A48-8ABD-6090497832E3}"/>
              </a:ext>
            </a:extLst>
          </p:cNvPr>
          <p:cNvSpPr/>
          <p:nvPr/>
        </p:nvSpPr>
        <p:spPr>
          <a:xfrm>
            <a:off x="6489577" y="1995706"/>
            <a:ext cx="15811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  <a:latin typeface="+mj-lt"/>
              </a:rPr>
              <a:t>Test A =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303438E-C048-438B-A9AC-EF5E32F9CAE5}"/>
              </a:ext>
            </a:extLst>
          </p:cNvPr>
          <p:cNvSpPr/>
          <p:nvPr/>
        </p:nvSpPr>
        <p:spPr>
          <a:xfrm>
            <a:off x="6489577" y="2684846"/>
            <a:ext cx="51824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chemeClr val="tx2"/>
                </a:solidFill>
                <a:latin typeface="+mj-lt"/>
              </a:rPr>
              <a:t>Leena scored well above the mean in Test A and did better than the average of the class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DD972D1-A2D2-4B64-AA14-464497A1FAE1}"/>
                  </a:ext>
                </a:extLst>
              </p:cNvPr>
              <p:cNvSpPr/>
              <p:nvPr/>
            </p:nvSpPr>
            <p:spPr>
              <a:xfrm>
                <a:off x="7468146" y="3936207"/>
                <a:ext cx="1480337" cy="5320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21.6</m:t>
                        </m:r>
                        <m:r>
                          <a:rPr lang="en-GB" sz="20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GB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19.8</m:t>
                        </m:r>
                      </m:num>
                      <m:den>
                        <m:r>
                          <a:rPr lang="en-GB" sz="2000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2.4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chemeClr val="tx2"/>
                    </a:solidFill>
                    <a:latin typeface="+mj-lt"/>
                  </a:rPr>
                  <a:t> </a:t>
                </a:r>
              </a:p>
            </p:txBody>
          </p:sp>
        </mc:Choice>
        <mc:Fallback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DD972D1-A2D2-4B64-AA14-464497A1FA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146" y="3936207"/>
                <a:ext cx="1480337" cy="532005"/>
              </a:xfrm>
              <a:prstGeom prst="rect">
                <a:avLst/>
              </a:prstGeom>
              <a:blipFill>
                <a:blip r:embed="rId7"/>
                <a:stretch>
                  <a:fillRect b="-2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DC8A2E26-2FF7-42EA-A91B-99CAC0A8A414}"/>
              </a:ext>
            </a:extLst>
          </p:cNvPr>
          <p:cNvSpPr/>
          <p:nvPr/>
        </p:nvSpPr>
        <p:spPr>
          <a:xfrm>
            <a:off x="8631663" y="3938547"/>
            <a:ext cx="14803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chemeClr val="tx2"/>
                </a:solidFill>
                <a:latin typeface="+mj-lt"/>
              </a:rPr>
              <a:t>= 0.75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AB39834-AA6A-463F-9C6D-19193C797C23}"/>
              </a:ext>
            </a:extLst>
          </p:cNvPr>
          <p:cNvSpPr/>
          <p:nvPr/>
        </p:nvSpPr>
        <p:spPr>
          <a:xfrm>
            <a:off x="6489577" y="3936207"/>
            <a:ext cx="15811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  <a:latin typeface="+mj-lt"/>
              </a:rPr>
              <a:t>Test B =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C54698A-C0F4-4873-9D5F-C3381FDCBF8D}"/>
              </a:ext>
            </a:extLst>
          </p:cNvPr>
          <p:cNvSpPr/>
          <p:nvPr/>
        </p:nvSpPr>
        <p:spPr>
          <a:xfrm>
            <a:off x="6489577" y="4625347"/>
            <a:ext cx="51824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chemeClr val="tx2"/>
                </a:solidFill>
                <a:latin typeface="+mj-lt"/>
              </a:rPr>
              <a:t>Although Leena scored better in Test B and still scored above the average of the class, she did not do as well in comparison to the rest of the class as she did in Test A</a:t>
            </a:r>
          </a:p>
        </p:txBody>
      </p:sp>
    </p:spTree>
    <p:extLst>
      <p:ext uri="{BB962C8B-B14F-4D97-AF65-F5344CB8AC3E}">
        <p14:creationId xmlns:p14="http://schemas.microsoft.com/office/powerpoint/2010/main" val="158469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5" grpId="0"/>
      <p:bldP spid="36" grpId="0"/>
      <p:bldP spid="37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D85F50-20F6-4ECF-9D74-13AD67A6A007}"/>
              </a:ext>
            </a:extLst>
          </p:cNvPr>
          <p:cNvSpPr/>
          <p:nvPr/>
        </p:nvSpPr>
        <p:spPr>
          <a:xfrm>
            <a:off x="0" y="3338284"/>
            <a:ext cx="27242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</a:rPr>
              <a:t>Draw a 3 x 3 grid in your </a:t>
            </a:r>
            <a:br>
              <a:rPr lang="en-GB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</a:rPr>
              <a:t>books and choose 9 </a:t>
            </a:r>
            <a:br>
              <a:rPr lang="en-GB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</a:rPr>
              <a:t>numbers from those </a:t>
            </a:r>
            <a:br>
              <a:rPr lang="en-GB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</a:rPr>
              <a:t>given to fill it with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E374765-8422-49D2-81BA-EB789A37B7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793959"/>
              </p:ext>
            </p:extLst>
          </p:nvPr>
        </p:nvGraphicFramePr>
        <p:xfrm>
          <a:off x="449304" y="4766299"/>
          <a:ext cx="182562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542">
                  <a:extLst>
                    <a:ext uri="{9D8B030D-6E8A-4147-A177-3AD203B41FA5}">
                      <a16:colId xmlns:a16="http://schemas.microsoft.com/office/drawing/2014/main" val="3640889670"/>
                    </a:ext>
                  </a:extLst>
                </a:gridCol>
                <a:gridCol w="608542">
                  <a:extLst>
                    <a:ext uri="{9D8B030D-6E8A-4147-A177-3AD203B41FA5}">
                      <a16:colId xmlns:a16="http://schemas.microsoft.com/office/drawing/2014/main" val="1727986157"/>
                    </a:ext>
                  </a:extLst>
                </a:gridCol>
                <a:gridCol w="608542">
                  <a:extLst>
                    <a:ext uri="{9D8B030D-6E8A-4147-A177-3AD203B41FA5}">
                      <a16:colId xmlns:a16="http://schemas.microsoft.com/office/drawing/2014/main" val="4211547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94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473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032491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F56A21C1-6C9C-4DE5-A800-8E72B573F576}"/>
              </a:ext>
            </a:extLst>
          </p:cNvPr>
          <p:cNvSpPr/>
          <p:nvPr/>
        </p:nvSpPr>
        <p:spPr>
          <a:xfrm>
            <a:off x="2981325" y="1624351"/>
            <a:ext cx="89916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solidFill>
                  <a:schemeClr val="accent1"/>
                </a:solidFill>
                <a:latin typeface="Calibri" panose="020F0502020204030204" pitchFamily="34" charset="0"/>
              </a:rPr>
              <a:t>0		0.1		0.2		0.5		0.7</a:t>
            </a:r>
          </a:p>
          <a:p>
            <a:pPr algn="ctr"/>
            <a:endParaRPr lang="en-GB" sz="4000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algn="ctr"/>
            <a:r>
              <a:rPr lang="en-GB" sz="4000" dirty="0">
                <a:solidFill>
                  <a:schemeClr val="accent1"/>
                </a:solidFill>
                <a:latin typeface="Calibri" panose="020F0502020204030204" pitchFamily="34" charset="0"/>
              </a:rPr>
              <a:t>1		1.5		2		-0.1		-0.2	</a:t>
            </a:r>
          </a:p>
          <a:p>
            <a:pPr algn="ctr"/>
            <a:endParaRPr lang="en-GB" sz="4000" b="1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algn="ctr"/>
            <a:r>
              <a:rPr lang="en-GB" sz="4000" dirty="0">
                <a:solidFill>
                  <a:schemeClr val="accent1"/>
                </a:solidFill>
                <a:latin typeface="Calibri" panose="020F0502020204030204" pitchFamily="34" charset="0"/>
              </a:rPr>
              <a:t>-0.5		-0.7		-1		-1.5	-	2</a:t>
            </a:r>
          </a:p>
        </p:txBody>
      </p:sp>
    </p:spTree>
    <p:extLst>
      <p:ext uri="{BB962C8B-B14F-4D97-AF65-F5344CB8AC3E}">
        <p14:creationId xmlns:p14="http://schemas.microsoft.com/office/powerpoint/2010/main" val="3565091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F7C4C-6527-4CF6-B3A3-79A82500AD3E}"/>
              </a:ext>
            </a:extLst>
          </p:cNvPr>
          <p:cNvSpPr/>
          <p:nvPr/>
        </p:nvSpPr>
        <p:spPr>
          <a:xfrm>
            <a:off x="3162300" y="1211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25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6ECB6-FC29-4D54-9E20-355EA054D8AF}"/>
              </a:ext>
            </a:extLst>
          </p:cNvPr>
          <p:cNvSpPr/>
          <p:nvPr/>
        </p:nvSpPr>
        <p:spPr>
          <a:xfrm>
            <a:off x="1499870" y="3429000"/>
            <a:ext cx="9780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Calculated the standardised score for </a:t>
            </a:r>
          </a:p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score : 24 </a:t>
            </a:r>
          </a:p>
        </p:txBody>
      </p:sp>
    </p:spTree>
    <p:extLst>
      <p:ext uri="{BB962C8B-B14F-4D97-AF65-F5344CB8AC3E}">
        <p14:creationId xmlns:p14="http://schemas.microsoft.com/office/powerpoint/2010/main" val="2717715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F7C4C-6527-4CF6-B3A3-79A82500AD3E}"/>
              </a:ext>
            </a:extLst>
          </p:cNvPr>
          <p:cNvSpPr/>
          <p:nvPr/>
        </p:nvSpPr>
        <p:spPr>
          <a:xfrm>
            <a:off x="3162300" y="1211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25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6ECB6-FC29-4D54-9E20-355EA054D8AF}"/>
              </a:ext>
            </a:extLst>
          </p:cNvPr>
          <p:cNvSpPr/>
          <p:nvPr/>
        </p:nvSpPr>
        <p:spPr>
          <a:xfrm>
            <a:off x="1499870" y="3429000"/>
            <a:ext cx="9780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Calculated the standardised score for </a:t>
            </a:r>
          </a:p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score : 29 </a:t>
            </a:r>
          </a:p>
        </p:txBody>
      </p:sp>
    </p:spTree>
    <p:extLst>
      <p:ext uri="{BB962C8B-B14F-4D97-AF65-F5344CB8AC3E}">
        <p14:creationId xmlns:p14="http://schemas.microsoft.com/office/powerpoint/2010/main" val="2349863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F7C4C-6527-4CF6-B3A3-79A82500AD3E}"/>
              </a:ext>
            </a:extLst>
          </p:cNvPr>
          <p:cNvSpPr/>
          <p:nvPr/>
        </p:nvSpPr>
        <p:spPr>
          <a:xfrm>
            <a:off x="3162300" y="1211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25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6ECB6-FC29-4D54-9E20-355EA054D8AF}"/>
              </a:ext>
            </a:extLst>
          </p:cNvPr>
          <p:cNvSpPr/>
          <p:nvPr/>
        </p:nvSpPr>
        <p:spPr>
          <a:xfrm>
            <a:off x="1499870" y="3429000"/>
            <a:ext cx="9780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Calculated the standardised score for </a:t>
            </a:r>
          </a:p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score : 23.6 </a:t>
            </a:r>
          </a:p>
        </p:txBody>
      </p:sp>
    </p:spTree>
    <p:extLst>
      <p:ext uri="{BB962C8B-B14F-4D97-AF65-F5344CB8AC3E}">
        <p14:creationId xmlns:p14="http://schemas.microsoft.com/office/powerpoint/2010/main" val="1742614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F7C4C-6527-4CF6-B3A3-79A82500AD3E}"/>
              </a:ext>
            </a:extLst>
          </p:cNvPr>
          <p:cNvSpPr/>
          <p:nvPr/>
        </p:nvSpPr>
        <p:spPr>
          <a:xfrm>
            <a:off x="3162300" y="1211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25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6ECB6-FC29-4D54-9E20-355EA054D8AF}"/>
              </a:ext>
            </a:extLst>
          </p:cNvPr>
          <p:cNvSpPr/>
          <p:nvPr/>
        </p:nvSpPr>
        <p:spPr>
          <a:xfrm>
            <a:off x="1499870" y="3429000"/>
            <a:ext cx="9780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Calculated the standardised score for </a:t>
            </a:r>
          </a:p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score : 21 </a:t>
            </a:r>
          </a:p>
        </p:txBody>
      </p:sp>
    </p:spTree>
    <p:extLst>
      <p:ext uri="{BB962C8B-B14F-4D97-AF65-F5344CB8AC3E}">
        <p14:creationId xmlns:p14="http://schemas.microsoft.com/office/powerpoint/2010/main" val="3217050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F7C4C-6527-4CF6-B3A3-79A82500AD3E}"/>
              </a:ext>
            </a:extLst>
          </p:cNvPr>
          <p:cNvSpPr/>
          <p:nvPr/>
        </p:nvSpPr>
        <p:spPr>
          <a:xfrm>
            <a:off x="3162300" y="1211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25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6ECB6-FC29-4D54-9E20-355EA054D8AF}"/>
              </a:ext>
            </a:extLst>
          </p:cNvPr>
          <p:cNvSpPr/>
          <p:nvPr/>
        </p:nvSpPr>
        <p:spPr>
          <a:xfrm>
            <a:off x="1499870" y="3429000"/>
            <a:ext cx="9780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Calculated the standardised score for </a:t>
            </a:r>
          </a:p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score : 22 </a:t>
            </a:r>
          </a:p>
        </p:txBody>
      </p:sp>
    </p:spTree>
    <p:extLst>
      <p:ext uri="{BB962C8B-B14F-4D97-AF65-F5344CB8AC3E}">
        <p14:creationId xmlns:p14="http://schemas.microsoft.com/office/powerpoint/2010/main" val="3814237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F7C4C-6527-4CF6-B3A3-79A82500AD3E}"/>
              </a:ext>
            </a:extLst>
          </p:cNvPr>
          <p:cNvSpPr/>
          <p:nvPr/>
        </p:nvSpPr>
        <p:spPr>
          <a:xfrm>
            <a:off x="3162300" y="1211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25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6ECB6-FC29-4D54-9E20-355EA054D8AF}"/>
              </a:ext>
            </a:extLst>
          </p:cNvPr>
          <p:cNvSpPr/>
          <p:nvPr/>
        </p:nvSpPr>
        <p:spPr>
          <a:xfrm>
            <a:off x="1499870" y="3429000"/>
            <a:ext cx="9780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Calculated the standardised score for </a:t>
            </a:r>
          </a:p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score : 26 </a:t>
            </a:r>
          </a:p>
        </p:txBody>
      </p:sp>
    </p:spTree>
    <p:extLst>
      <p:ext uri="{BB962C8B-B14F-4D97-AF65-F5344CB8AC3E}">
        <p14:creationId xmlns:p14="http://schemas.microsoft.com/office/powerpoint/2010/main" val="1245537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F7C4C-6527-4CF6-B3A3-79A82500AD3E}"/>
              </a:ext>
            </a:extLst>
          </p:cNvPr>
          <p:cNvSpPr/>
          <p:nvPr/>
        </p:nvSpPr>
        <p:spPr>
          <a:xfrm>
            <a:off x="3162300" y="1211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25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6ECB6-FC29-4D54-9E20-355EA054D8AF}"/>
              </a:ext>
            </a:extLst>
          </p:cNvPr>
          <p:cNvSpPr/>
          <p:nvPr/>
        </p:nvSpPr>
        <p:spPr>
          <a:xfrm>
            <a:off x="1499870" y="3429000"/>
            <a:ext cx="9780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Calculated the standardised score for </a:t>
            </a:r>
          </a:p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score : 26.4 </a:t>
            </a:r>
          </a:p>
        </p:txBody>
      </p:sp>
    </p:spTree>
    <p:extLst>
      <p:ext uri="{BB962C8B-B14F-4D97-AF65-F5344CB8AC3E}">
        <p14:creationId xmlns:p14="http://schemas.microsoft.com/office/powerpoint/2010/main" val="2338530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F7C4C-6527-4CF6-B3A3-79A82500AD3E}"/>
              </a:ext>
            </a:extLst>
          </p:cNvPr>
          <p:cNvSpPr/>
          <p:nvPr/>
        </p:nvSpPr>
        <p:spPr>
          <a:xfrm>
            <a:off x="3162300" y="1211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25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6ECB6-FC29-4D54-9E20-355EA054D8AF}"/>
              </a:ext>
            </a:extLst>
          </p:cNvPr>
          <p:cNvSpPr/>
          <p:nvPr/>
        </p:nvSpPr>
        <p:spPr>
          <a:xfrm>
            <a:off x="1499870" y="3429000"/>
            <a:ext cx="9780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Calculated the standardised score for </a:t>
            </a:r>
          </a:p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score : 23 </a:t>
            </a:r>
          </a:p>
        </p:txBody>
      </p:sp>
    </p:spTree>
    <p:extLst>
      <p:ext uri="{BB962C8B-B14F-4D97-AF65-F5344CB8AC3E}">
        <p14:creationId xmlns:p14="http://schemas.microsoft.com/office/powerpoint/2010/main" val="1081968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F7C4C-6527-4CF6-B3A3-79A82500AD3E}"/>
              </a:ext>
            </a:extLst>
          </p:cNvPr>
          <p:cNvSpPr/>
          <p:nvPr/>
        </p:nvSpPr>
        <p:spPr>
          <a:xfrm>
            <a:off x="3162300" y="1211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25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6ECB6-FC29-4D54-9E20-355EA054D8AF}"/>
              </a:ext>
            </a:extLst>
          </p:cNvPr>
          <p:cNvSpPr/>
          <p:nvPr/>
        </p:nvSpPr>
        <p:spPr>
          <a:xfrm>
            <a:off x="1499870" y="3429000"/>
            <a:ext cx="9780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Calculated the standardised score for </a:t>
            </a:r>
          </a:p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score : 25 </a:t>
            </a:r>
          </a:p>
        </p:txBody>
      </p:sp>
    </p:spTree>
    <p:extLst>
      <p:ext uri="{BB962C8B-B14F-4D97-AF65-F5344CB8AC3E}">
        <p14:creationId xmlns:p14="http://schemas.microsoft.com/office/powerpoint/2010/main" val="816141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F7C4C-6527-4CF6-B3A3-79A82500AD3E}"/>
              </a:ext>
            </a:extLst>
          </p:cNvPr>
          <p:cNvSpPr/>
          <p:nvPr/>
        </p:nvSpPr>
        <p:spPr>
          <a:xfrm>
            <a:off x="3162300" y="1211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25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6ECB6-FC29-4D54-9E20-355EA054D8AF}"/>
              </a:ext>
            </a:extLst>
          </p:cNvPr>
          <p:cNvSpPr/>
          <p:nvPr/>
        </p:nvSpPr>
        <p:spPr>
          <a:xfrm>
            <a:off x="1499870" y="3429000"/>
            <a:ext cx="9780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Calculated the standardised score for </a:t>
            </a:r>
          </a:p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score : 28 </a:t>
            </a:r>
          </a:p>
        </p:txBody>
      </p:sp>
    </p:spTree>
    <p:extLst>
      <p:ext uri="{BB962C8B-B14F-4D97-AF65-F5344CB8AC3E}">
        <p14:creationId xmlns:p14="http://schemas.microsoft.com/office/powerpoint/2010/main" val="2365210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F7C4C-6527-4CF6-B3A3-79A82500AD3E}"/>
              </a:ext>
            </a:extLst>
          </p:cNvPr>
          <p:cNvSpPr/>
          <p:nvPr/>
        </p:nvSpPr>
        <p:spPr>
          <a:xfrm>
            <a:off x="3162300" y="1211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25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6ECB6-FC29-4D54-9E20-355EA054D8AF}"/>
              </a:ext>
            </a:extLst>
          </p:cNvPr>
          <p:cNvSpPr/>
          <p:nvPr/>
        </p:nvSpPr>
        <p:spPr>
          <a:xfrm>
            <a:off x="1499870" y="3429000"/>
            <a:ext cx="9780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Calculated the standardised score for </a:t>
            </a:r>
          </a:p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score : 25.2 </a:t>
            </a:r>
          </a:p>
        </p:txBody>
      </p:sp>
    </p:spTree>
    <p:extLst>
      <p:ext uri="{BB962C8B-B14F-4D97-AF65-F5344CB8AC3E}">
        <p14:creationId xmlns:p14="http://schemas.microsoft.com/office/powerpoint/2010/main" val="1836141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F7C4C-6527-4CF6-B3A3-79A82500AD3E}"/>
              </a:ext>
            </a:extLst>
          </p:cNvPr>
          <p:cNvSpPr/>
          <p:nvPr/>
        </p:nvSpPr>
        <p:spPr>
          <a:xfrm>
            <a:off x="3162300" y="1211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25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6ECB6-FC29-4D54-9E20-355EA054D8AF}"/>
              </a:ext>
            </a:extLst>
          </p:cNvPr>
          <p:cNvSpPr/>
          <p:nvPr/>
        </p:nvSpPr>
        <p:spPr>
          <a:xfrm>
            <a:off x="1499870" y="3429000"/>
            <a:ext cx="9780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Calculated the standardised score for </a:t>
            </a:r>
          </a:p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score : 24.6 </a:t>
            </a:r>
          </a:p>
        </p:txBody>
      </p:sp>
    </p:spTree>
    <p:extLst>
      <p:ext uri="{BB962C8B-B14F-4D97-AF65-F5344CB8AC3E}">
        <p14:creationId xmlns:p14="http://schemas.microsoft.com/office/powerpoint/2010/main" val="3912739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F7C4C-6527-4CF6-B3A3-79A82500AD3E}"/>
              </a:ext>
            </a:extLst>
          </p:cNvPr>
          <p:cNvSpPr/>
          <p:nvPr/>
        </p:nvSpPr>
        <p:spPr>
          <a:xfrm>
            <a:off x="3162300" y="1211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25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6ECB6-FC29-4D54-9E20-355EA054D8AF}"/>
              </a:ext>
            </a:extLst>
          </p:cNvPr>
          <p:cNvSpPr/>
          <p:nvPr/>
        </p:nvSpPr>
        <p:spPr>
          <a:xfrm>
            <a:off x="1499870" y="3429000"/>
            <a:ext cx="9780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Calculated the standardised score for </a:t>
            </a:r>
          </a:p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score : 24.8 </a:t>
            </a:r>
          </a:p>
        </p:txBody>
      </p:sp>
    </p:spTree>
    <p:extLst>
      <p:ext uri="{BB962C8B-B14F-4D97-AF65-F5344CB8AC3E}">
        <p14:creationId xmlns:p14="http://schemas.microsoft.com/office/powerpoint/2010/main" val="2582400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F7C4C-6527-4CF6-B3A3-79A82500AD3E}"/>
              </a:ext>
            </a:extLst>
          </p:cNvPr>
          <p:cNvSpPr/>
          <p:nvPr/>
        </p:nvSpPr>
        <p:spPr>
          <a:xfrm>
            <a:off x="3162300" y="1211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25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6ECB6-FC29-4D54-9E20-355EA054D8AF}"/>
              </a:ext>
            </a:extLst>
          </p:cNvPr>
          <p:cNvSpPr/>
          <p:nvPr/>
        </p:nvSpPr>
        <p:spPr>
          <a:xfrm>
            <a:off x="1499870" y="3429000"/>
            <a:ext cx="9780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Calculated the standardised score for </a:t>
            </a:r>
          </a:p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score : 25.4 </a:t>
            </a:r>
          </a:p>
        </p:txBody>
      </p:sp>
    </p:spTree>
    <p:extLst>
      <p:ext uri="{BB962C8B-B14F-4D97-AF65-F5344CB8AC3E}">
        <p14:creationId xmlns:p14="http://schemas.microsoft.com/office/powerpoint/2010/main" val="1462209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DD63D1-C85C-4BC4-A512-7257746B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778" l="8147" r="92261">
                        <a14:foregroundMark x1="29735" y1="28000" x2="29735" y2="28000"/>
                        <a14:foregroundMark x1="27699" y1="29556" x2="27699" y2="29556"/>
                        <a14:foregroundMark x1="37882" y1="20667" x2="37882" y2="20667"/>
                        <a14:foregroundMark x1="58045" y1="16889" x2="58045" y2="16889"/>
                        <a14:foregroundMark x1="66599" y1="21333" x2="66599" y2="21333"/>
                        <a14:foregroundMark x1="78819" y1="27778" x2="78819" y2="27778"/>
                        <a14:foregroundMark x1="56008" y1="16889" x2="56008" y2="16889"/>
                        <a14:foregroundMark x1="52342" y1="8889" x2="52342" y2="8889"/>
                        <a14:foregroundMark x1="29124" y1="93778" x2="29124" y2="93778"/>
                        <a14:foregroundMark x1="17108" y1="84222" x2="17108" y2="84222"/>
                        <a14:foregroundMark x1="22200" y1="73556" x2="22200" y2="73556"/>
                        <a14:foregroundMark x1="8350" y1="71111" x2="8350" y2="71111"/>
                        <a14:foregroundMark x1="19145" y1="63333" x2="19145" y2="63333"/>
                        <a14:foregroundMark x1="15071" y1="54444" x2="15071" y2="54444"/>
                        <a14:foregroundMark x1="82485" y1="49778" x2="82485" y2="49778"/>
                        <a14:foregroundMark x1="83096" y1="61556" x2="83096" y2="61556"/>
                        <a14:foregroundMark x1="85540" y1="70444" x2="85540" y2="70444"/>
                        <a14:foregroundMark x1="92261" y1="81333" x2="92261" y2="81333"/>
                        <a14:foregroundMark x1="80448" y1="80000" x2="80448" y2="80000"/>
                        <a14:foregroundMark x1="77189" y1="73111" x2="77189" y2="73111"/>
                        <a14:foregroundMark x1="50305" y1="52000" x2="50305" y2="52000"/>
                        <a14:foregroundMark x1="52138" y1="62222" x2="52138" y2="62222"/>
                        <a14:foregroundMark x1="47454" y1="50667" x2="47454" y2="50667"/>
                        <a14:foregroundMark x1="44807" y1="48889" x2="53971" y2="51556"/>
                        <a14:foregroundMark x1="29939" y1="35556" x2="30754" y2="36222"/>
                        <a14:foregroundMark x1="64969" y1="34667" x2="64969" y2="34667"/>
                        <a14:foregroundMark x1="74949" y1="34889" x2="74949" y2="34889"/>
                        <a14:foregroundMark x1="74949" y1="39778" x2="74949" y2="39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1437" y="605901"/>
            <a:ext cx="2795672" cy="25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F7C4C-6527-4CF6-B3A3-79A82500AD3E}"/>
              </a:ext>
            </a:extLst>
          </p:cNvPr>
          <p:cNvSpPr/>
          <p:nvPr/>
        </p:nvSpPr>
        <p:spPr>
          <a:xfrm>
            <a:off x="3162300" y="1211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25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6ECB6-FC29-4D54-9E20-355EA054D8AF}"/>
              </a:ext>
            </a:extLst>
          </p:cNvPr>
          <p:cNvSpPr/>
          <p:nvPr/>
        </p:nvSpPr>
        <p:spPr>
          <a:xfrm>
            <a:off x="1499870" y="3429000"/>
            <a:ext cx="9780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Calculated the standardised score for </a:t>
            </a:r>
          </a:p>
          <a:p>
            <a:pPr algn="ctr"/>
            <a:r>
              <a:rPr lang="en-GB" sz="4800" b="1" dirty="0">
                <a:solidFill>
                  <a:schemeClr val="accent3"/>
                </a:solidFill>
                <a:latin typeface="Calibri" panose="020F0502020204030204" pitchFamily="34" charset="0"/>
              </a:rPr>
              <a:t>score : 27 </a:t>
            </a:r>
          </a:p>
        </p:txBody>
      </p:sp>
    </p:spTree>
    <p:extLst>
      <p:ext uri="{BB962C8B-B14F-4D97-AF65-F5344CB8AC3E}">
        <p14:creationId xmlns:p14="http://schemas.microsoft.com/office/powerpoint/2010/main" val="3996631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F9D0C5-DEDE-45E6-9BD2-4A5AAE7BFF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8470" y="1290369"/>
            <a:ext cx="3530038" cy="47686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F88FC1-2F86-4FD3-97BC-D2F8D9CE05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0765" y="779608"/>
            <a:ext cx="3962400" cy="55626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A09658D-0987-42DF-99A9-9F993712F668}"/>
              </a:ext>
            </a:extLst>
          </p:cNvPr>
          <p:cNvSpPr/>
          <p:nvPr/>
        </p:nvSpPr>
        <p:spPr>
          <a:xfrm>
            <a:off x="-76200" y="2551837"/>
            <a:ext cx="34480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mean = 72</a:t>
            </a:r>
          </a:p>
          <a:p>
            <a:pPr algn="ctr"/>
            <a:r>
              <a:rPr lang="en-GB" sz="5400" b="1" i="1" dirty="0" err="1">
                <a:solidFill>
                  <a:schemeClr val="accent1"/>
                </a:solidFill>
                <a:latin typeface="Calibri" panose="020F0502020204030204" pitchFamily="34" charset="0"/>
              </a:rPr>
              <a:t>s.d.</a:t>
            </a:r>
            <a:r>
              <a:rPr lang="en-GB" sz="5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 = 5</a:t>
            </a:r>
          </a:p>
        </p:txBody>
      </p:sp>
    </p:spTree>
    <p:extLst>
      <p:ext uri="{BB962C8B-B14F-4D97-AF65-F5344CB8AC3E}">
        <p14:creationId xmlns:p14="http://schemas.microsoft.com/office/powerpoint/2010/main" val="321892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5124" name="Picture 4" descr="exam Icon 4733778">
            <a:extLst>
              <a:ext uri="{FF2B5EF4-FFF2-40B4-BE49-F238E27FC236}">
                <a16:creationId xmlns:a16="http://schemas.microsoft.com/office/drawing/2014/main" id="{B0B50973-7EC6-4AC2-B5D0-9A5A4A00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828" y="4175548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01558BF-9767-4C85-81A9-F4491645AB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BC6FC06-81DB-4722-86D8-E05189B286FA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DCF68D5-75CB-4969-BE58-B959D92CFCFC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F2021BF-640D-477B-A0FC-63A922D0B6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22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88AE74-20D3-4624-8B6D-60DCB08873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646"/>
          <a:stretch/>
        </p:blipFill>
        <p:spPr>
          <a:xfrm>
            <a:off x="1895475" y="669594"/>
            <a:ext cx="7791450" cy="576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7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to we calculate standardised scored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81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2980</TotalTime>
  <Words>1810</Words>
  <Application>Microsoft Office PowerPoint</Application>
  <PresentationFormat>Widescreen</PresentationFormat>
  <Paragraphs>227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Gautami</vt:lpstr>
      <vt:lpstr>Wingdings</vt:lpstr>
      <vt:lpstr>Office Theme</vt:lpstr>
      <vt:lpstr>What are some ‘other summery statistics’ that can be seen in everyday circumstances and how can we analyse them?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96</cp:revision>
  <dcterms:created xsi:type="dcterms:W3CDTF">2022-05-17T07:55:04Z</dcterms:created>
  <dcterms:modified xsi:type="dcterms:W3CDTF">2024-07-17T08:28:07Z</dcterms:modified>
</cp:coreProperties>
</file>