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298" r:id="rId4"/>
    <p:sldId id="299" r:id="rId5"/>
    <p:sldId id="296" r:id="rId6"/>
    <p:sldId id="300" r:id="rId7"/>
    <p:sldId id="301" r:id="rId8"/>
    <p:sldId id="302" r:id="rId9"/>
    <p:sldId id="29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1021" y="2525162"/>
            <a:ext cx="12263021" cy="1396042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chemeClr val="tx2"/>
                </a:solidFill>
              </a:rPr>
              <a:t>How do we calculate probabilities for different situations and use them effectively to make accurate predications?</a:t>
            </a:r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sample space diagram effectively? 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4074850"/>
            <a:ext cx="9144000" cy="1175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Sample Space Diagrams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48193A-B3F0-4484-A83F-BB8461116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96F1B1-BAD0-49AE-ADB5-EBD7F99B7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35"/>
            <a:ext cx="2405849" cy="138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sample space diagram effectively? 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37236"/>
            <a:ext cx="8171975" cy="754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calculate probabilities for different situations and use them effectively to make accurate predications?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B124FB-6E87-41E9-814C-DADBB78E2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6F8EED-1A25-451B-A7E5-070278ADC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78" y="1611519"/>
            <a:ext cx="12036384" cy="377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sample space diagram effectively? 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37236"/>
            <a:ext cx="8171975" cy="754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calculate probabilities for different situations and use them effectively to make accurate predications?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B124FB-6E87-41E9-814C-DADBB78E2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293F1E-1B26-4D57-84F2-C82828B7CE9B}"/>
              </a:ext>
            </a:extLst>
          </p:cNvPr>
          <p:cNvSpPr/>
          <p:nvPr/>
        </p:nvSpPr>
        <p:spPr>
          <a:xfrm>
            <a:off x="127246" y="1287154"/>
            <a:ext cx="11928630" cy="4634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0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Key Knowledge</a:t>
            </a:r>
            <a:endParaRPr lang="en-GB" sz="3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3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Sample Space Diagrams are used to display </a:t>
            </a:r>
            <a:r>
              <a:rPr lang="en-GB" sz="30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all</a:t>
            </a:r>
            <a:r>
              <a:rPr lang="en-GB" sz="3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 the outcomes of 2 or more events occurring.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3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3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Most commonly they are presented as a two way table and can show outcomes of two events happening simultaneously.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3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3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These can be qualitative or quantitative data and should never be mistakenly written as frequencies or probabilities</a:t>
            </a:r>
            <a:endParaRPr lang="en-GB" sz="30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613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sample space diagram effectively? 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37236"/>
            <a:ext cx="8171975" cy="754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calculate probabilities for different situations and use them effectively to make accurate predications?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B124FB-6E87-41E9-814C-DADBB78E2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4BFED0-4AAE-4C53-AA7D-8111A4013356}"/>
              </a:ext>
            </a:extLst>
          </p:cNvPr>
          <p:cNvSpPr/>
          <p:nvPr/>
        </p:nvSpPr>
        <p:spPr>
          <a:xfrm>
            <a:off x="91735" y="1363517"/>
            <a:ext cx="5305887" cy="1639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 coin is flipped twice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Draw a sample space diagram to show all of the possible outcomes of these events</a:t>
            </a:r>
            <a:endParaRPr lang="en-GB" sz="2400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73FFA3-96E0-4D02-BF44-74441D6A60C0}"/>
              </a:ext>
            </a:extLst>
          </p:cNvPr>
          <p:cNvSpPr/>
          <p:nvPr/>
        </p:nvSpPr>
        <p:spPr>
          <a:xfrm>
            <a:off x="5763006" y="1363517"/>
            <a:ext cx="5840109" cy="1604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A coin is flipped and a fair dice is rolled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Draw a sample space diagram to show all of the possible outcomes of these two events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59B6A55-4E64-4ABF-98C7-3D0BC8909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635984"/>
              </p:ext>
            </p:extLst>
          </p:nvPr>
        </p:nvGraphicFramePr>
        <p:xfrm>
          <a:off x="160020" y="3291749"/>
          <a:ext cx="5060050" cy="26829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8503">
                  <a:extLst>
                    <a:ext uri="{9D8B030D-6E8A-4147-A177-3AD203B41FA5}">
                      <a16:colId xmlns:a16="http://schemas.microsoft.com/office/drawing/2014/main" val="3409642511"/>
                    </a:ext>
                  </a:extLst>
                </a:gridCol>
                <a:gridCol w="1268503">
                  <a:extLst>
                    <a:ext uri="{9D8B030D-6E8A-4147-A177-3AD203B41FA5}">
                      <a16:colId xmlns:a16="http://schemas.microsoft.com/office/drawing/2014/main" val="1921525501"/>
                    </a:ext>
                  </a:extLst>
                </a:gridCol>
                <a:gridCol w="1268503">
                  <a:extLst>
                    <a:ext uri="{9D8B030D-6E8A-4147-A177-3AD203B41FA5}">
                      <a16:colId xmlns:a16="http://schemas.microsoft.com/office/drawing/2014/main" val="2198107239"/>
                    </a:ext>
                  </a:extLst>
                </a:gridCol>
                <a:gridCol w="1254541">
                  <a:extLst>
                    <a:ext uri="{9D8B030D-6E8A-4147-A177-3AD203B41FA5}">
                      <a16:colId xmlns:a16="http://schemas.microsoft.com/office/drawing/2014/main" val="1741733088"/>
                    </a:ext>
                  </a:extLst>
                </a:gridCol>
              </a:tblGrid>
              <a:tr h="43747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u="none" strike="noStrike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First Flip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381285"/>
                  </a:ext>
                </a:extLst>
              </a:tr>
              <a:tr h="894307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Heads 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Tails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0181461"/>
                  </a:ext>
                </a:extLst>
              </a:tr>
              <a:tr h="894307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Second Flip 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Heads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u="none" strike="noStrike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u="none" strike="noStrike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2835513"/>
                  </a:ext>
                </a:extLst>
              </a:tr>
              <a:tr h="456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Tails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u="none" strike="noStrike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u="none" strike="noStrike" dirty="0">
                          <a:effectLst/>
                        </a:rPr>
                        <a:t> 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27603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436933B-5F43-4FCE-913A-1FF06B09377B}"/>
              </a:ext>
            </a:extLst>
          </p:cNvPr>
          <p:cNvSpPr txBox="1"/>
          <p:nvPr/>
        </p:nvSpPr>
        <p:spPr>
          <a:xfrm>
            <a:off x="2997694" y="4802701"/>
            <a:ext cx="7040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HH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94AFD7-1A42-4C05-AC24-5DBB3EF65B6E}"/>
              </a:ext>
            </a:extLst>
          </p:cNvPr>
          <p:cNvSpPr txBox="1"/>
          <p:nvPr/>
        </p:nvSpPr>
        <p:spPr>
          <a:xfrm>
            <a:off x="4205057" y="4802700"/>
            <a:ext cx="6479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HT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AAECDE-D68A-45D5-B87A-05A14AEC893F}"/>
              </a:ext>
            </a:extLst>
          </p:cNvPr>
          <p:cNvSpPr txBox="1"/>
          <p:nvPr/>
        </p:nvSpPr>
        <p:spPr>
          <a:xfrm>
            <a:off x="3025746" y="5465045"/>
            <a:ext cx="6479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TH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121FC5-529D-45AD-8D0B-09A14C799B95}"/>
              </a:ext>
            </a:extLst>
          </p:cNvPr>
          <p:cNvSpPr txBox="1"/>
          <p:nvPr/>
        </p:nvSpPr>
        <p:spPr>
          <a:xfrm>
            <a:off x="4194504" y="5465045"/>
            <a:ext cx="5968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TT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245372-EB56-4214-BC2C-16F7BC807B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607273"/>
              </p:ext>
            </p:extLst>
          </p:nvPr>
        </p:nvGraphicFramePr>
        <p:xfrm>
          <a:off x="5763005" y="3291749"/>
          <a:ext cx="5991030" cy="26829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5817">
                  <a:extLst>
                    <a:ext uri="{9D8B030D-6E8A-4147-A177-3AD203B41FA5}">
                      <a16:colId xmlns:a16="http://schemas.microsoft.com/office/drawing/2014/main" val="3326883242"/>
                    </a:ext>
                  </a:extLst>
                </a:gridCol>
                <a:gridCol w="743491">
                  <a:extLst>
                    <a:ext uri="{9D8B030D-6E8A-4147-A177-3AD203B41FA5}">
                      <a16:colId xmlns:a16="http://schemas.microsoft.com/office/drawing/2014/main" val="832995959"/>
                    </a:ext>
                  </a:extLst>
                </a:gridCol>
                <a:gridCol w="744688">
                  <a:extLst>
                    <a:ext uri="{9D8B030D-6E8A-4147-A177-3AD203B41FA5}">
                      <a16:colId xmlns:a16="http://schemas.microsoft.com/office/drawing/2014/main" val="2404338622"/>
                    </a:ext>
                  </a:extLst>
                </a:gridCol>
                <a:gridCol w="744688">
                  <a:extLst>
                    <a:ext uri="{9D8B030D-6E8A-4147-A177-3AD203B41FA5}">
                      <a16:colId xmlns:a16="http://schemas.microsoft.com/office/drawing/2014/main" val="409764578"/>
                    </a:ext>
                  </a:extLst>
                </a:gridCol>
                <a:gridCol w="744688">
                  <a:extLst>
                    <a:ext uri="{9D8B030D-6E8A-4147-A177-3AD203B41FA5}">
                      <a16:colId xmlns:a16="http://schemas.microsoft.com/office/drawing/2014/main" val="764681127"/>
                    </a:ext>
                  </a:extLst>
                </a:gridCol>
                <a:gridCol w="745886">
                  <a:extLst>
                    <a:ext uri="{9D8B030D-6E8A-4147-A177-3AD203B41FA5}">
                      <a16:colId xmlns:a16="http://schemas.microsoft.com/office/drawing/2014/main" val="4253907517"/>
                    </a:ext>
                  </a:extLst>
                </a:gridCol>
                <a:gridCol w="745886">
                  <a:extLst>
                    <a:ext uri="{9D8B030D-6E8A-4147-A177-3AD203B41FA5}">
                      <a16:colId xmlns:a16="http://schemas.microsoft.com/office/drawing/2014/main" val="716997208"/>
                    </a:ext>
                  </a:extLst>
                </a:gridCol>
                <a:gridCol w="745886">
                  <a:extLst>
                    <a:ext uri="{9D8B030D-6E8A-4147-A177-3AD203B41FA5}">
                      <a16:colId xmlns:a16="http://schemas.microsoft.com/office/drawing/2014/main" val="1115168810"/>
                    </a:ext>
                  </a:extLst>
                </a:gridCol>
              </a:tblGrid>
              <a:tr h="663030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Dice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88898"/>
                  </a:ext>
                </a:extLst>
              </a:tr>
              <a:tr h="663030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1758131"/>
                  </a:ext>
                </a:extLst>
              </a:tr>
              <a:tr h="66303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Coin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H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9704579"/>
                  </a:ext>
                </a:extLst>
              </a:tr>
              <a:tr h="69383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7401599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EEEEA3C-55B3-479E-8B36-075C9D51D1F0}"/>
              </a:ext>
            </a:extLst>
          </p:cNvPr>
          <p:cNvSpPr txBox="1"/>
          <p:nvPr/>
        </p:nvSpPr>
        <p:spPr>
          <a:xfrm>
            <a:off x="7353705" y="4649694"/>
            <a:ext cx="652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H1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C4150B-0B4E-4FB0-9ECF-11F37DBB0AE0}"/>
              </a:ext>
            </a:extLst>
          </p:cNvPr>
          <p:cNvSpPr txBox="1"/>
          <p:nvPr/>
        </p:nvSpPr>
        <p:spPr>
          <a:xfrm>
            <a:off x="8105777" y="4665363"/>
            <a:ext cx="652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H2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6369B9-17F7-4564-8C9B-8EDFEDC80C63}"/>
              </a:ext>
            </a:extLst>
          </p:cNvPr>
          <p:cNvSpPr txBox="1"/>
          <p:nvPr/>
        </p:nvSpPr>
        <p:spPr>
          <a:xfrm>
            <a:off x="8831403" y="4672971"/>
            <a:ext cx="652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H3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60A41A-7532-4D80-871A-C0C43357AFA6}"/>
              </a:ext>
            </a:extLst>
          </p:cNvPr>
          <p:cNvSpPr txBox="1"/>
          <p:nvPr/>
        </p:nvSpPr>
        <p:spPr>
          <a:xfrm>
            <a:off x="9563913" y="4651459"/>
            <a:ext cx="652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H4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249CB6-789E-4282-A6D0-742C5E05C084}"/>
              </a:ext>
            </a:extLst>
          </p:cNvPr>
          <p:cNvSpPr txBox="1"/>
          <p:nvPr/>
        </p:nvSpPr>
        <p:spPr>
          <a:xfrm>
            <a:off x="10317498" y="4664390"/>
            <a:ext cx="652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H5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AFAA6B-A379-424F-B2CD-358D0DC455CF}"/>
              </a:ext>
            </a:extLst>
          </p:cNvPr>
          <p:cNvSpPr txBox="1"/>
          <p:nvPr/>
        </p:nvSpPr>
        <p:spPr>
          <a:xfrm>
            <a:off x="11050008" y="4642878"/>
            <a:ext cx="652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H6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56D2F7-7C1A-4BC1-9EF6-058D978FE0B5}"/>
              </a:ext>
            </a:extLst>
          </p:cNvPr>
          <p:cNvSpPr txBox="1"/>
          <p:nvPr/>
        </p:nvSpPr>
        <p:spPr>
          <a:xfrm>
            <a:off x="7353705" y="5324645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T1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A5E401-1DE0-4317-8CBB-723C34D12EB2}"/>
              </a:ext>
            </a:extLst>
          </p:cNvPr>
          <p:cNvSpPr txBox="1"/>
          <p:nvPr/>
        </p:nvSpPr>
        <p:spPr>
          <a:xfrm>
            <a:off x="8105777" y="5340314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T2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67DABD-C740-419D-AB7C-3715B065607E}"/>
              </a:ext>
            </a:extLst>
          </p:cNvPr>
          <p:cNvSpPr txBox="1"/>
          <p:nvPr/>
        </p:nvSpPr>
        <p:spPr>
          <a:xfrm>
            <a:off x="8831403" y="5347922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T3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EAC377-F9C2-4ACD-BAE3-38486C292052}"/>
              </a:ext>
            </a:extLst>
          </p:cNvPr>
          <p:cNvSpPr txBox="1"/>
          <p:nvPr/>
        </p:nvSpPr>
        <p:spPr>
          <a:xfrm>
            <a:off x="9563913" y="5326410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T4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45E662-8A9B-4985-8AA7-DF5F2F0C0DB5}"/>
              </a:ext>
            </a:extLst>
          </p:cNvPr>
          <p:cNvSpPr txBox="1"/>
          <p:nvPr/>
        </p:nvSpPr>
        <p:spPr>
          <a:xfrm>
            <a:off x="10317498" y="5339341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T5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F3CB8F-0D3D-4EBF-B9B6-AA57E5FA47F7}"/>
              </a:ext>
            </a:extLst>
          </p:cNvPr>
          <p:cNvSpPr txBox="1"/>
          <p:nvPr/>
        </p:nvSpPr>
        <p:spPr>
          <a:xfrm>
            <a:off x="11050008" y="531782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T6</a:t>
            </a:r>
          </a:p>
        </p:txBody>
      </p:sp>
    </p:spTree>
    <p:extLst>
      <p:ext uri="{BB962C8B-B14F-4D97-AF65-F5344CB8AC3E}">
        <p14:creationId xmlns:p14="http://schemas.microsoft.com/office/powerpoint/2010/main" val="71849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sample space diagram effectively? 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37236"/>
            <a:ext cx="8171975" cy="754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calculate probabilities for different situations and use them effectively to make accurate predications?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B124FB-6E87-41E9-814C-DADBB78E2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217E04B-969F-4C27-80E5-1634C377B852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37E6D6-AA66-4D6B-9403-A01E3A43CFE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09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sample space diagram effectively? 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37236"/>
            <a:ext cx="8171975" cy="754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calculate probabilities for different situations and use them effectively to make accurate predications?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B124FB-6E87-41E9-814C-DADBB78E2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293F1E-1B26-4D57-84F2-C82828B7CE9B}"/>
              </a:ext>
            </a:extLst>
          </p:cNvPr>
          <p:cNvSpPr/>
          <p:nvPr/>
        </p:nvSpPr>
        <p:spPr>
          <a:xfrm>
            <a:off x="127246" y="1287154"/>
            <a:ext cx="1192863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b="1" u="sng" dirty="0">
                <a:solidFill>
                  <a:schemeClr val="accent1"/>
                </a:solidFill>
                <a:latin typeface="+mj-lt"/>
              </a:rPr>
              <a:t>Key Knowledge </a:t>
            </a:r>
            <a:endParaRPr lang="en-GB" sz="3000" dirty="0">
              <a:solidFill>
                <a:schemeClr val="accent1"/>
              </a:solidFill>
              <a:latin typeface="+mj-lt"/>
            </a:endParaRPr>
          </a:p>
          <a:p>
            <a:r>
              <a:rPr lang="en-GB" sz="3000" dirty="0">
                <a:solidFill>
                  <a:schemeClr val="accent1"/>
                </a:solidFill>
                <a:latin typeface="+mj-lt"/>
              </a:rPr>
              <a:t>To calculate probabilities from a sample space diagram we simply use the information we have found in the two way table</a:t>
            </a:r>
          </a:p>
          <a:p>
            <a:r>
              <a:rPr lang="en-GB" sz="3000" dirty="0">
                <a:solidFill>
                  <a:schemeClr val="accent1"/>
                </a:solidFill>
                <a:latin typeface="+mj-lt"/>
              </a:rPr>
              <a:t> </a:t>
            </a:r>
          </a:p>
          <a:p>
            <a:r>
              <a:rPr lang="en-GB" sz="3000" dirty="0">
                <a:solidFill>
                  <a:schemeClr val="accent1"/>
                </a:solidFill>
                <a:latin typeface="+mj-lt"/>
              </a:rPr>
              <a:t>Remember: </a:t>
            </a:r>
          </a:p>
          <a:p>
            <a:pPr algn="ctr"/>
            <a:r>
              <a:rPr lang="en-GB" sz="3000" dirty="0">
                <a:solidFill>
                  <a:schemeClr val="accent1"/>
                </a:solidFill>
                <a:latin typeface="+mj-lt"/>
              </a:rPr>
              <a:t> </a:t>
            </a:r>
            <a:r>
              <a:rPr lang="en-GB" sz="3000" u="sng" dirty="0">
                <a:solidFill>
                  <a:schemeClr val="accent1"/>
                </a:solidFill>
                <a:latin typeface="+mj-lt"/>
              </a:rPr>
              <a:t>the number of what we want</a:t>
            </a:r>
            <a:endParaRPr lang="en-GB" sz="3000" dirty="0">
              <a:solidFill>
                <a:schemeClr val="accent1"/>
              </a:solidFill>
              <a:latin typeface="+mj-lt"/>
            </a:endParaRPr>
          </a:p>
          <a:p>
            <a:pPr algn="ctr"/>
            <a:r>
              <a:rPr lang="en-GB" sz="3000" dirty="0">
                <a:solidFill>
                  <a:schemeClr val="accent1"/>
                </a:solidFill>
                <a:latin typeface="+mj-lt"/>
              </a:rPr>
              <a:t>the total number of everything</a:t>
            </a:r>
          </a:p>
        </p:txBody>
      </p:sp>
    </p:spTree>
    <p:extLst>
      <p:ext uri="{BB962C8B-B14F-4D97-AF65-F5344CB8AC3E}">
        <p14:creationId xmlns:p14="http://schemas.microsoft.com/office/powerpoint/2010/main" val="2956919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sample space diagram effectively? 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37236"/>
            <a:ext cx="8171975" cy="754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calculate probabilities for different situations and use them effectively to make accurate predications?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B124FB-6E87-41E9-814C-DADBB78E2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4BFED0-4AAE-4C53-AA7D-8111A4013356}"/>
              </a:ext>
            </a:extLst>
          </p:cNvPr>
          <p:cNvSpPr/>
          <p:nvPr/>
        </p:nvSpPr>
        <p:spPr>
          <a:xfrm>
            <a:off x="91735" y="1363517"/>
            <a:ext cx="5305887" cy="1639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 coin is flipped twice</a:t>
            </a:r>
            <a:endParaRPr lang="en-GB" sz="2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Draw a sample space diagram to show all of the possible outcomes of these events</a:t>
            </a:r>
            <a:endParaRPr lang="en-GB" sz="2400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73FFA3-96E0-4D02-BF44-74441D6A60C0}"/>
              </a:ext>
            </a:extLst>
          </p:cNvPr>
          <p:cNvSpPr/>
          <p:nvPr/>
        </p:nvSpPr>
        <p:spPr>
          <a:xfrm>
            <a:off x="5763006" y="872448"/>
            <a:ext cx="6337259" cy="1604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A fair dice are thrown. Their scores are added. </a:t>
            </a:r>
          </a:p>
          <a:p>
            <a:r>
              <a:rPr lang="en-GB" sz="2400" dirty="0">
                <a:solidFill>
                  <a:schemeClr val="accent1"/>
                </a:solidFill>
                <a:latin typeface="+mj-lt"/>
              </a:rPr>
              <a:t>Fill in the sample space diagram to show all the possibilities.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59B6A55-4E64-4ABF-98C7-3D0BC8909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381725"/>
              </p:ext>
            </p:extLst>
          </p:nvPr>
        </p:nvGraphicFramePr>
        <p:xfrm>
          <a:off x="113006" y="3008190"/>
          <a:ext cx="5060050" cy="18258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8503">
                  <a:extLst>
                    <a:ext uri="{9D8B030D-6E8A-4147-A177-3AD203B41FA5}">
                      <a16:colId xmlns:a16="http://schemas.microsoft.com/office/drawing/2014/main" val="3409642511"/>
                    </a:ext>
                  </a:extLst>
                </a:gridCol>
                <a:gridCol w="1268503">
                  <a:extLst>
                    <a:ext uri="{9D8B030D-6E8A-4147-A177-3AD203B41FA5}">
                      <a16:colId xmlns:a16="http://schemas.microsoft.com/office/drawing/2014/main" val="1921525501"/>
                    </a:ext>
                  </a:extLst>
                </a:gridCol>
                <a:gridCol w="1268503">
                  <a:extLst>
                    <a:ext uri="{9D8B030D-6E8A-4147-A177-3AD203B41FA5}">
                      <a16:colId xmlns:a16="http://schemas.microsoft.com/office/drawing/2014/main" val="2198107239"/>
                    </a:ext>
                  </a:extLst>
                </a:gridCol>
                <a:gridCol w="1254541">
                  <a:extLst>
                    <a:ext uri="{9D8B030D-6E8A-4147-A177-3AD203B41FA5}">
                      <a16:colId xmlns:a16="http://schemas.microsoft.com/office/drawing/2014/main" val="1741733088"/>
                    </a:ext>
                  </a:extLst>
                </a:gridCol>
              </a:tblGrid>
              <a:tr h="43747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u="none" strike="noStrike" dirty="0">
                          <a:effectLst/>
                        </a:rPr>
                        <a:t> 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First Flip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381285"/>
                  </a:ext>
                </a:extLst>
              </a:tr>
              <a:tr h="461041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Heads 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Tails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0181461"/>
                  </a:ext>
                </a:extLst>
              </a:tr>
              <a:tr h="470517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Second Flip 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Heads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u="none" strike="noStrike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u="none" strike="noStrike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2835513"/>
                  </a:ext>
                </a:extLst>
              </a:tr>
              <a:tr h="456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>
                          <a:effectLst/>
                        </a:rPr>
                        <a:t>Tails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u="none" strike="noStrike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100"/>
                        </a:spcAft>
                      </a:pPr>
                      <a:r>
                        <a:rPr lang="en-GB" sz="2800" u="none" strike="noStrike" dirty="0">
                          <a:effectLst/>
                        </a:rPr>
                        <a:t> 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27603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436933B-5F43-4FCE-913A-1FF06B09377B}"/>
              </a:ext>
            </a:extLst>
          </p:cNvPr>
          <p:cNvSpPr txBox="1"/>
          <p:nvPr/>
        </p:nvSpPr>
        <p:spPr>
          <a:xfrm>
            <a:off x="2964857" y="3778534"/>
            <a:ext cx="7040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HH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94AFD7-1A42-4C05-AC24-5DBB3EF65B6E}"/>
              </a:ext>
            </a:extLst>
          </p:cNvPr>
          <p:cNvSpPr txBox="1"/>
          <p:nvPr/>
        </p:nvSpPr>
        <p:spPr>
          <a:xfrm>
            <a:off x="4172220" y="3778533"/>
            <a:ext cx="6479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HT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AAECDE-D68A-45D5-B87A-05A14AEC893F}"/>
              </a:ext>
            </a:extLst>
          </p:cNvPr>
          <p:cNvSpPr txBox="1"/>
          <p:nvPr/>
        </p:nvSpPr>
        <p:spPr>
          <a:xfrm>
            <a:off x="2992909" y="4298832"/>
            <a:ext cx="6479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TH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121FC5-529D-45AD-8D0B-09A14C799B95}"/>
              </a:ext>
            </a:extLst>
          </p:cNvPr>
          <p:cNvSpPr txBox="1"/>
          <p:nvPr/>
        </p:nvSpPr>
        <p:spPr>
          <a:xfrm>
            <a:off x="4161667" y="4298832"/>
            <a:ext cx="5968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TT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AB931AE-E4C3-4F05-AEB2-0387BC7229E3}"/>
              </a:ext>
            </a:extLst>
          </p:cNvPr>
          <p:cNvSpPr/>
          <p:nvPr/>
        </p:nvSpPr>
        <p:spPr>
          <a:xfrm>
            <a:off x="91735" y="5081604"/>
            <a:ext cx="5840109" cy="114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P (HH) =</a:t>
            </a:r>
          </a:p>
          <a:p>
            <a:pPr>
              <a:lnSpc>
                <a:spcPct val="106000"/>
              </a:lnSpc>
              <a:spcAft>
                <a:spcPts val="100"/>
              </a:spcAft>
            </a:pPr>
            <a:endParaRPr lang="en-GB" sz="1600" b="1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06000"/>
              </a:lnSpc>
              <a:spcAft>
                <a:spcPts val="100"/>
              </a:spcAft>
            </a:pPr>
            <a:r>
              <a:rPr lang="en-GB" sz="2400" b="1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P(one head one tail) =  </a:t>
            </a:r>
            <a:endParaRPr lang="en-GB" sz="24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E7FE59E-C277-46F9-9A39-72F792CB0835}"/>
              </a:ext>
            </a:extLst>
          </p:cNvPr>
          <p:cNvSpPr/>
          <p:nvPr/>
        </p:nvSpPr>
        <p:spPr>
          <a:xfrm>
            <a:off x="2858610" y="3778533"/>
            <a:ext cx="950155" cy="584775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A064BA-C844-4631-A9C6-81C8E67FA63E}"/>
              </a:ext>
            </a:extLst>
          </p:cNvPr>
          <p:cNvSpPr txBox="1"/>
          <p:nvPr/>
        </p:nvSpPr>
        <p:spPr>
          <a:xfrm>
            <a:off x="1201455" y="5044946"/>
            <a:ext cx="963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1 / 4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DF8A3E3-8AE3-4E52-B730-6580CB8D3296}"/>
              </a:ext>
            </a:extLst>
          </p:cNvPr>
          <p:cNvSpPr/>
          <p:nvPr/>
        </p:nvSpPr>
        <p:spPr>
          <a:xfrm>
            <a:off x="2841798" y="4335490"/>
            <a:ext cx="950155" cy="584775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62BE422-C270-46B8-B1E3-87B766BBF38A}"/>
              </a:ext>
            </a:extLst>
          </p:cNvPr>
          <p:cNvSpPr/>
          <p:nvPr/>
        </p:nvSpPr>
        <p:spPr>
          <a:xfrm>
            <a:off x="4021109" y="3812651"/>
            <a:ext cx="950155" cy="584775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7850785-C88F-4F0F-8F91-AD937CC9054C}"/>
              </a:ext>
            </a:extLst>
          </p:cNvPr>
          <p:cNvSpPr txBox="1"/>
          <p:nvPr/>
        </p:nvSpPr>
        <p:spPr>
          <a:xfrm>
            <a:off x="2964857" y="5659725"/>
            <a:ext cx="963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2 / 4</a:t>
            </a:r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AA650E4C-3084-4A1F-8B4C-F50A429E0D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637702"/>
              </p:ext>
            </p:extLst>
          </p:nvPr>
        </p:nvGraphicFramePr>
        <p:xfrm>
          <a:off x="5931844" y="2536593"/>
          <a:ext cx="3177540" cy="2306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330">
                  <a:extLst>
                    <a:ext uri="{9D8B030D-6E8A-4147-A177-3AD203B41FA5}">
                      <a16:colId xmlns:a16="http://schemas.microsoft.com/office/drawing/2014/main" val="4106811811"/>
                    </a:ext>
                  </a:extLst>
                </a:gridCol>
                <a:gridCol w="385445">
                  <a:extLst>
                    <a:ext uri="{9D8B030D-6E8A-4147-A177-3AD203B41FA5}">
                      <a16:colId xmlns:a16="http://schemas.microsoft.com/office/drawing/2014/main" val="597580950"/>
                    </a:ext>
                  </a:extLst>
                </a:gridCol>
                <a:gridCol w="384810">
                  <a:extLst>
                    <a:ext uri="{9D8B030D-6E8A-4147-A177-3AD203B41FA5}">
                      <a16:colId xmlns:a16="http://schemas.microsoft.com/office/drawing/2014/main" val="133627504"/>
                    </a:ext>
                  </a:extLst>
                </a:gridCol>
                <a:gridCol w="384810">
                  <a:extLst>
                    <a:ext uri="{9D8B030D-6E8A-4147-A177-3AD203B41FA5}">
                      <a16:colId xmlns:a16="http://schemas.microsoft.com/office/drawing/2014/main" val="1722110239"/>
                    </a:ext>
                  </a:extLst>
                </a:gridCol>
                <a:gridCol w="384810">
                  <a:extLst>
                    <a:ext uri="{9D8B030D-6E8A-4147-A177-3AD203B41FA5}">
                      <a16:colId xmlns:a16="http://schemas.microsoft.com/office/drawing/2014/main" val="4009578217"/>
                    </a:ext>
                  </a:extLst>
                </a:gridCol>
                <a:gridCol w="385445">
                  <a:extLst>
                    <a:ext uri="{9D8B030D-6E8A-4147-A177-3AD203B41FA5}">
                      <a16:colId xmlns:a16="http://schemas.microsoft.com/office/drawing/2014/main" val="3044425654"/>
                    </a:ext>
                  </a:extLst>
                </a:gridCol>
                <a:gridCol w="385445">
                  <a:extLst>
                    <a:ext uri="{9D8B030D-6E8A-4147-A177-3AD203B41FA5}">
                      <a16:colId xmlns:a16="http://schemas.microsoft.com/office/drawing/2014/main" val="2343186407"/>
                    </a:ext>
                  </a:extLst>
                </a:gridCol>
                <a:gridCol w="385445">
                  <a:extLst>
                    <a:ext uri="{9D8B030D-6E8A-4147-A177-3AD203B41FA5}">
                      <a16:colId xmlns:a16="http://schemas.microsoft.com/office/drawing/2014/main" val="696214669"/>
                    </a:ext>
                  </a:extLst>
                </a:gridCol>
              </a:tblGrid>
              <a:tr h="288290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Dice1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139596"/>
                  </a:ext>
                </a:extLst>
              </a:tr>
              <a:tr h="288290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5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91357269"/>
                  </a:ext>
                </a:extLst>
              </a:tr>
              <a:tr h="288290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Dice2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9100797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2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4155565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6598813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3939980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5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15248651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8689613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C16E0131-249D-4DB9-98F7-F43B6F54309B}"/>
              </a:ext>
            </a:extLst>
          </p:cNvPr>
          <p:cNvSpPr txBox="1"/>
          <p:nvPr/>
        </p:nvSpPr>
        <p:spPr>
          <a:xfrm>
            <a:off x="6834763" y="30813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540FE64-FF81-421B-960E-D480CB54DB3E}"/>
              </a:ext>
            </a:extLst>
          </p:cNvPr>
          <p:cNvSpPr txBox="1"/>
          <p:nvPr/>
        </p:nvSpPr>
        <p:spPr>
          <a:xfrm>
            <a:off x="7218928" y="30813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1CA6B94-EFBA-4888-9E12-B4E6C6E1CD34}"/>
              </a:ext>
            </a:extLst>
          </p:cNvPr>
          <p:cNvSpPr txBox="1"/>
          <p:nvPr/>
        </p:nvSpPr>
        <p:spPr>
          <a:xfrm>
            <a:off x="7593551" y="30813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699971A-A5B0-4C22-84FF-9ACC70A5F86F}"/>
              </a:ext>
            </a:extLst>
          </p:cNvPr>
          <p:cNvSpPr txBox="1"/>
          <p:nvPr/>
        </p:nvSpPr>
        <p:spPr>
          <a:xfrm>
            <a:off x="8008110" y="30813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002C632-D3D6-4F92-8AC7-8D9EF922ECC9}"/>
              </a:ext>
            </a:extLst>
          </p:cNvPr>
          <p:cNvSpPr txBox="1"/>
          <p:nvPr/>
        </p:nvSpPr>
        <p:spPr>
          <a:xfrm>
            <a:off x="8386111" y="30813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A256CE8-E15B-4C3D-AE79-5BB9230BFDCE}"/>
              </a:ext>
            </a:extLst>
          </p:cNvPr>
          <p:cNvSpPr txBox="1"/>
          <p:nvPr/>
        </p:nvSpPr>
        <p:spPr>
          <a:xfrm>
            <a:off x="8764112" y="30813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6E16ACF-D1D8-4A2D-9E1E-3D575266CFA2}"/>
              </a:ext>
            </a:extLst>
          </p:cNvPr>
          <p:cNvSpPr txBox="1"/>
          <p:nvPr/>
        </p:nvSpPr>
        <p:spPr>
          <a:xfrm>
            <a:off x="6834763" y="338539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C2FAE9E-1762-46C5-A8BC-CCF4464C04DE}"/>
              </a:ext>
            </a:extLst>
          </p:cNvPr>
          <p:cNvSpPr txBox="1"/>
          <p:nvPr/>
        </p:nvSpPr>
        <p:spPr>
          <a:xfrm>
            <a:off x="7209386" y="338539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81049DC-387C-4CAF-A586-29CD33C3963A}"/>
              </a:ext>
            </a:extLst>
          </p:cNvPr>
          <p:cNvSpPr txBox="1"/>
          <p:nvPr/>
        </p:nvSpPr>
        <p:spPr>
          <a:xfrm>
            <a:off x="7623945" y="338539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F91C6DE-C2F8-46B7-9D6A-F6B4400354CA}"/>
              </a:ext>
            </a:extLst>
          </p:cNvPr>
          <p:cNvSpPr txBox="1"/>
          <p:nvPr/>
        </p:nvSpPr>
        <p:spPr>
          <a:xfrm>
            <a:off x="8001946" y="338539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802ECAA-6D5D-4E96-BA5D-C339812006B3}"/>
              </a:ext>
            </a:extLst>
          </p:cNvPr>
          <p:cNvSpPr txBox="1"/>
          <p:nvPr/>
        </p:nvSpPr>
        <p:spPr>
          <a:xfrm>
            <a:off x="8379947" y="338539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66FE0E0-3118-42BA-A766-A28EB95CD59B}"/>
              </a:ext>
            </a:extLst>
          </p:cNvPr>
          <p:cNvSpPr txBox="1"/>
          <p:nvPr/>
        </p:nvSpPr>
        <p:spPr>
          <a:xfrm>
            <a:off x="8760734" y="33773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05A0102-79B5-45E0-8D52-B831F4430BF9}"/>
              </a:ext>
            </a:extLst>
          </p:cNvPr>
          <p:cNvSpPr txBox="1"/>
          <p:nvPr/>
        </p:nvSpPr>
        <p:spPr>
          <a:xfrm>
            <a:off x="6830813" y="36816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368D6CE-8B55-4570-8479-571065B11DC6}"/>
              </a:ext>
            </a:extLst>
          </p:cNvPr>
          <p:cNvSpPr txBox="1"/>
          <p:nvPr/>
        </p:nvSpPr>
        <p:spPr>
          <a:xfrm>
            <a:off x="7245372" y="36816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95669DA-1C0D-468D-89DE-396D41D91952}"/>
              </a:ext>
            </a:extLst>
          </p:cNvPr>
          <p:cNvSpPr txBox="1"/>
          <p:nvPr/>
        </p:nvSpPr>
        <p:spPr>
          <a:xfrm>
            <a:off x="7623373" y="36816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9180D2D-9D70-404B-B483-FB7C6875FB6F}"/>
              </a:ext>
            </a:extLst>
          </p:cNvPr>
          <p:cNvSpPr txBox="1"/>
          <p:nvPr/>
        </p:nvSpPr>
        <p:spPr>
          <a:xfrm>
            <a:off x="8001374" y="36816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7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55BCAEE-CD23-4373-B6C8-E9941C432A48}"/>
              </a:ext>
            </a:extLst>
          </p:cNvPr>
          <p:cNvSpPr txBox="1"/>
          <p:nvPr/>
        </p:nvSpPr>
        <p:spPr>
          <a:xfrm>
            <a:off x="8382161" y="367363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5A8B967-5287-4073-BE95-326D288EEFB5}"/>
              </a:ext>
            </a:extLst>
          </p:cNvPr>
          <p:cNvSpPr txBox="1"/>
          <p:nvPr/>
        </p:nvSpPr>
        <p:spPr>
          <a:xfrm>
            <a:off x="8760734" y="368139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DAE1C21-92DC-4DCD-95B9-76EA9E407581}"/>
              </a:ext>
            </a:extLst>
          </p:cNvPr>
          <p:cNvSpPr txBox="1"/>
          <p:nvPr/>
        </p:nvSpPr>
        <p:spPr>
          <a:xfrm>
            <a:off x="6843101" y="396029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04C0ED8-94B6-4F60-98D4-8D4E610925B6}"/>
              </a:ext>
            </a:extLst>
          </p:cNvPr>
          <p:cNvSpPr txBox="1"/>
          <p:nvPr/>
        </p:nvSpPr>
        <p:spPr>
          <a:xfrm>
            <a:off x="7221102" y="396029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68239A0-A565-4BBF-B485-5318785A5F58}"/>
              </a:ext>
            </a:extLst>
          </p:cNvPr>
          <p:cNvSpPr txBox="1"/>
          <p:nvPr/>
        </p:nvSpPr>
        <p:spPr>
          <a:xfrm>
            <a:off x="7599103" y="396029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7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E0506E2-C1F0-4CD2-9DF8-55DBBE015321}"/>
              </a:ext>
            </a:extLst>
          </p:cNvPr>
          <p:cNvSpPr txBox="1"/>
          <p:nvPr/>
        </p:nvSpPr>
        <p:spPr>
          <a:xfrm>
            <a:off x="7979890" y="39522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8CA960D-749A-4614-A1D1-7060B56C17C5}"/>
              </a:ext>
            </a:extLst>
          </p:cNvPr>
          <p:cNvSpPr txBox="1"/>
          <p:nvPr/>
        </p:nvSpPr>
        <p:spPr>
          <a:xfrm>
            <a:off x="8358463" y="39600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9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2F67A38-774A-4B70-B454-A81B61B10A5F}"/>
              </a:ext>
            </a:extLst>
          </p:cNvPr>
          <p:cNvSpPr txBox="1"/>
          <p:nvPr/>
        </p:nvSpPr>
        <p:spPr>
          <a:xfrm>
            <a:off x="8706700" y="39535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10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151E5F1-E965-4609-AA7C-54273087E728}"/>
              </a:ext>
            </a:extLst>
          </p:cNvPr>
          <p:cNvSpPr txBox="1"/>
          <p:nvPr/>
        </p:nvSpPr>
        <p:spPr>
          <a:xfrm>
            <a:off x="6843406" y="42386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B256665-1736-4C2B-A5A0-7AA05D42D4BE}"/>
              </a:ext>
            </a:extLst>
          </p:cNvPr>
          <p:cNvSpPr txBox="1"/>
          <p:nvPr/>
        </p:nvSpPr>
        <p:spPr>
          <a:xfrm>
            <a:off x="7221407" y="42386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7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F1247B7-1705-400F-BE1B-57398AEEFBB8}"/>
              </a:ext>
            </a:extLst>
          </p:cNvPr>
          <p:cNvSpPr txBox="1"/>
          <p:nvPr/>
        </p:nvSpPr>
        <p:spPr>
          <a:xfrm>
            <a:off x="7602194" y="423068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8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7E363EB-11C7-47F1-9CD3-EF5A8A133044}"/>
              </a:ext>
            </a:extLst>
          </p:cNvPr>
          <p:cNvSpPr txBox="1"/>
          <p:nvPr/>
        </p:nvSpPr>
        <p:spPr>
          <a:xfrm>
            <a:off x="7980767" y="42384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BDC366D-DA39-4793-90AF-8C73612232DC}"/>
              </a:ext>
            </a:extLst>
          </p:cNvPr>
          <p:cNvSpPr txBox="1"/>
          <p:nvPr/>
        </p:nvSpPr>
        <p:spPr>
          <a:xfrm>
            <a:off x="8329004" y="423191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10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9614759-2E35-4892-876E-8346D8E3E2DC}"/>
              </a:ext>
            </a:extLst>
          </p:cNvPr>
          <p:cNvSpPr txBox="1"/>
          <p:nvPr/>
        </p:nvSpPr>
        <p:spPr>
          <a:xfrm>
            <a:off x="8705603" y="422757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11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10FC6EE-41C4-4C6F-B698-D3FF95DF0244}"/>
              </a:ext>
            </a:extLst>
          </p:cNvPr>
          <p:cNvSpPr txBox="1"/>
          <p:nvPr/>
        </p:nvSpPr>
        <p:spPr>
          <a:xfrm>
            <a:off x="6847317" y="45399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7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38DCAD4-1E7B-40A6-A331-694C424F945A}"/>
              </a:ext>
            </a:extLst>
          </p:cNvPr>
          <p:cNvSpPr txBox="1"/>
          <p:nvPr/>
        </p:nvSpPr>
        <p:spPr>
          <a:xfrm>
            <a:off x="7228104" y="45319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8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1FD51F5-3AE6-4BD0-A062-191B24A61C06}"/>
              </a:ext>
            </a:extLst>
          </p:cNvPr>
          <p:cNvSpPr txBox="1"/>
          <p:nvPr/>
        </p:nvSpPr>
        <p:spPr>
          <a:xfrm>
            <a:off x="7606677" y="45397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9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D36D22-80A5-4C54-86DE-7923FD3CBFEF}"/>
              </a:ext>
            </a:extLst>
          </p:cNvPr>
          <p:cNvSpPr txBox="1"/>
          <p:nvPr/>
        </p:nvSpPr>
        <p:spPr>
          <a:xfrm>
            <a:off x="7954914" y="453321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10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C34FEAA-9867-447C-8D37-6F2B925B8876}"/>
              </a:ext>
            </a:extLst>
          </p:cNvPr>
          <p:cNvSpPr txBox="1"/>
          <p:nvPr/>
        </p:nvSpPr>
        <p:spPr>
          <a:xfrm>
            <a:off x="8331513" y="45288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11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46ED3EC-2CE4-41C1-8384-1A00E248F94A}"/>
              </a:ext>
            </a:extLst>
          </p:cNvPr>
          <p:cNvSpPr txBox="1"/>
          <p:nvPr/>
        </p:nvSpPr>
        <p:spPr>
          <a:xfrm>
            <a:off x="8707033" y="45288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12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968F3A6-AF38-4826-8B21-C3E9FA9210D0}"/>
              </a:ext>
            </a:extLst>
          </p:cNvPr>
          <p:cNvSpPr/>
          <p:nvPr/>
        </p:nvSpPr>
        <p:spPr>
          <a:xfrm>
            <a:off x="9169761" y="2502655"/>
            <a:ext cx="2886996" cy="2199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a) P(sum = 5)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b) P(sum &gt; 7)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c) P(sum ≤ 10)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d) P(sum = even)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5237FA4-BB60-40F0-AD00-57764A88FC76}"/>
              </a:ext>
            </a:extLst>
          </p:cNvPr>
          <p:cNvSpPr/>
          <p:nvPr/>
        </p:nvSpPr>
        <p:spPr>
          <a:xfrm>
            <a:off x="5893745" y="4934867"/>
            <a:ext cx="6096000" cy="134395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e) P(sum = 6 if one dice is 3)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en-GB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r>
              <a:rPr lang="en-GB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f) P(sum = 12 if one dice is 1)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722FDA2-E537-4C92-B943-EA6848BE5C41}"/>
              </a:ext>
            </a:extLst>
          </p:cNvPr>
          <p:cNvSpPr/>
          <p:nvPr/>
        </p:nvSpPr>
        <p:spPr>
          <a:xfrm>
            <a:off x="6830226" y="3961496"/>
            <a:ext cx="301686" cy="326713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A7CE3BDF-EAC0-4173-8A31-3B7490BA091F}"/>
              </a:ext>
            </a:extLst>
          </p:cNvPr>
          <p:cNvSpPr/>
          <p:nvPr/>
        </p:nvSpPr>
        <p:spPr>
          <a:xfrm>
            <a:off x="7241994" y="3654766"/>
            <a:ext cx="301686" cy="326713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DDB777C-6B8B-423E-8FA8-5C427A7A71F0}"/>
              </a:ext>
            </a:extLst>
          </p:cNvPr>
          <p:cNvSpPr/>
          <p:nvPr/>
        </p:nvSpPr>
        <p:spPr>
          <a:xfrm>
            <a:off x="7599103" y="3365663"/>
            <a:ext cx="301686" cy="326713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3CA8822-24D8-4D1D-82EA-9AF333156F75}"/>
              </a:ext>
            </a:extLst>
          </p:cNvPr>
          <p:cNvSpPr/>
          <p:nvPr/>
        </p:nvSpPr>
        <p:spPr>
          <a:xfrm>
            <a:off x="7980174" y="3084290"/>
            <a:ext cx="301686" cy="326713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5B2F0E3-4A1A-407C-8858-862529358DD7}"/>
              </a:ext>
            </a:extLst>
          </p:cNvPr>
          <p:cNvSpPr txBox="1"/>
          <p:nvPr/>
        </p:nvSpPr>
        <p:spPr>
          <a:xfrm>
            <a:off x="10643870" y="2496608"/>
            <a:ext cx="14702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= 4 / 36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5FB5D42-D188-4D4B-8DF0-E2069F03C7BC}"/>
              </a:ext>
            </a:extLst>
          </p:cNvPr>
          <p:cNvCxnSpPr/>
          <p:nvPr/>
        </p:nvCxnSpPr>
        <p:spPr>
          <a:xfrm>
            <a:off x="7209386" y="4842913"/>
            <a:ext cx="1914921" cy="0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A7A74CA-5B05-4AFD-8E50-87DF076F3D98}"/>
              </a:ext>
            </a:extLst>
          </p:cNvPr>
          <p:cNvCxnSpPr>
            <a:cxnSpLocks/>
          </p:cNvCxnSpPr>
          <p:nvPr/>
        </p:nvCxnSpPr>
        <p:spPr>
          <a:xfrm flipH="1" flipV="1">
            <a:off x="9109384" y="3429000"/>
            <a:ext cx="6376" cy="1418127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3B96A67-963F-49E3-90F0-5EEC91B95DC1}"/>
              </a:ext>
            </a:extLst>
          </p:cNvPr>
          <p:cNvCxnSpPr>
            <a:cxnSpLocks/>
          </p:cNvCxnSpPr>
          <p:nvPr/>
        </p:nvCxnSpPr>
        <p:spPr>
          <a:xfrm flipH="1" flipV="1">
            <a:off x="8732425" y="3406336"/>
            <a:ext cx="407440" cy="4668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6F80A8D-571D-462E-939A-CF81444D2BCD}"/>
              </a:ext>
            </a:extLst>
          </p:cNvPr>
          <p:cNvCxnSpPr>
            <a:cxnSpLocks/>
          </p:cNvCxnSpPr>
          <p:nvPr/>
        </p:nvCxnSpPr>
        <p:spPr>
          <a:xfrm flipH="1">
            <a:off x="8731180" y="3387228"/>
            <a:ext cx="5423" cy="300480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A25D6973-5917-4219-983B-5BD861BD70D0}"/>
              </a:ext>
            </a:extLst>
          </p:cNvPr>
          <p:cNvCxnSpPr>
            <a:cxnSpLocks/>
          </p:cNvCxnSpPr>
          <p:nvPr/>
        </p:nvCxnSpPr>
        <p:spPr>
          <a:xfrm flipH="1" flipV="1">
            <a:off x="8328627" y="3695134"/>
            <a:ext cx="407440" cy="4668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7D72FBE9-4709-42F9-8B1E-BE7D7F618346}"/>
              </a:ext>
            </a:extLst>
          </p:cNvPr>
          <p:cNvCxnSpPr>
            <a:cxnSpLocks/>
          </p:cNvCxnSpPr>
          <p:nvPr/>
        </p:nvCxnSpPr>
        <p:spPr>
          <a:xfrm flipH="1">
            <a:off x="8327382" y="3676026"/>
            <a:ext cx="5423" cy="300480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70EA0C05-4C0F-4D49-AF0B-694CAEEA6A54}"/>
              </a:ext>
            </a:extLst>
          </p:cNvPr>
          <p:cNvCxnSpPr>
            <a:cxnSpLocks/>
          </p:cNvCxnSpPr>
          <p:nvPr/>
        </p:nvCxnSpPr>
        <p:spPr>
          <a:xfrm flipH="1" flipV="1">
            <a:off x="7940635" y="3978206"/>
            <a:ext cx="407440" cy="4668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1E25E5CE-4471-4117-86F9-74EE78DC19E1}"/>
              </a:ext>
            </a:extLst>
          </p:cNvPr>
          <p:cNvCxnSpPr>
            <a:cxnSpLocks/>
          </p:cNvCxnSpPr>
          <p:nvPr/>
        </p:nvCxnSpPr>
        <p:spPr>
          <a:xfrm flipH="1">
            <a:off x="7939390" y="3959098"/>
            <a:ext cx="5423" cy="300480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E31F0358-9389-4DF7-BA44-00D63C0CC957}"/>
              </a:ext>
            </a:extLst>
          </p:cNvPr>
          <p:cNvCxnSpPr>
            <a:cxnSpLocks/>
          </p:cNvCxnSpPr>
          <p:nvPr/>
        </p:nvCxnSpPr>
        <p:spPr>
          <a:xfrm flipH="1" flipV="1">
            <a:off x="7559635" y="4283524"/>
            <a:ext cx="407440" cy="4668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24F4E666-A069-4EB4-8220-7126485229F3}"/>
              </a:ext>
            </a:extLst>
          </p:cNvPr>
          <p:cNvCxnSpPr>
            <a:cxnSpLocks/>
          </p:cNvCxnSpPr>
          <p:nvPr/>
        </p:nvCxnSpPr>
        <p:spPr>
          <a:xfrm flipH="1">
            <a:off x="7558390" y="4264416"/>
            <a:ext cx="5423" cy="300480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7FD672C2-08FA-4060-B308-B31B23F721CC}"/>
              </a:ext>
            </a:extLst>
          </p:cNvPr>
          <p:cNvCxnSpPr>
            <a:cxnSpLocks/>
          </p:cNvCxnSpPr>
          <p:nvPr/>
        </p:nvCxnSpPr>
        <p:spPr>
          <a:xfrm flipH="1" flipV="1">
            <a:off x="7186354" y="4573223"/>
            <a:ext cx="407440" cy="4668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D89FFDDE-1849-43E0-A390-BFA3464596AE}"/>
              </a:ext>
            </a:extLst>
          </p:cNvPr>
          <p:cNvCxnSpPr>
            <a:cxnSpLocks/>
          </p:cNvCxnSpPr>
          <p:nvPr/>
        </p:nvCxnSpPr>
        <p:spPr>
          <a:xfrm flipH="1">
            <a:off x="7185109" y="4554115"/>
            <a:ext cx="5423" cy="300480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56768431-5273-4E1F-9C8E-143C96BADFB0}"/>
              </a:ext>
            </a:extLst>
          </p:cNvPr>
          <p:cNvSpPr txBox="1"/>
          <p:nvPr/>
        </p:nvSpPr>
        <p:spPr>
          <a:xfrm>
            <a:off x="10605497" y="3028960"/>
            <a:ext cx="14927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3"/>
                </a:solidFill>
              </a:rPr>
              <a:t>= 15/36</a:t>
            </a:r>
          </a:p>
        </p:txBody>
      </p:sp>
    </p:spTree>
    <p:extLst>
      <p:ext uri="{BB962C8B-B14F-4D97-AF65-F5344CB8AC3E}">
        <p14:creationId xmlns:p14="http://schemas.microsoft.com/office/powerpoint/2010/main" val="248082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4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9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4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9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0" grpId="0" animBg="1"/>
      <p:bldP spid="31" grpId="0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sample space diagram effectively? 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37236"/>
            <a:ext cx="8171975" cy="754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calculate probabilities for different situations and use them effectively to make accurate predications?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B124FB-6E87-41E9-814C-DADBB78E2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217E04B-969F-4C27-80E5-1634C377B852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37E6D6-AA66-4D6B-9403-A01E3A43CFE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40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How can we draw and use a sample space diagram effectively? 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37236"/>
            <a:ext cx="8171975" cy="754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do we calculate probabilities for different situations and use them effectively to make accurate predications?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B124FB-6E87-41E9-814C-DADBB78E2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85" y="0"/>
            <a:ext cx="2154315" cy="1211802"/>
          </a:xfrm>
          <a:prstGeom prst="rect">
            <a:avLst/>
          </a:prstGeom>
        </p:spPr>
      </p:pic>
      <p:pic>
        <p:nvPicPr>
          <p:cNvPr id="7" name="Picture 2" descr="checklist Icon 4380341">
            <a:extLst>
              <a:ext uri="{FF2B5EF4-FFF2-40B4-BE49-F238E27FC236}">
                <a16:creationId xmlns:a16="http://schemas.microsoft.com/office/drawing/2014/main" id="{BC30DA6C-C963-4B29-9627-B73B2BEBE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42379B-BBFE-4BAF-A043-6FAA4D841003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</p:spTree>
    <p:extLst>
      <p:ext uri="{BB962C8B-B14F-4D97-AF65-F5344CB8AC3E}">
        <p14:creationId xmlns:p14="http://schemas.microsoft.com/office/powerpoint/2010/main" val="2546529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</TotalTime>
  <Words>700</Words>
  <Application>Microsoft Office PowerPoint</Application>
  <PresentationFormat>Widescreen</PresentationFormat>
  <Paragraphs>212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Gautami</vt:lpstr>
      <vt:lpstr>Office Theme</vt:lpstr>
      <vt:lpstr>How do we calculate probabilities for different situations and use them effectively to make accurate predications?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76</cp:revision>
  <dcterms:created xsi:type="dcterms:W3CDTF">2022-05-17T07:55:04Z</dcterms:created>
  <dcterms:modified xsi:type="dcterms:W3CDTF">2024-07-11T10:53:14Z</dcterms:modified>
</cp:coreProperties>
</file>