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8"/>
  </p:notesMasterIdLst>
  <p:sldIdLst>
    <p:sldId id="256" r:id="rId2"/>
    <p:sldId id="309" r:id="rId3"/>
    <p:sldId id="368" r:id="rId4"/>
    <p:sldId id="369" r:id="rId5"/>
    <p:sldId id="370" r:id="rId6"/>
    <p:sldId id="33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B836-B3C1-4253-90DB-7EA9594B167B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3224D-C482-4D62-B359-1C3FFE30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4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55588"/>
            <a:ext cx="12097305" cy="139604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4400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8049544" cy="4372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a simulation to help predict the outcome of various situations?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4806751"/>
            <a:ext cx="9144000" cy="825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Simulation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6636FB-5F4C-47E7-B686-F752551D1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3CD9D2-9BAD-4D67-BF51-AB75DAFC2E3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" y="0"/>
            <a:ext cx="2615384" cy="155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a simulation to help predict the outcome of various situations?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43A90B3-8BF5-4141-AFD4-4870FDFD9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36508"/>
              </p:ext>
            </p:extLst>
          </p:nvPr>
        </p:nvGraphicFramePr>
        <p:xfrm>
          <a:off x="122163" y="1002119"/>
          <a:ext cx="9696540" cy="1211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7807">
                  <a:extLst>
                    <a:ext uri="{9D8B030D-6E8A-4147-A177-3AD203B41FA5}">
                      <a16:colId xmlns:a16="http://schemas.microsoft.com/office/drawing/2014/main" val="3670852959"/>
                    </a:ext>
                  </a:extLst>
                </a:gridCol>
                <a:gridCol w="7308733">
                  <a:extLst>
                    <a:ext uri="{9D8B030D-6E8A-4147-A177-3AD203B41FA5}">
                      <a16:colId xmlns:a16="http://schemas.microsoft.com/office/drawing/2014/main" val="3478949575"/>
                    </a:ext>
                  </a:extLst>
                </a:gridCol>
              </a:tblGrid>
              <a:tr h="39807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Vocab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Mathematical Definition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2191168"/>
                  </a:ext>
                </a:extLst>
              </a:tr>
              <a:tr h="813722"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>
                          <a:effectLst/>
                        </a:rPr>
                        <a:t>Simulation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effectLst/>
                        </a:rPr>
                        <a:t>the use of probabilities and probability experiments to predict the outcome of various situations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10378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E9DD90E-C0A7-41D2-B0EA-70C2F4E44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269711"/>
              </p:ext>
            </p:extLst>
          </p:nvPr>
        </p:nvGraphicFramePr>
        <p:xfrm>
          <a:off x="1311770" y="3565809"/>
          <a:ext cx="9696539" cy="1592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3498">
                  <a:extLst>
                    <a:ext uri="{9D8B030D-6E8A-4147-A177-3AD203B41FA5}">
                      <a16:colId xmlns:a16="http://schemas.microsoft.com/office/drawing/2014/main" val="2793206027"/>
                    </a:ext>
                  </a:extLst>
                </a:gridCol>
                <a:gridCol w="6943041">
                  <a:extLst>
                    <a:ext uri="{9D8B030D-6E8A-4147-A177-3AD203B41FA5}">
                      <a16:colId xmlns:a16="http://schemas.microsoft.com/office/drawing/2014/main" val="4098584741"/>
                    </a:ext>
                  </a:extLst>
                </a:gridCol>
              </a:tblGrid>
              <a:tr h="1592118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First attested in 1340 as Middle English </a:t>
                      </a:r>
                      <a:r>
                        <a:rPr lang="en-GB" sz="2000" dirty="0" err="1">
                          <a:effectLst/>
                        </a:rPr>
                        <a:t>symulacioun</a:t>
                      </a:r>
                      <a:r>
                        <a:rPr lang="en-GB" sz="2000" dirty="0">
                          <a:effectLst/>
                        </a:rPr>
                        <a:t>, from Middle French simulation, from Old French simulation/</a:t>
                      </a:r>
                      <a:r>
                        <a:rPr lang="en-GB" sz="2000" dirty="0" err="1">
                          <a:effectLst/>
                        </a:rPr>
                        <a:t>simulacion</a:t>
                      </a:r>
                      <a:r>
                        <a:rPr lang="en-GB" sz="2000" dirty="0">
                          <a:effectLst/>
                        </a:rPr>
                        <a:t>, from Latin </a:t>
                      </a:r>
                      <a:r>
                        <a:rPr lang="en-GB" sz="2000" dirty="0" err="1">
                          <a:effectLst/>
                        </a:rPr>
                        <a:t>simulātiōnem</a:t>
                      </a:r>
                      <a:r>
                        <a:rPr lang="en-GB" sz="2000" dirty="0">
                          <a:effectLst/>
                        </a:rPr>
                        <a:t>, from </a:t>
                      </a:r>
                      <a:r>
                        <a:rPr lang="en-GB" sz="2000" dirty="0" err="1">
                          <a:effectLst/>
                        </a:rPr>
                        <a:t>simulō</a:t>
                      </a:r>
                      <a:r>
                        <a:rPr lang="en-GB" sz="2000" dirty="0">
                          <a:effectLst/>
                        </a:rPr>
                        <a:t> (“imitate”).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6599238"/>
                  </a:ext>
                </a:extLst>
              </a:tr>
            </a:tbl>
          </a:graphicData>
        </a:graphic>
      </p:graphicFrame>
      <p:pic>
        <p:nvPicPr>
          <p:cNvPr id="1025" name="Picture 44" descr="D388AF9">
            <a:extLst>
              <a:ext uri="{FF2B5EF4-FFF2-40B4-BE49-F238E27FC236}">
                <a16:creationId xmlns:a16="http://schemas.microsoft.com/office/drawing/2014/main" id="{D92AF883-04C9-4CA1-8F30-7860DFBBF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83" y="3992149"/>
            <a:ext cx="2671989" cy="73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98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a simulation to help predict the outcome of various situations?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3EC445-F104-406E-8867-305789964F6C}"/>
              </a:ext>
            </a:extLst>
          </p:cNvPr>
          <p:cNvSpPr/>
          <p:nvPr/>
        </p:nvSpPr>
        <p:spPr>
          <a:xfrm>
            <a:off x="189391" y="961267"/>
            <a:ext cx="9848294" cy="4497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For a simulation question we usually write a set of instructions and then carry out the simulation: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Find the probability of each outcome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2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Assign a success criteria to each outcome based on its probability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e.g.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flip a coin, heads/tails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	roll a dice 1/2/3/4/5/6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	assign random numbers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3</a:t>
            </a: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Carry out the simulation to determine the success of each outcome</a:t>
            </a:r>
            <a:endParaRPr lang="en-GB" sz="2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26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a simulation to help predict the outcome of various situations?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92F73B-D248-4F12-A61B-7D11F60ED98D}"/>
              </a:ext>
            </a:extLst>
          </p:cNvPr>
          <p:cNvSpPr/>
          <p:nvPr/>
        </p:nvSpPr>
        <p:spPr>
          <a:xfrm>
            <a:off x="127246" y="843209"/>
            <a:ext cx="9718090" cy="4500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A toll booth can take payment from any vehicle that can access the road. It is known that 20% of vehicles that pass through toll both 3 are vans, 50% are cars, 20% are lorries and 10% are other types of vehicle.</a:t>
            </a:r>
          </a:p>
          <a:p>
            <a:pPr marL="342900" indent="-342900">
              <a:buAutoNum type="alphaLcParenBoth"/>
            </a:pPr>
            <a:r>
              <a:rPr lang="en-GB" sz="2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</a:rPr>
              <a:t>Assign 2-digit random numbers to simulate the arrival to each vehicle to toll both 3.</a:t>
            </a:r>
          </a:p>
          <a:p>
            <a:pPr marL="342900" indent="-342900">
              <a:buAutoNum type="alphaLcParenBoth"/>
            </a:pPr>
            <a:endParaRPr lang="en-GB" sz="2000" dirty="0">
              <a:solidFill>
                <a:schemeClr val="accent1"/>
              </a:solidFill>
              <a:latin typeface="+mj-lt"/>
            </a:endParaRPr>
          </a:p>
          <a:p>
            <a:pPr marL="342900" indent="-342900">
              <a:buAutoNum type="alphaLcParenBoth"/>
            </a:pPr>
            <a:endParaRPr lang="en-GB" sz="2000" dirty="0">
              <a:solidFill>
                <a:schemeClr val="accent1"/>
              </a:solidFill>
              <a:latin typeface="+mj-lt"/>
            </a:endParaRPr>
          </a:p>
          <a:p>
            <a:pPr marL="342900" indent="-342900">
              <a:buAutoNum type="alphaLcParenBoth"/>
            </a:pPr>
            <a:endParaRPr lang="en-GB" sz="2000" dirty="0">
              <a:solidFill>
                <a:schemeClr val="accent1"/>
              </a:solidFill>
              <a:latin typeface="+mj-lt"/>
            </a:endParaRPr>
          </a:p>
          <a:p>
            <a:pPr marL="342900" indent="-342900">
              <a:buAutoNum type="alphaLcParenBoth"/>
            </a:pPr>
            <a:endParaRPr lang="en-GB" sz="2000" dirty="0">
              <a:solidFill>
                <a:schemeClr val="accent1"/>
              </a:solidFill>
              <a:latin typeface="+mj-lt"/>
            </a:endParaRPr>
          </a:p>
          <a:p>
            <a:pPr marL="342900" indent="-342900">
              <a:buAutoNum type="alphaLcParenBoth"/>
            </a:pPr>
            <a:endParaRPr lang="en-GB" sz="2000" dirty="0">
              <a:solidFill>
                <a:schemeClr val="accent1"/>
              </a:solidFill>
              <a:latin typeface="+mj-lt"/>
            </a:endParaRPr>
          </a:p>
          <a:p>
            <a:r>
              <a:rPr lang="en-GB" sz="2000" dirty="0">
                <a:solidFill>
                  <a:schemeClr val="accent1"/>
                </a:solidFill>
                <a:latin typeface="+mj-lt"/>
              </a:rPr>
              <a:t>(b) Use the 10 random numbers shown below to list the next 10 vehicles that came through toll both 3.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</a:rPr>
              <a:t>52	67	94	51           40</a:t>
            </a:r>
          </a:p>
          <a:p>
            <a:r>
              <a:rPr lang="en-GB" sz="2000" dirty="0">
                <a:solidFill>
                  <a:schemeClr val="accent1"/>
                </a:solidFill>
                <a:latin typeface="+mj-lt"/>
              </a:rPr>
              <a:t>16	20           49	64     	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02DB27-A28A-4C0C-BB7C-E7A4BBE42507}"/>
              </a:ext>
            </a:extLst>
          </p:cNvPr>
          <p:cNvSpPr/>
          <p:nvPr/>
        </p:nvSpPr>
        <p:spPr>
          <a:xfrm>
            <a:off x="455722" y="2542515"/>
            <a:ext cx="6096000" cy="14219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Assign 2 digit numbers 00 – 19 to vans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Assign 2 digit numbers 20 – 69 to cars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Assign 2 digit numbers 70 – 89 to lorries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Assign 2 digit numbers 90 – 99 to other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02F677-840D-4341-9C4C-435083B3556D}"/>
              </a:ext>
            </a:extLst>
          </p:cNvPr>
          <p:cNvSpPr/>
          <p:nvPr/>
        </p:nvSpPr>
        <p:spPr>
          <a:xfrm>
            <a:off x="6181818" y="4456319"/>
            <a:ext cx="2314111" cy="1760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52 = Car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67 = Car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94 = Other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51 = Car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40 = Car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18663D-9EB7-486C-AE8F-189CB8268460}"/>
              </a:ext>
            </a:extLst>
          </p:cNvPr>
          <p:cNvSpPr/>
          <p:nvPr/>
        </p:nvSpPr>
        <p:spPr>
          <a:xfrm>
            <a:off x="8392358" y="4463430"/>
            <a:ext cx="2314111" cy="1760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16 = Van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20 = Car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49 = Car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64 = Car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07 = Van</a:t>
            </a:r>
          </a:p>
        </p:txBody>
      </p:sp>
    </p:spTree>
    <p:extLst>
      <p:ext uri="{BB962C8B-B14F-4D97-AF65-F5344CB8AC3E}">
        <p14:creationId xmlns:p14="http://schemas.microsoft.com/office/powerpoint/2010/main" val="117176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a simulation to help predict the outcome of various situations?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92F73B-D248-4F12-A61B-7D11F60ED98D}"/>
              </a:ext>
            </a:extLst>
          </p:cNvPr>
          <p:cNvSpPr/>
          <p:nvPr/>
        </p:nvSpPr>
        <p:spPr>
          <a:xfrm>
            <a:off x="127246" y="843209"/>
            <a:ext cx="9718090" cy="3534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</a:rPr>
              <a:t>The table gives information about the proportions of types of people arriving at a bus stop.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</a:rPr>
              <a:t> 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</a:rPr>
              <a:t>a) Assign suitable random numbers to simulate arrivals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dirty="0">
              <a:solidFill>
                <a:schemeClr val="accent1"/>
              </a:solidFill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20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dirty="0">
                <a:solidFill>
                  <a:schemeClr val="accent1"/>
                </a:solidFill>
              </a:rPr>
              <a:t>b) Use a random number generator to simulate the next 10 arrivals at the bus stop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20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6B6C7A-4913-4F92-B4B5-136513A43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43305"/>
              </p:ext>
            </p:extLst>
          </p:nvPr>
        </p:nvGraphicFramePr>
        <p:xfrm>
          <a:off x="1666511" y="1633532"/>
          <a:ext cx="6639560" cy="655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7785">
                  <a:extLst>
                    <a:ext uri="{9D8B030D-6E8A-4147-A177-3AD203B41FA5}">
                      <a16:colId xmlns:a16="http://schemas.microsoft.com/office/drawing/2014/main" val="2913046828"/>
                    </a:ext>
                  </a:extLst>
                </a:gridCol>
                <a:gridCol w="1327785">
                  <a:extLst>
                    <a:ext uri="{9D8B030D-6E8A-4147-A177-3AD203B41FA5}">
                      <a16:colId xmlns:a16="http://schemas.microsoft.com/office/drawing/2014/main" val="1595065502"/>
                    </a:ext>
                  </a:extLst>
                </a:gridCol>
                <a:gridCol w="1327785">
                  <a:extLst>
                    <a:ext uri="{9D8B030D-6E8A-4147-A177-3AD203B41FA5}">
                      <a16:colId xmlns:a16="http://schemas.microsoft.com/office/drawing/2014/main" val="109530194"/>
                    </a:ext>
                  </a:extLst>
                </a:gridCol>
                <a:gridCol w="1327785">
                  <a:extLst>
                    <a:ext uri="{9D8B030D-6E8A-4147-A177-3AD203B41FA5}">
                      <a16:colId xmlns:a16="http://schemas.microsoft.com/office/drawing/2014/main" val="1654277597"/>
                    </a:ext>
                  </a:extLst>
                </a:gridCol>
                <a:gridCol w="1328420">
                  <a:extLst>
                    <a:ext uri="{9D8B030D-6E8A-4147-A177-3AD203B41FA5}">
                      <a16:colId xmlns:a16="http://schemas.microsoft.com/office/drawing/2014/main" val="30630174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Type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Man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Woman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Boy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Girl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7028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Proportion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0.35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0.40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0.17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0.08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423953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18A82F-9851-4C8A-8F9E-86F692476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950317"/>
              </p:ext>
            </p:extLst>
          </p:nvPr>
        </p:nvGraphicFramePr>
        <p:xfrm>
          <a:off x="1666511" y="2818892"/>
          <a:ext cx="6639560" cy="655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7785">
                  <a:extLst>
                    <a:ext uri="{9D8B030D-6E8A-4147-A177-3AD203B41FA5}">
                      <a16:colId xmlns:a16="http://schemas.microsoft.com/office/drawing/2014/main" val="3924615365"/>
                    </a:ext>
                  </a:extLst>
                </a:gridCol>
                <a:gridCol w="1327785">
                  <a:extLst>
                    <a:ext uri="{9D8B030D-6E8A-4147-A177-3AD203B41FA5}">
                      <a16:colId xmlns:a16="http://schemas.microsoft.com/office/drawing/2014/main" val="857756212"/>
                    </a:ext>
                  </a:extLst>
                </a:gridCol>
                <a:gridCol w="1327785">
                  <a:extLst>
                    <a:ext uri="{9D8B030D-6E8A-4147-A177-3AD203B41FA5}">
                      <a16:colId xmlns:a16="http://schemas.microsoft.com/office/drawing/2014/main" val="1604007457"/>
                    </a:ext>
                  </a:extLst>
                </a:gridCol>
                <a:gridCol w="1327785">
                  <a:extLst>
                    <a:ext uri="{9D8B030D-6E8A-4147-A177-3AD203B41FA5}">
                      <a16:colId xmlns:a16="http://schemas.microsoft.com/office/drawing/2014/main" val="3158576077"/>
                    </a:ext>
                  </a:extLst>
                </a:gridCol>
                <a:gridCol w="1328420">
                  <a:extLst>
                    <a:ext uri="{9D8B030D-6E8A-4147-A177-3AD203B41FA5}">
                      <a16:colId xmlns:a16="http://schemas.microsoft.com/office/drawing/2014/main" val="415395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Type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Man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Woman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Boy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Girl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9114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Numbers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009944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3534F6-9446-42A9-8ADC-2D5E52ADF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436698"/>
              </p:ext>
            </p:extLst>
          </p:nvPr>
        </p:nvGraphicFramePr>
        <p:xfrm>
          <a:off x="1666511" y="4073444"/>
          <a:ext cx="6639560" cy="2705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9136">
                  <a:extLst>
                    <a:ext uri="{9D8B030D-6E8A-4147-A177-3AD203B41FA5}">
                      <a16:colId xmlns:a16="http://schemas.microsoft.com/office/drawing/2014/main" val="3162383663"/>
                    </a:ext>
                  </a:extLst>
                </a:gridCol>
                <a:gridCol w="2894120">
                  <a:extLst>
                    <a:ext uri="{9D8B030D-6E8A-4147-A177-3AD203B41FA5}">
                      <a16:colId xmlns:a16="http://schemas.microsoft.com/office/drawing/2014/main" val="2756179736"/>
                    </a:ext>
                  </a:extLst>
                </a:gridCol>
                <a:gridCol w="2846304">
                  <a:extLst>
                    <a:ext uri="{9D8B030D-6E8A-4147-A177-3AD203B41FA5}">
                      <a16:colId xmlns:a16="http://schemas.microsoft.com/office/drawing/2014/main" val="8340957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Arrival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Number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Type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7546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4197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5567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6123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5157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8480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3981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693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5429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4203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10.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2951313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F1672094-CC8B-47D9-B827-5A487A0C9034}"/>
              </a:ext>
            </a:extLst>
          </p:cNvPr>
          <p:cNvSpPr/>
          <p:nvPr/>
        </p:nvSpPr>
        <p:spPr>
          <a:xfrm>
            <a:off x="3234433" y="3109278"/>
            <a:ext cx="100021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00 - 34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3BAAD1-9BBA-4F88-AB22-4AD0874E3A2A}"/>
              </a:ext>
            </a:extLst>
          </p:cNvPr>
          <p:cNvSpPr/>
          <p:nvPr/>
        </p:nvSpPr>
        <p:spPr>
          <a:xfrm>
            <a:off x="4504173" y="3109278"/>
            <a:ext cx="100021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35 - 74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052514-19FF-4A98-86F8-10DE75E283BA}"/>
              </a:ext>
            </a:extLst>
          </p:cNvPr>
          <p:cNvSpPr/>
          <p:nvPr/>
        </p:nvSpPr>
        <p:spPr>
          <a:xfrm>
            <a:off x="5806660" y="3109278"/>
            <a:ext cx="100021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75 - 91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B17872-9AA2-4912-A7E1-6FEF4F51340B}"/>
              </a:ext>
            </a:extLst>
          </p:cNvPr>
          <p:cNvSpPr/>
          <p:nvPr/>
        </p:nvSpPr>
        <p:spPr>
          <a:xfrm>
            <a:off x="7109147" y="3089636"/>
            <a:ext cx="1000216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92 - 99</a:t>
            </a:r>
          </a:p>
        </p:txBody>
      </p:sp>
    </p:spTree>
    <p:extLst>
      <p:ext uri="{BB962C8B-B14F-4D97-AF65-F5344CB8AC3E}">
        <p14:creationId xmlns:p14="http://schemas.microsoft.com/office/powerpoint/2010/main" val="312652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"/>
            <a:ext cx="793819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solidFill>
                  <a:schemeClr val="accent1"/>
                </a:solidFill>
              </a:rPr>
              <a:t>How do we calculate probabilities for different situations and use them effectively to make accurate predications?</a:t>
            </a:r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Practice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Practice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a simulation to help predict the outcome of various situations?</a:t>
            </a:r>
            <a:endParaRPr lang="en-GB" sz="2000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3" y="1501658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C802FB-71C6-4BA3-9B29-E8AE1CAA5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52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1458</TotalTime>
  <Words>614</Words>
  <Application>Microsoft Office PowerPoint</Application>
  <PresentationFormat>Widescreen</PresentationFormat>
  <Paragraphs>123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Gautami</vt:lpstr>
      <vt:lpstr>Office Theme</vt:lpstr>
      <vt:lpstr>How do we calculate probabilities for different situations and use them effectively to make accurate predications?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114</cp:revision>
  <dcterms:created xsi:type="dcterms:W3CDTF">2022-05-17T07:55:04Z</dcterms:created>
  <dcterms:modified xsi:type="dcterms:W3CDTF">2024-07-11T09:52:04Z</dcterms:modified>
</cp:coreProperties>
</file>