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notesMasterIdLst>
    <p:notesMasterId r:id="rId30"/>
  </p:notesMasterIdLst>
  <p:sldIdLst>
    <p:sldId id="256" r:id="rId2"/>
    <p:sldId id="309" r:id="rId3"/>
    <p:sldId id="339" r:id="rId4"/>
    <p:sldId id="340" r:id="rId5"/>
    <p:sldId id="341" r:id="rId6"/>
    <p:sldId id="331" r:id="rId7"/>
    <p:sldId id="355" r:id="rId8"/>
    <p:sldId id="356" r:id="rId9"/>
    <p:sldId id="357" r:id="rId10"/>
    <p:sldId id="358" r:id="rId11"/>
    <p:sldId id="359" r:id="rId12"/>
    <p:sldId id="360" r:id="rId13"/>
    <p:sldId id="361" r:id="rId14"/>
    <p:sldId id="362" r:id="rId15"/>
    <p:sldId id="338" r:id="rId16"/>
    <p:sldId id="342" r:id="rId17"/>
    <p:sldId id="343" r:id="rId18"/>
    <p:sldId id="345" r:id="rId19"/>
    <p:sldId id="346" r:id="rId20"/>
    <p:sldId id="347" r:id="rId21"/>
    <p:sldId id="349" r:id="rId22"/>
    <p:sldId id="348" r:id="rId23"/>
    <p:sldId id="350" r:id="rId24"/>
    <p:sldId id="351" r:id="rId25"/>
    <p:sldId id="352" r:id="rId26"/>
    <p:sldId id="353" r:id="rId27"/>
    <p:sldId id="354" r:id="rId28"/>
    <p:sldId id="34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15B836-B3C1-4253-90DB-7EA9594B167B}" type="datetimeFigureOut">
              <a:rPr lang="en-GB" smtClean="0"/>
              <a:t>11/07/2024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3224D-C482-4D62-B359-1C3FFE309D75}" type="slidenum">
              <a:rPr lang="en-GB" smtClean="0"/>
              <a:t>‹#›</a:t>
            </a:fld>
            <a:endParaRPr lang="en-GB"/>
          </a:p>
        </p:txBody>
      </p:sp>
    </p:spTree>
    <p:extLst>
      <p:ext uri="{BB962C8B-B14F-4D97-AF65-F5344CB8AC3E}">
        <p14:creationId xmlns:p14="http://schemas.microsoft.com/office/powerpoint/2010/main" val="3603449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B072-5E28-4AEA-A0F0-4CAD26C302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941605-DACF-4D7C-9545-39C5072C19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B0433C-5B35-40F9-9EBB-D9590F4C57BC}"/>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5" name="Footer Placeholder 4">
            <a:extLst>
              <a:ext uri="{FF2B5EF4-FFF2-40B4-BE49-F238E27FC236}">
                <a16:creationId xmlns:a16="http://schemas.microsoft.com/office/drawing/2014/main" id="{82920F3E-AF7F-43F9-9183-BF01C3F854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6EF022-9789-46AA-A447-3CEE85FF9F35}"/>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4372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FC6B-A6CC-48EB-8575-344AF612D7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DD8C36-4530-44F9-8148-3BD8ADAE94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746A6-E376-4400-96D3-1D630FB2D2A6}"/>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5" name="Footer Placeholder 4">
            <a:extLst>
              <a:ext uri="{FF2B5EF4-FFF2-40B4-BE49-F238E27FC236}">
                <a16:creationId xmlns:a16="http://schemas.microsoft.com/office/drawing/2014/main" id="{989B4F4E-1845-4F2A-9133-CBAB969B90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EC0F56-37A9-4824-A028-903387EC39F6}"/>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686249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29554-6254-44A2-906A-CFB561AC90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F421DC-3FDF-4A68-9ECE-A278452901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E5E0AB-5A68-4A0A-B930-C81C28D14045}"/>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5" name="Footer Placeholder 4">
            <a:extLst>
              <a:ext uri="{FF2B5EF4-FFF2-40B4-BE49-F238E27FC236}">
                <a16:creationId xmlns:a16="http://schemas.microsoft.com/office/drawing/2014/main" id="{22E038D0-9F5C-41AF-AFF9-E502B7A705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4D7D13-3634-4F2C-A221-EBD018DAD519}"/>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51193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866C-8842-4D64-A781-52DF83B7AA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5DC8DE-74E4-4441-8AF3-2BC45F5E541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893C213-5B42-412D-A8A1-C0D746E0043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6DF4B94-E745-47B1-88B8-4BD00BEDE3E4}"/>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6" name="Footer Placeholder 5">
            <a:extLst>
              <a:ext uri="{FF2B5EF4-FFF2-40B4-BE49-F238E27FC236}">
                <a16:creationId xmlns:a16="http://schemas.microsoft.com/office/drawing/2014/main" id="{0D022163-43F8-416F-B1CF-D8DAF277E8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714880-3FAF-4DEA-BEBD-F73E55BDB2E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91456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2897-CD95-4AD2-849A-F653195B85B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3E8639-C96E-44F2-A211-364301406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5D3724-D50C-4459-88C4-DA5BC04489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31FAD8-C6FD-4F71-853D-F1902E2C2E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93BA530-C836-48FB-B823-306A4D1322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82BE7-235D-47CC-BED9-F72791AF8732}"/>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8" name="Footer Placeholder 7">
            <a:extLst>
              <a:ext uri="{FF2B5EF4-FFF2-40B4-BE49-F238E27FC236}">
                <a16:creationId xmlns:a16="http://schemas.microsoft.com/office/drawing/2014/main" id="{FEE8B7F0-3941-4935-B904-C463B9571E1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8AD4DD-E4B4-40D3-91FD-6BCABD69FC1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51372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3B3F-2743-4FE0-A13F-062A163F5F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A58F61-C29B-452D-AB67-39A165DF2AC3}"/>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4" name="Footer Placeholder 3">
            <a:extLst>
              <a:ext uri="{FF2B5EF4-FFF2-40B4-BE49-F238E27FC236}">
                <a16:creationId xmlns:a16="http://schemas.microsoft.com/office/drawing/2014/main" id="{96C0B695-8F00-4CE0-8A96-64823F4DDD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EDC951-606C-4536-AF6A-44450056DEAF}"/>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3016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8E81B1-9B41-4AD5-B5F2-666BC36FCA33}"/>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3" name="Footer Placeholder 2">
            <a:extLst>
              <a:ext uri="{FF2B5EF4-FFF2-40B4-BE49-F238E27FC236}">
                <a16:creationId xmlns:a16="http://schemas.microsoft.com/office/drawing/2014/main" id="{AF4B62ED-7DF8-4DE0-858F-C2432859C9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59D1F23-8EE9-421A-A4F8-A1E088363CF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554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BA761-667A-4F0A-A052-32BEA8DE2E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A4A5A5-DB8A-492C-8BE1-2184240BB7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92E7582-00F1-480D-A774-5876148FE9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AE00BC-A331-426D-AF4C-26FD491D5353}"/>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6" name="Footer Placeholder 5">
            <a:extLst>
              <a:ext uri="{FF2B5EF4-FFF2-40B4-BE49-F238E27FC236}">
                <a16:creationId xmlns:a16="http://schemas.microsoft.com/office/drawing/2014/main" id="{7F08BA32-CA65-4184-98DD-80C0AD30BD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421B45-E21A-43DC-9B8C-15DD93D8620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008488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8493-D661-451E-935A-ECEA042028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5692AE8-0043-48F4-9CC3-F66E4E39FF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6BB39B-84F7-448C-BFBD-4F844B9B63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0CB3A1-3912-47C3-ADD9-F463C4865A47}"/>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6" name="Footer Placeholder 5">
            <a:extLst>
              <a:ext uri="{FF2B5EF4-FFF2-40B4-BE49-F238E27FC236}">
                <a16:creationId xmlns:a16="http://schemas.microsoft.com/office/drawing/2014/main" id="{AD5E5B28-42E1-4A69-9AC5-955B14E9DC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C2B7BC-2D8E-4751-892C-7D6710268654}"/>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72841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87CC-6C22-4B34-96BC-2C95A4E6C5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987B1D-F8FA-483B-86D2-BFF69C0212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39789F-B05A-41BC-BC54-17354FFDAEBA}"/>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5" name="Footer Placeholder 4">
            <a:extLst>
              <a:ext uri="{FF2B5EF4-FFF2-40B4-BE49-F238E27FC236}">
                <a16:creationId xmlns:a16="http://schemas.microsoft.com/office/drawing/2014/main" id="{FA3A4A94-E0E8-42DA-BB22-156C8D88C3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30335B-4A81-41B0-8B26-76AEBDCC956C}"/>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8694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8BDB8-4C32-4803-9B13-02C8D93E65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C5A0B0-9BBD-4DB3-BB33-CBEFA20475D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C58500-8C03-4235-B763-B04765312066}"/>
              </a:ext>
            </a:extLst>
          </p:cNvPr>
          <p:cNvSpPr>
            <a:spLocks noGrp="1"/>
          </p:cNvSpPr>
          <p:nvPr>
            <p:ph type="dt" sz="half" idx="10"/>
          </p:nvPr>
        </p:nvSpPr>
        <p:spPr/>
        <p:txBody>
          <a:bodyPr/>
          <a:lstStyle/>
          <a:p>
            <a:fld id="{3AC460FC-30B6-42B8-953D-5EC6D09F31C8}" type="datetimeFigureOut">
              <a:rPr lang="en-GB" smtClean="0"/>
              <a:t>11/07/2024</a:t>
            </a:fld>
            <a:endParaRPr lang="en-GB"/>
          </a:p>
        </p:txBody>
      </p:sp>
      <p:sp>
        <p:nvSpPr>
          <p:cNvPr id="5" name="Footer Placeholder 4">
            <a:extLst>
              <a:ext uri="{FF2B5EF4-FFF2-40B4-BE49-F238E27FC236}">
                <a16:creationId xmlns:a16="http://schemas.microsoft.com/office/drawing/2014/main" id="{76273401-3FBF-4309-A91A-737B31DE8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95CD15-AFFB-4740-85BD-2A9F44E4F1A8}"/>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8700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215631-765E-4B35-BAB5-56D6BE053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0706CB6-92D3-4F89-B006-A4EB93A119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12F70E-0065-4DC3-8121-494C0BAA9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460FC-30B6-42B8-953D-5EC6D09F31C8}" type="datetimeFigureOut">
              <a:rPr lang="en-GB" smtClean="0"/>
              <a:t>11/07/2024</a:t>
            </a:fld>
            <a:endParaRPr lang="en-GB"/>
          </a:p>
        </p:txBody>
      </p:sp>
      <p:sp>
        <p:nvSpPr>
          <p:cNvPr id="5" name="Footer Placeholder 4">
            <a:extLst>
              <a:ext uri="{FF2B5EF4-FFF2-40B4-BE49-F238E27FC236}">
                <a16:creationId xmlns:a16="http://schemas.microsoft.com/office/drawing/2014/main" id="{D0678C08-3ECD-4AF3-9993-A1EE0111F7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2B47304-BDDB-4DFA-A33F-CD5EE12FB2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E3F92-42B2-44FD-87C4-0F69EE84AB00}" type="slidenum">
              <a:rPr lang="en-GB" smtClean="0"/>
              <a:t>‹#›</a:t>
            </a:fld>
            <a:endParaRPr lang="en-GB"/>
          </a:p>
        </p:txBody>
      </p:sp>
    </p:spTree>
    <p:extLst>
      <p:ext uri="{BB962C8B-B14F-4D97-AF65-F5344CB8AC3E}">
        <p14:creationId xmlns:p14="http://schemas.microsoft.com/office/powerpoint/2010/main" val="403238955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3.JP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3.JP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3.JP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3.JP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3.JP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JP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JP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3.JP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3.JP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3.JP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3.JP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JP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3.JP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JP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JP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44C5-C8CC-41DB-B17F-DE9DCF103BEC}"/>
              </a:ext>
            </a:extLst>
          </p:cNvPr>
          <p:cNvSpPr>
            <a:spLocks noGrp="1"/>
          </p:cNvSpPr>
          <p:nvPr>
            <p:ph type="ctrTitle"/>
          </p:nvPr>
        </p:nvSpPr>
        <p:spPr>
          <a:xfrm>
            <a:off x="0" y="3055588"/>
            <a:ext cx="12097305" cy="1396042"/>
          </a:xfrm>
        </p:spPr>
        <p:txBody>
          <a:bodyPr>
            <a:normAutofit fontScale="90000"/>
          </a:bodyPr>
          <a:lstStyle/>
          <a:p>
            <a:r>
              <a:rPr lang="en-GB" b="1" dirty="0">
                <a:solidFill>
                  <a:schemeClr val="accent1"/>
                </a:solidFill>
              </a:rPr>
              <a:t>How do we calculate probabilities for different situations and use them effectively to make accurate predications?</a:t>
            </a:r>
            <a:endParaRPr lang="en-GB" sz="4400" b="1" dirty="0">
              <a:solidFill>
                <a:schemeClr val="accent1"/>
              </a:solidFill>
            </a:endParaRPr>
          </a:p>
        </p:txBody>
      </p:sp>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342208"/>
            <a:ext cx="8049544" cy="437225"/>
          </a:xfrm>
        </p:spPr>
        <p:txBody>
          <a:bodyPr>
            <a:normAutofit/>
          </a:body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5044984" y="1089706"/>
            <a:ext cx="1771015" cy="685800"/>
          </a:xfrm>
          <a:prstGeom prst="rect">
            <a:avLst/>
          </a:prstGeom>
          <a:ln>
            <a:noFill/>
          </a:ln>
          <a:extLst>
            <a:ext uri="{53640926-AAD7-44D8-BBD7-CCE9431645EC}">
              <a14:shadowObscured xmlns:a14="http://schemas.microsoft.com/office/drawing/2010/main"/>
            </a:ext>
          </a:extLst>
        </p:spPr>
      </p:pic>
      <p:sp>
        <p:nvSpPr>
          <p:cNvPr id="11" name="Subtitle 2">
            <a:extLst>
              <a:ext uri="{FF2B5EF4-FFF2-40B4-BE49-F238E27FC236}">
                <a16:creationId xmlns:a16="http://schemas.microsoft.com/office/drawing/2014/main" id="{7FCEC2AE-8D0D-4350-8F76-3D90A8380F75}"/>
              </a:ext>
            </a:extLst>
          </p:cNvPr>
          <p:cNvSpPr txBox="1">
            <a:spLocks/>
          </p:cNvSpPr>
          <p:nvPr/>
        </p:nvSpPr>
        <p:spPr>
          <a:xfrm>
            <a:off x="1499870" y="4806751"/>
            <a:ext cx="9144000" cy="8252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000" b="1" u="sng" dirty="0">
                <a:solidFill>
                  <a:srgbClr val="7030A0"/>
                </a:solidFill>
              </a:rPr>
              <a:t>Theoretical Probability</a:t>
            </a:r>
          </a:p>
        </p:txBody>
      </p:sp>
      <p:pic>
        <p:nvPicPr>
          <p:cNvPr id="10" name="Picture 9">
            <a:extLst>
              <a:ext uri="{FF2B5EF4-FFF2-40B4-BE49-F238E27FC236}">
                <a16:creationId xmlns:a16="http://schemas.microsoft.com/office/drawing/2014/main" id="{1C6636FB-5F4C-47E7-B686-F752551D19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pic>
        <p:nvPicPr>
          <p:cNvPr id="12" name="Picture 11">
            <a:extLst>
              <a:ext uri="{FF2B5EF4-FFF2-40B4-BE49-F238E27FC236}">
                <a16:creationId xmlns:a16="http://schemas.microsoft.com/office/drawing/2014/main" id="{1B3CD9D2-9BAD-4D67-BF51-AB75DAFC2E39}"/>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0162" y="0"/>
            <a:ext cx="2615384" cy="1554290"/>
          </a:xfrm>
          <a:prstGeom prst="rect">
            <a:avLst/>
          </a:prstGeom>
        </p:spPr>
      </p:pic>
    </p:spTree>
    <p:extLst>
      <p:ext uri="{BB962C8B-B14F-4D97-AF65-F5344CB8AC3E}">
        <p14:creationId xmlns:p14="http://schemas.microsoft.com/office/powerpoint/2010/main" val="383261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graphicFrame>
        <p:nvGraphicFramePr>
          <p:cNvPr id="3" name="Table 2">
            <a:extLst>
              <a:ext uri="{FF2B5EF4-FFF2-40B4-BE49-F238E27FC236}">
                <a16:creationId xmlns:a16="http://schemas.microsoft.com/office/drawing/2014/main" id="{9AF43C4E-6BFD-4C7A-8775-4B1B7E120DDA}"/>
              </a:ext>
            </a:extLst>
          </p:cNvPr>
          <p:cNvGraphicFramePr>
            <a:graphicFrameLocks noGrp="1"/>
          </p:cNvGraphicFramePr>
          <p:nvPr>
            <p:extLst>
              <p:ext uri="{D42A27DB-BD31-4B8C-83A1-F6EECF244321}">
                <p14:modId xmlns:p14="http://schemas.microsoft.com/office/powerpoint/2010/main" val="4058028619"/>
              </p:ext>
            </p:extLst>
          </p:nvPr>
        </p:nvGraphicFramePr>
        <p:xfrm>
          <a:off x="113286" y="1486331"/>
          <a:ext cx="9820827" cy="3189804"/>
        </p:xfrm>
        <a:graphic>
          <a:graphicData uri="http://schemas.openxmlformats.org/drawingml/2006/table">
            <a:tbl>
              <a:tblPr firstRow="1" firstCol="1" bandRow="1">
                <a:tableStyleId>{5C22544A-7EE6-4342-B048-85BDC9FD1C3A}</a:tableStyleId>
              </a:tblPr>
              <a:tblGrid>
                <a:gridCol w="2418413">
                  <a:extLst>
                    <a:ext uri="{9D8B030D-6E8A-4147-A177-3AD203B41FA5}">
                      <a16:colId xmlns:a16="http://schemas.microsoft.com/office/drawing/2014/main" val="3656485532"/>
                    </a:ext>
                  </a:extLst>
                </a:gridCol>
                <a:gridCol w="7402414">
                  <a:extLst>
                    <a:ext uri="{9D8B030D-6E8A-4147-A177-3AD203B41FA5}">
                      <a16:colId xmlns:a16="http://schemas.microsoft.com/office/drawing/2014/main" val="1833688599"/>
                    </a:ext>
                  </a:extLst>
                </a:gridCol>
              </a:tblGrid>
              <a:tr h="648851">
                <a:tc>
                  <a:txBody>
                    <a:bodyPr/>
                    <a:lstStyle/>
                    <a:p>
                      <a:pPr algn="ctr">
                        <a:lnSpc>
                          <a:spcPct val="106000"/>
                        </a:lnSpc>
                        <a:spcBef>
                          <a:spcPts val="600"/>
                        </a:spcBef>
                        <a:spcAft>
                          <a:spcPts val="600"/>
                        </a:spcAft>
                      </a:pPr>
                      <a:r>
                        <a:rPr lang="en-GB" sz="3200">
                          <a:effectLst/>
                        </a:rPr>
                        <a:t>Vocab</a:t>
                      </a:r>
                      <a:endParaRPr lang="en-GB" sz="2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Bef>
                          <a:spcPts val="600"/>
                        </a:spcBef>
                        <a:spcAft>
                          <a:spcPts val="600"/>
                        </a:spcAft>
                      </a:pPr>
                      <a:r>
                        <a:rPr lang="en-GB" sz="3200">
                          <a:effectLst/>
                        </a:rPr>
                        <a:t>Mathematical Definition</a:t>
                      </a:r>
                      <a:endParaRPr lang="en-GB" sz="2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extLst>
                  <a:ext uri="{0D108BD9-81ED-4DB2-BD59-A6C34878D82A}">
                    <a16:rowId xmlns:a16="http://schemas.microsoft.com/office/drawing/2014/main" val="2393883430"/>
                  </a:ext>
                </a:extLst>
              </a:tr>
              <a:tr h="1326329">
                <a:tc>
                  <a:txBody>
                    <a:bodyPr/>
                    <a:lstStyle/>
                    <a:p>
                      <a:pPr algn="r">
                        <a:lnSpc>
                          <a:spcPct val="106000"/>
                        </a:lnSpc>
                        <a:spcBef>
                          <a:spcPts val="600"/>
                        </a:spcBef>
                        <a:spcAft>
                          <a:spcPts val="600"/>
                        </a:spcAft>
                      </a:pPr>
                      <a:r>
                        <a:rPr lang="en-GB" sz="3200">
                          <a:effectLst/>
                        </a:rPr>
                        <a:t>Probability</a:t>
                      </a:r>
                      <a:endParaRPr lang="en-GB" sz="2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nSpc>
                          <a:spcPct val="106000"/>
                        </a:lnSpc>
                        <a:spcBef>
                          <a:spcPts val="600"/>
                        </a:spcBef>
                        <a:spcAft>
                          <a:spcPts val="600"/>
                        </a:spcAft>
                      </a:pPr>
                      <a:r>
                        <a:rPr lang="en-GB" sz="3200">
                          <a:effectLst/>
                        </a:rPr>
                        <a:t>the chance that a particular outcome will occur, measured as a ratio of the total of possible outcomes</a:t>
                      </a:r>
                      <a:endParaRPr lang="en-GB" sz="2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42580803"/>
                  </a:ext>
                </a:extLst>
              </a:tr>
              <a:tr h="648851">
                <a:tc>
                  <a:txBody>
                    <a:bodyPr/>
                    <a:lstStyle/>
                    <a:p>
                      <a:pPr algn="r">
                        <a:lnSpc>
                          <a:spcPct val="106000"/>
                        </a:lnSpc>
                        <a:spcBef>
                          <a:spcPts val="600"/>
                        </a:spcBef>
                        <a:spcAft>
                          <a:spcPts val="600"/>
                        </a:spcAft>
                      </a:pPr>
                      <a:r>
                        <a:rPr lang="en-GB" sz="3200">
                          <a:effectLst/>
                        </a:rPr>
                        <a:t>Theoretical </a:t>
                      </a:r>
                      <a:endParaRPr lang="en-GB" sz="2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nSpc>
                          <a:spcPct val="106000"/>
                        </a:lnSpc>
                        <a:spcBef>
                          <a:spcPts val="600"/>
                        </a:spcBef>
                        <a:spcAft>
                          <a:spcPts val="600"/>
                        </a:spcAft>
                      </a:pPr>
                      <a:r>
                        <a:rPr lang="en-GB" sz="3200" dirty="0">
                          <a:effectLst/>
                        </a:rPr>
                        <a:t>based on or calculated through theory rather than experience or practice</a:t>
                      </a:r>
                      <a:endParaRPr lang="en-GB" sz="2800" dirty="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91370188"/>
                  </a:ext>
                </a:extLst>
              </a:tr>
            </a:tbl>
          </a:graphicData>
        </a:graphic>
      </p:graphicFrame>
    </p:spTree>
    <p:extLst>
      <p:ext uri="{BB962C8B-B14F-4D97-AF65-F5344CB8AC3E}">
        <p14:creationId xmlns:p14="http://schemas.microsoft.com/office/powerpoint/2010/main" val="3515986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5" name="Rectangle 4">
            <a:extLst>
              <a:ext uri="{FF2B5EF4-FFF2-40B4-BE49-F238E27FC236}">
                <a16:creationId xmlns:a16="http://schemas.microsoft.com/office/drawing/2014/main" id="{D805146F-8893-47F7-A64E-80AD0034F2D1}"/>
              </a:ext>
            </a:extLst>
          </p:cNvPr>
          <p:cNvSpPr/>
          <p:nvPr/>
        </p:nvSpPr>
        <p:spPr>
          <a:xfrm>
            <a:off x="41429" y="696897"/>
            <a:ext cx="12109142" cy="5444567"/>
          </a:xfrm>
          <a:prstGeom prst="rect">
            <a:avLst/>
          </a:prstGeom>
        </p:spPr>
        <p:txBody>
          <a:bodyPr wrap="square">
            <a:spAutoFit/>
          </a:bodyPr>
          <a:lstStyle/>
          <a:p>
            <a:pPr>
              <a:lnSpc>
                <a:spcPct val="107000"/>
              </a:lnSpc>
              <a:spcAft>
                <a:spcPts val="800"/>
              </a:spcAft>
            </a:pPr>
            <a:r>
              <a:rPr lang="en-GB" sz="2800"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Knowledge Phase</a:t>
            </a:r>
            <a:endParaRPr lang="en-GB" sz="28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r>
              <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A dice has 6 sides with possible outcomes: 1, 2, 3, 4, 5, 6</a:t>
            </a:r>
            <a:endParaRPr lang="en-GB" sz="28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endPar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endPar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r>
              <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A deck of cards has 52 cards (no jokers)</a:t>
            </a:r>
            <a:endParaRPr lang="en-GB" sz="28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r>
              <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26 are red and 26 are black</a:t>
            </a:r>
            <a:endParaRPr lang="en-GB" sz="28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r>
              <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There a 4 suits, 13 cards in each: hearts, diamonds, clubs, spades</a:t>
            </a:r>
            <a:endParaRPr lang="en-GB" sz="28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r>
              <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cards in each suit are: 2, 3, 4, 5, 6, 7, 8, 9, 10, J, Q, K, A</a:t>
            </a:r>
            <a:endParaRPr lang="en-GB" sz="28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Bef>
                <a:spcPts val="600"/>
              </a:spcBef>
              <a:spcAft>
                <a:spcPts val="600"/>
              </a:spcAft>
            </a:pPr>
            <a:r>
              <a:rPr lang="en-GB" sz="28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J, Q, K are all ‘face cards’</a:t>
            </a:r>
            <a:endParaRPr lang="en-GB" sz="28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p:pic>
        <p:nvPicPr>
          <p:cNvPr id="12" name="Picture 11">
            <a:extLst>
              <a:ext uri="{FF2B5EF4-FFF2-40B4-BE49-F238E27FC236}">
                <a16:creationId xmlns:a16="http://schemas.microsoft.com/office/drawing/2014/main" id="{0D16E715-196C-4357-B9B3-25BE8E58821F}"/>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49414" y="4064561"/>
            <a:ext cx="2448434" cy="2096542"/>
          </a:xfrm>
          <a:prstGeom prst="rect">
            <a:avLst/>
          </a:prstGeom>
          <a:noFill/>
        </p:spPr>
      </p:pic>
      <p:pic>
        <p:nvPicPr>
          <p:cNvPr id="15" name="Picture 14">
            <a:extLst>
              <a:ext uri="{FF2B5EF4-FFF2-40B4-BE49-F238E27FC236}">
                <a16:creationId xmlns:a16="http://schemas.microsoft.com/office/drawing/2014/main" id="{07AFF19C-9746-4452-A00F-53A9B55102CF}"/>
              </a:ext>
            </a:extLst>
          </p:cNvPr>
          <p:cNvPicPr/>
          <p:nvPr/>
        </p:nvPicPr>
        <p:blipFill>
          <a:blip r:embed="rId6" cstate="print">
            <a:extLst>
              <a:ext uri="{BEBA8EAE-BF5A-486C-A8C5-ECC9F3942E4B}">
                <a14:imgProps xmlns:a14="http://schemas.microsoft.com/office/drawing/2010/main">
                  <a14:imgLayer r:embed="rId7">
                    <a14:imgEffect>
                      <a14:backgroundRemoval t="6489" b="91221" l="9606" r="89655">
                        <a14:foregroundMark x1="49015" y1="6489" x2="49015" y2="6489"/>
                        <a14:foregroundMark x1="50000" y1="91221" x2="50000" y2="91221"/>
                      </a14:backgroundRemoval>
                    </a14:imgEffect>
                  </a14:imgLayer>
                </a14:imgProps>
              </a:ext>
              <a:ext uri="{28A0092B-C50C-407E-A947-70E740481C1C}">
                <a14:useLocalDpi xmlns:a14="http://schemas.microsoft.com/office/drawing/2010/main" val="0"/>
              </a:ext>
            </a:extLst>
          </a:blip>
          <a:srcRect/>
          <a:stretch>
            <a:fillRect/>
          </a:stretch>
        </p:blipFill>
        <p:spPr bwMode="auto">
          <a:xfrm>
            <a:off x="7143648" y="1714550"/>
            <a:ext cx="2565564" cy="1562975"/>
          </a:xfrm>
          <a:prstGeom prst="rect">
            <a:avLst/>
          </a:prstGeom>
          <a:noFill/>
        </p:spPr>
      </p:pic>
    </p:spTree>
    <p:extLst>
      <p:ext uri="{BB962C8B-B14F-4D97-AF65-F5344CB8AC3E}">
        <p14:creationId xmlns:p14="http://schemas.microsoft.com/office/powerpoint/2010/main" val="401204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5" name="Rectangle 4">
            <a:extLst>
              <a:ext uri="{FF2B5EF4-FFF2-40B4-BE49-F238E27FC236}">
                <a16:creationId xmlns:a16="http://schemas.microsoft.com/office/drawing/2014/main" id="{D805146F-8893-47F7-A64E-80AD0034F2D1}"/>
              </a:ext>
            </a:extLst>
          </p:cNvPr>
          <p:cNvSpPr/>
          <p:nvPr/>
        </p:nvSpPr>
        <p:spPr>
          <a:xfrm>
            <a:off x="41429" y="696897"/>
            <a:ext cx="12109142" cy="4761625"/>
          </a:xfrm>
          <a:prstGeom prst="rect">
            <a:avLst/>
          </a:prstGeom>
        </p:spPr>
        <p:txBody>
          <a:bodyPr wrap="square">
            <a:spAutoFit/>
          </a:bodyPr>
          <a:lstStyle/>
          <a:p>
            <a:pPr>
              <a:lnSpc>
                <a:spcPct val="107000"/>
              </a:lnSpc>
              <a:spcAft>
                <a:spcPts val="800"/>
              </a:spcAft>
            </a:pPr>
            <a:r>
              <a:rPr lang="en-GB" sz="2400"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Knowledge Phase</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800"/>
              </a:spcAft>
            </a:pPr>
            <a:r>
              <a:rPr lang="en-GB" sz="2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Theoretical Probability </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Theoretical Probability refers to the calculated probability that would be expected if everything worked IN THEORY and there was no other possible factor that could cause a change to the outcomes</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80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A theoretical probability can be calculated by dividing the number of successful events by the total number of events. This can then be left as a fraction, or converted into a decimal/percentage to 3.s.f.</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5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We find probabilities by writing:</a:t>
            </a:r>
            <a:endParaRPr lang="en-GB" sz="24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gn="ctr">
              <a:lnSpc>
                <a:spcPct val="106000"/>
              </a:lnSpc>
              <a:spcAft>
                <a:spcPts val="15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r>
              <a:rPr lang="en-GB" sz="2400"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number of what we want</a:t>
            </a:r>
            <a:r>
              <a:rPr lang="en-GB" sz="2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endParaRPr lang="en-GB" sz="2400"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gn="ctr">
              <a:lnSpc>
                <a:spcPct val="106000"/>
              </a:lnSpc>
              <a:spcAft>
                <a:spcPts val="100"/>
              </a:spcAft>
            </a:pPr>
            <a:r>
              <a:rPr lang="en-GB" sz="2400"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total number of everything</a:t>
            </a:r>
            <a:endParaRPr lang="en-GB" sz="2400" b="1"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Tree>
    <p:extLst>
      <p:ext uri="{BB962C8B-B14F-4D97-AF65-F5344CB8AC3E}">
        <p14:creationId xmlns:p14="http://schemas.microsoft.com/office/powerpoint/2010/main" val="84337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graphicFrame>
        <p:nvGraphicFramePr>
          <p:cNvPr id="2" name="Table 1">
            <a:extLst>
              <a:ext uri="{FF2B5EF4-FFF2-40B4-BE49-F238E27FC236}">
                <a16:creationId xmlns:a16="http://schemas.microsoft.com/office/drawing/2014/main" id="{5E2BE723-E010-44FA-A654-79F4372BEBF0}"/>
              </a:ext>
            </a:extLst>
          </p:cNvPr>
          <p:cNvGraphicFramePr>
            <a:graphicFrameLocks noGrp="1"/>
          </p:cNvGraphicFramePr>
          <p:nvPr>
            <p:extLst>
              <p:ext uri="{D42A27DB-BD31-4B8C-83A1-F6EECF244321}">
                <p14:modId xmlns:p14="http://schemas.microsoft.com/office/powerpoint/2010/main" val="196011390"/>
              </p:ext>
            </p:extLst>
          </p:nvPr>
        </p:nvGraphicFramePr>
        <p:xfrm>
          <a:off x="82051" y="1201590"/>
          <a:ext cx="9955633" cy="1309370"/>
        </p:xfrm>
        <a:graphic>
          <a:graphicData uri="http://schemas.openxmlformats.org/drawingml/2006/table">
            <a:tbl>
              <a:tblPr firstRow="1" firstCol="1" bandRow="1">
                <a:tableStyleId>{5C22544A-7EE6-4342-B048-85BDC9FD1C3A}</a:tableStyleId>
              </a:tblPr>
              <a:tblGrid>
                <a:gridCol w="7490601">
                  <a:extLst>
                    <a:ext uri="{9D8B030D-6E8A-4147-A177-3AD203B41FA5}">
                      <a16:colId xmlns:a16="http://schemas.microsoft.com/office/drawing/2014/main" val="1468941071"/>
                    </a:ext>
                  </a:extLst>
                </a:gridCol>
                <a:gridCol w="2465032">
                  <a:extLst>
                    <a:ext uri="{9D8B030D-6E8A-4147-A177-3AD203B41FA5}">
                      <a16:colId xmlns:a16="http://schemas.microsoft.com/office/drawing/2014/main" val="3462783214"/>
                    </a:ext>
                  </a:extLst>
                </a:gridCol>
              </a:tblGrid>
              <a:tr h="0">
                <a:tc>
                  <a:txBody>
                    <a:bodyPr/>
                    <a:lstStyle/>
                    <a:p>
                      <a:pPr>
                        <a:lnSpc>
                          <a:spcPct val="106000"/>
                        </a:lnSpc>
                        <a:spcAft>
                          <a:spcPts val="100"/>
                        </a:spcAft>
                      </a:pPr>
                      <a:r>
                        <a:rPr lang="en-GB" sz="2000" dirty="0">
                          <a:solidFill>
                            <a:schemeClr val="accent1"/>
                          </a:solidFill>
                          <a:effectLst/>
                        </a:rPr>
                        <a:t>Calculate:</a:t>
                      </a:r>
                      <a:endParaRPr lang="en-GB" sz="1800" dirty="0">
                        <a:solidFill>
                          <a:schemeClr val="accent1"/>
                        </a:solidFill>
                        <a:effectLst/>
                      </a:endParaRPr>
                    </a:p>
                    <a:p>
                      <a:pPr>
                        <a:lnSpc>
                          <a:spcPct val="106000"/>
                        </a:lnSpc>
                        <a:spcAft>
                          <a:spcPts val="100"/>
                        </a:spcAft>
                      </a:pPr>
                      <a:r>
                        <a:rPr lang="en-GB" sz="2000" dirty="0">
                          <a:solidFill>
                            <a:schemeClr val="accent1"/>
                          </a:solidFill>
                          <a:effectLst/>
                        </a:rPr>
                        <a:t>P(girl) = choosing a  girl from the class</a:t>
                      </a:r>
                      <a:endParaRPr lang="en-GB" sz="1800" dirty="0">
                        <a:solidFill>
                          <a:schemeClr val="accent1"/>
                        </a:solidFill>
                        <a:effectLst/>
                      </a:endParaRPr>
                    </a:p>
                    <a:p>
                      <a:pPr>
                        <a:lnSpc>
                          <a:spcPct val="107000"/>
                        </a:lnSpc>
                        <a:spcAft>
                          <a:spcPts val="0"/>
                        </a:spcAft>
                      </a:pPr>
                      <a:r>
                        <a:rPr lang="en-GB" sz="2000" dirty="0">
                          <a:solidFill>
                            <a:schemeClr val="accent1"/>
                          </a:solidFill>
                          <a:effectLst/>
                        </a:rPr>
                        <a:t>P(year 11)  = probability of choosing a year 11 students from this class</a:t>
                      </a:r>
                      <a:endParaRPr lang="en-GB" sz="1800" dirty="0">
                        <a:solidFill>
                          <a:schemeClr val="accent1"/>
                        </a:solidFill>
                        <a:effectLst/>
                      </a:endParaRPr>
                    </a:p>
                    <a:p>
                      <a:pPr>
                        <a:lnSpc>
                          <a:spcPct val="107000"/>
                        </a:lnSpc>
                        <a:spcAft>
                          <a:spcPts val="0"/>
                        </a:spcAft>
                      </a:pPr>
                      <a:r>
                        <a:rPr lang="en-GB" sz="2000" dirty="0">
                          <a:solidFill>
                            <a:schemeClr val="accent1"/>
                          </a:solidFill>
                          <a:effectLst/>
                        </a:rPr>
                        <a:t>P(15) = Probability of choosing a 15 year old from this class</a:t>
                      </a:r>
                      <a:endParaRPr lang="en-GB" sz="18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200" dirty="0">
                          <a:solidFill>
                            <a:schemeClr val="accent1"/>
                          </a:solidFill>
                          <a:effectLst/>
                        </a:rPr>
                        <a:t> </a:t>
                      </a:r>
                      <a:endParaRPr lang="en-GB" sz="11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423779679"/>
                  </a:ext>
                </a:extLst>
              </a:tr>
            </a:tbl>
          </a:graphicData>
        </a:graphic>
      </p:graphicFrame>
      <p:sp>
        <p:nvSpPr>
          <p:cNvPr id="3" name="Rectangle 2">
            <a:extLst>
              <a:ext uri="{FF2B5EF4-FFF2-40B4-BE49-F238E27FC236}">
                <a16:creationId xmlns:a16="http://schemas.microsoft.com/office/drawing/2014/main" id="{F0E25317-B01A-4848-A4DC-6D286B5E4B86}"/>
              </a:ext>
            </a:extLst>
          </p:cNvPr>
          <p:cNvSpPr/>
          <p:nvPr/>
        </p:nvSpPr>
        <p:spPr>
          <a:xfrm>
            <a:off x="82052" y="842470"/>
            <a:ext cx="577402" cy="369332"/>
          </a:xfrm>
          <a:prstGeom prst="rect">
            <a:avLst/>
          </a:prstGeom>
        </p:spPr>
        <p:txBody>
          <a:bodyPr wrap="none">
            <a:spAutoFit/>
          </a:bodyPr>
          <a:lstStyle/>
          <a:p>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I DO</a:t>
            </a:r>
            <a:endParaRPr lang="en-GB" dirty="0"/>
          </a:p>
        </p:txBody>
      </p:sp>
      <mc:AlternateContent xmlns:mc="http://schemas.openxmlformats.org/markup-compatibility/2006">
        <mc:Choice xmlns:a14="http://schemas.microsoft.com/office/drawing/2010/main" Requires="a14">
          <p:graphicFrame>
            <p:nvGraphicFramePr>
              <p:cNvPr id="12" name="Table 11">
                <a:extLst>
                  <a:ext uri="{FF2B5EF4-FFF2-40B4-BE49-F238E27FC236}">
                    <a16:creationId xmlns:a16="http://schemas.microsoft.com/office/drawing/2014/main" id="{19ACA1FA-C97A-45AE-A02F-BC9186200840}"/>
                  </a:ext>
                </a:extLst>
              </p:cNvPr>
              <p:cNvGraphicFramePr>
                <a:graphicFrameLocks noGrp="1"/>
              </p:cNvGraphicFramePr>
              <p:nvPr>
                <p:extLst>
                  <p:ext uri="{D42A27DB-BD31-4B8C-83A1-F6EECF244321}">
                    <p14:modId xmlns:p14="http://schemas.microsoft.com/office/powerpoint/2010/main" val="984457873"/>
                  </p:ext>
                </p:extLst>
              </p:nvPr>
            </p:nvGraphicFramePr>
            <p:xfrm>
              <a:off x="82051" y="2973481"/>
              <a:ext cx="9955633" cy="1219200"/>
            </p:xfrm>
            <a:graphic>
              <a:graphicData uri="http://schemas.openxmlformats.org/drawingml/2006/table">
                <a:tbl>
                  <a:tblPr firstRow="1" firstCol="1" bandRow="1">
                    <a:tableStyleId>{5C22544A-7EE6-4342-B048-85BDC9FD1C3A}</a:tableStyleId>
                  </a:tblPr>
                  <a:tblGrid>
                    <a:gridCol w="7490601">
                      <a:extLst>
                        <a:ext uri="{9D8B030D-6E8A-4147-A177-3AD203B41FA5}">
                          <a16:colId xmlns:a16="http://schemas.microsoft.com/office/drawing/2014/main" val="1468941071"/>
                        </a:ext>
                      </a:extLst>
                    </a:gridCol>
                    <a:gridCol w="2465032">
                      <a:extLst>
                        <a:ext uri="{9D8B030D-6E8A-4147-A177-3AD203B41FA5}">
                          <a16:colId xmlns:a16="http://schemas.microsoft.com/office/drawing/2014/main" val="3462783214"/>
                        </a:ext>
                      </a:extLst>
                    </a:gridCol>
                  </a:tblGrid>
                  <a:tr h="0">
                    <a:tc>
                      <a:txBody>
                        <a:bodyPr/>
                        <a:lstStyle/>
                        <a:p>
                          <a:r>
                            <a:rPr lang="en-GB" sz="2000" b="1" kern="1200" dirty="0">
                              <a:solidFill>
                                <a:schemeClr val="accent1"/>
                              </a:solidFill>
                              <a:effectLst/>
                              <a:latin typeface="+mn-lt"/>
                              <a:ea typeface="+mn-ea"/>
                              <a:cs typeface="+mn-cs"/>
                            </a:rPr>
                            <a:t>Calculate </a:t>
                          </a:r>
                        </a:p>
                        <a:p>
                          <a:r>
                            <a:rPr lang="en-GB" sz="2000" b="1" kern="1200" dirty="0">
                              <a:solidFill>
                                <a:schemeClr val="accent1"/>
                              </a:solidFill>
                              <a:effectLst/>
                              <a:latin typeface="+mn-lt"/>
                              <a:ea typeface="+mn-ea"/>
                              <a:cs typeface="+mn-cs"/>
                            </a:rPr>
                            <a:t>P(3) = rolling a 3 on a dice</a:t>
                          </a:r>
                        </a:p>
                        <a:p>
                          <a:r>
                            <a:rPr lang="en-GB" sz="2000" b="1" kern="1200" dirty="0">
                              <a:solidFill>
                                <a:schemeClr val="accent1"/>
                              </a:solidFill>
                              <a:effectLst/>
                              <a:latin typeface="+mn-lt"/>
                              <a:ea typeface="+mn-ea"/>
                              <a:cs typeface="+mn-cs"/>
                            </a:rPr>
                            <a:t>P(odd) = rolling an odd number on a dice</a:t>
                          </a:r>
                        </a:p>
                        <a:p>
                          <a:r>
                            <a:rPr lang="en-GB" sz="2000" b="1" kern="1200" dirty="0">
                              <a:solidFill>
                                <a:schemeClr val="accent1"/>
                              </a:solidFill>
                              <a:effectLst/>
                              <a:latin typeface="+mn-lt"/>
                              <a:ea typeface="+mn-ea"/>
                              <a:cs typeface="+mn-cs"/>
                            </a:rPr>
                            <a:t>P(1 </a:t>
                          </a:r>
                          <a14:m>
                            <m:oMath xmlns:m="http://schemas.openxmlformats.org/officeDocument/2006/math">
                              <m:r>
                                <a:rPr lang="en-GB" sz="2000" b="1" i="1" kern="1200">
                                  <a:solidFill>
                                    <a:schemeClr val="accent1"/>
                                  </a:solidFill>
                                  <a:effectLst/>
                                  <a:latin typeface="Cambria Math" panose="02040503050406030204" pitchFamily="18" charset="0"/>
                                  <a:ea typeface="+mn-ea"/>
                                  <a:cs typeface="+mn-cs"/>
                                </a:rPr>
                                <m:t>≤</m:t>
                              </m:r>
                            </m:oMath>
                          </a14:m>
                          <a:r>
                            <a:rPr lang="en-GB" sz="2000" b="1" kern="1200" dirty="0">
                              <a:solidFill>
                                <a:schemeClr val="accent1"/>
                              </a:solidFill>
                              <a:effectLst/>
                              <a:latin typeface="+mn-lt"/>
                              <a:ea typeface="+mn-ea"/>
                              <a:cs typeface="+mn-cs"/>
                            </a:rPr>
                            <a:t> X </a:t>
                          </a:r>
                          <a14:m>
                            <m:oMath xmlns:m="http://schemas.openxmlformats.org/officeDocument/2006/math">
                              <m:r>
                                <a:rPr lang="en-GB" sz="2000" b="1" i="1" kern="1200">
                                  <a:solidFill>
                                    <a:schemeClr val="accent1"/>
                                  </a:solidFill>
                                  <a:effectLst/>
                                  <a:latin typeface="Cambria Math" panose="02040503050406030204" pitchFamily="18" charset="0"/>
                                  <a:ea typeface="+mn-ea"/>
                                  <a:cs typeface="+mn-cs"/>
                                </a:rPr>
                                <m:t>≤</m:t>
                              </m:r>
                            </m:oMath>
                          </a14:m>
                          <a:r>
                            <a:rPr lang="en-GB" sz="2000" b="1" kern="1200" dirty="0">
                              <a:solidFill>
                                <a:schemeClr val="accent1"/>
                              </a:solidFill>
                              <a:effectLst/>
                              <a:latin typeface="+mn-lt"/>
                              <a:ea typeface="+mn-ea"/>
                              <a:cs typeface="+mn-cs"/>
                            </a:rPr>
                            <a:t> 6) = rolling between a 1 and 6 inclusive on a dice</a:t>
                          </a:r>
                          <a:endParaRPr lang="en-GB" sz="20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200" dirty="0">
                              <a:solidFill>
                                <a:schemeClr val="accent1"/>
                              </a:solidFill>
                              <a:effectLst/>
                            </a:rPr>
                            <a:t> </a:t>
                          </a:r>
                          <a:endParaRPr lang="en-GB" sz="11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423779679"/>
                      </a:ext>
                    </a:extLst>
                  </a:tr>
                </a:tbl>
              </a:graphicData>
            </a:graphic>
          </p:graphicFrame>
        </mc:Choice>
        <mc:Fallback>
          <p:graphicFrame>
            <p:nvGraphicFramePr>
              <p:cNvPr id="12" name="Table 11">
                <a:extLst>
                  <a:ext uri="{FF2B5EF4-FFF2-40B4-BE49-F238E27FC236}">
                    <a16:creationId xmlns:a16="http://schemas.microsoft.com/office/drawing/2014/main" id="{19ACA1FA-C97A-45AE-A02F-BC9186200840}"/>
                  </a:ext>
                </a:extLst>
              </p:cNvPr>
              <p:cNvGraphicFramePr>
                <a:graphicFrameLocks noGrp="1"/>
              </p:cNvGraphicFramePr>
              <p:nvPr>
                <p:extLst>
                  <p:ext uri="{D42A27DB-BD31-4B8C-83A1-F6EECF244321}">
                    <p14:modId xmlns:p14="http://schemas.microsoft.com/office/powerpoint/2010/main" val="984457873"/>
                  </p:ext>
                </p:extLst>
              </p:nvPr>
            </p:nvGraphicFramePr>
            <p:xfrm>
              <a:off x="82051" y="2973481"/>
              <a:ext cx="9955633" cy="1219200"/>
            </p:xfrm>
            <a:graphic>
              <a:graphicData uri="http://schemas.openxmlformats.org/drawingml/2006/table">
                <a:tbl>
                  <a:tblPr firstRow="1" firstCol="1" bandRow="1">
                    <a:tableStyleId>{5C22544A-7EE6-4342-B048-85BDC9FD1C3A}</a:tableStyleId>
                  </a:tblPr>
                  <a:tblGrid>
                    <a:gridCol w="7490601">
                      <a:extLst>
                        <a:ext uri="{9D8B030D-6E8A-4147-A177-3AD203B41FA5}">
                          <a16:colId xmlns:a16="http://schemas.microsoft.com/office/drawing/2014/main" val="1468941071"/>
                        </a:ext>
                      </a:extLst>
                    </a:gridCol>
                    <a:gridCol w="2465032">
                      <a:extLst>
                        <a:ext uri="{9D8B030D-6E8A-4147-A177-3AD203B41FA5}">
                          <a16:colId xmlns:a16="http://schemas.microsoft.com/office/drawing/2014/main" val="3462783214"/>
                        </a:ext>
                      </a:extLst>
                    </a:gridCol>
                  </a:tblGrid>
                  <a:tr h="1219200">
                    <a:tc>
                      <a:txBody>
                        <a:bodyPr/>
                        <a:lstStyle/>
                        <a:p>
                          <a:endParaRPr lang="en-US"/>
                        </a:p>
                      </a:txBody>
                      <a:tcPr marL="68580" marR="68580" marT="0" marB="0">
                        <a:blipFill>
                          <a:blip r:embed="rId5"/>
                          <a:stretch>
                            <a:fillRect l="-81" t="-5970" r="-33279" b="-12438"/>
                          </a:stretch>
                        </a:blipFill>
                      </a:tcPr>
                    </a:tc>
                    <a:tc>
                      <a:txBody>
                        <a:bodyPr/>
                        <a:lstStyle/>
                        <a:p>
                          <a:pPr>
                            <a:lnSpc>
                              <a:spcPct val="107000"/>
                            </a:lnSpc>
                            <a:spcAft>
                              <a:spcPts val="0"/>
                            </a:spcAft>
                          </a:pPr>
                          <a:r>
                            <a:rPr lang="en-GB" sz="1200" dirty="0">
                              <a:solidFill>
                                <a:schemeClr val="accent1"/>
                              </a:solidFill>
                              <a:effectLst/>
                            </a:rPr>
                            <a:t> </a:t>
                          </a:r>
                          <a:endParaRPr lang="en-GB" sz="11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423779679"/>
                      </a:ext>
                    </a:extLst>
                  </a:tr>
                </a:tbl>
              </a:graphicData>
            </a:graphic>
          </p:graphicFrame>
        </mc:Fallback>
      </mc:AlternateContent>
      <p:sp>
        <p:nvSpPr>
          <p:cNvPr id="15" name="Rectangle 14">
            <a:extLst>
              <a:ext uri="{FF2B5EF4-FFF2-40B4-BE49-F238E27FC236}">
                <a16:creationId xmlns:a16="http://schemas.microsoft.com/office/drawing/2014/main" id="{D79A2403-8549-4283-808F-03A23336D415}"/>
              </a:ext>
            </a:extLst>
          </p:cNvPr>
          <p:cNvSpPr/>
          <p:nvPr/>
        </p:nvSpPr>
        <p:spPr>
          <a:xfrm>
            <a:off x="82052" y="2614361"/>
            <a:ext cx="830677" cy="369332"/>
          </a:xfrm>
          <a:prstGeom prst="rect">
            <a:avLst/>
          </a:prstGeom>
        </p:spPr>
        <p:txBody>
          <a:bodyPr wrap="none">
            <a:spAutoFit/>
          </a:bodyPr>
          <a:lstStyle/>
          <a:p>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WE DO</a:t>
            </a:r>
            <a:endParaRPr lang="en-GB" dirty="0"/>
          </a:p>
        </p:txBody>
      </p:sp>
      <p:graphicFrame>
        <p:nvGraphicFramePr>
          <p:cNvPr id="16" name="Table 15">
            <a:extLst>
              <a:ext uri="{FF2B5EF4-FFF2-40B4-BE49-F238E27FC236}">
                <a16:creationId xmlns:a16="http://schemas.microsoft.com/office/drawing/2014/main" id="{4F37FB2A-9D89-4867-9DCC-67B3369AFF22}"/>
              </a:ext>
            </a:extLst>
          </p:cNvPr>
          <p:cNvGraphicFramePr>
            <a:graphicFrameLocks noGrp="1"/>
          </p:cNvGraphicFramePr>
          <p:nvPr>
            <p:extLst>
              <p:ext uri="{D42A27DB-BD31-4B8C-83A1-F6EECF244321}">
                <p14:modId xmlns:p14="http://schemas.microsoft.com/office/powerpoint/2010/main" val="1927722558"/>
              </p:ext>
            </p:extLst>
          </p:nvPr>
        </p:nvGraphicFramePr>
        <p:xfrm>
          <a:off x="82051" y="4816396"/>
          <a:ext cx="9955633" cy="1219200"/>
        </p:xfrm>
        <a:graphic>
          <a:graphicData uri="http://schemas.openxmlformats.org/drawingml/2006/table">
            <a:tbl>
              <a:tblPr firstRow="1" firstCol="1" bandRow="1">
                <a:tableStyleId>{5C22544A-7EE6-4342-B048-85BDC9FD1C3A}</a:tableStyleId>
              </a:tblPr>
              <a:tblGrid>
                <a:gridCol w="7623766">
                  <a:extLst>
                    <a:ext uri="{9D8B030D-6E8A-4147-A177-3AD203B41FA5}">
                      <a16:colId xmlns:a16="http://schemas.microsoft.com/office/drawing/2014/main" val="1468941071"/>
                    </a:ext>
                  </a:extLst>
                </a:gridCol>
                <a:gridCol w="2331867">
                  <a:extLst>
                    <a:ext uri="{9D8B030D-6E8A-4147-A177-3AD203B41FA5}">
                      <a16:colId xmlns:a16="http://schemas.microsoft.com/office/drawing/2014/main" val="3462783214"/>
                    </a:ext>
                  </a:extLst>
                </a:gridCol>
              </a:tblGrid>
              <a:tr h="0">
                <a:tc>
                  <a:txBody>
                    <a:bodyPr/>
                    <a:lstStyle/>
                    <a:p>
                      <a:r>
                        <a:rPr lang="en-GB" sz="2000" b="1" kern="1200" dirty="0">
                          <a:solidFill>
                            <a:schemeClr val="accent1"/>
                          </a:solidFill>
                          <a:effectLst/>
                          <a:latin typeface="+mn-lt"/>
                          <a:ea typeface="+mn-ea"/>
                          <a:cs typeface="+mn-cs"/>
                        </a:rPr>
                        <a:t>Calculate:</a:t>
                      </a:r>
                    </a:p>
                    <a:p>
                      <a:r>
                        <a:rPr lang="en-GB" sz="2000" b="1" kern="1200" dirty="0">
                          <a:solidFill>
                            <a:schemeClr val="accent1"/>
                          </a:solidFill>
                          <a:effectLst/>
                          <a:latin typeface="+mn-lt"/>
                          <a:ea typeface="+mn-ea"/>
                          <a:cs typeface="+mn-cs"/>
                        </a:rPr>
                        <a:t>P(black) = probability of choosing a black card from a deck of cards</a:t>
                      </a:r>
                    </a:p>
                    <a:p>
                      <a:r>
                        <a:rPr lang="en-GB" sz="2000" b="1" kern="1200" dirty="0">
                          <a:solidFill>
                            <a:schemeClr val="accent1"/>
                          </a:solidFill>
                          <a:effectLst/>
                          <a:latin typeface="+mn-lt"/>
                          <a:ea typeface="+mn-ea"/>
                          <a:cs typeface="+mn-cs"/>
                        </a:rPr>
                        <a:t>P(diamond) = probability of choosing a diamond from a deck of cards</a:t>
                      </a:r>
                    </a:p>
                    <a:p>
                      <a:r>
                        <a:rPr lang="en-GB" sz="2000" b="1" kern="1200" dirty="0">
                          <a:solidFill>
                            <a:schemeClr val="accent1"/>
                          </a:solidFill>
                          <a:effectLst/>
                          <a:latin typeface="+mn-lt"/>
                          <a:ea typeface="+mn-ea"/>
                          <a:cs typeface="+mn-cs"/>
                        </a:rPr>
                        <a:t>P(3 hearts) = probability of choosing a 3 of hearts from a deck of cards</a:t>
                      </a:r>
                      <a:endParaRPr lang="en-GB" sz="20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200" dirty="0">
                          <a:solidFill>
                            <a:schemeClr val="accent1"/>
                          </a:solidFill>
                          <a:effectLst/>
                        </a:rPr>
                        <a:t> </a:t>
                      </a:r>
                      <a:endParaRPr lang="en-GB" sz="11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423779679"/>
                  </a:ext>
                </a:extLst>
              </a:tr>
            </a:tbl>
          </a:graphicData>
        </a:graphic>
      </p:graphicFrame>
      <p:sp>
        <p:nvSpPr>
          <p:cNvPr id="17" name="Rectangle 16">
            <a:extLst>
              <a:ext uri="{FF2B5EF4-FFF2-40B4-BE49-F238E27FC236}">
                <a16:creationId xmlns:a16="http://schemas.microsoft.com/office/drawing/2014/main" id="{4DF6B918-D005-4585-8440-DDB45F7808C6}"/>
              </a:ext>
            </a:extLst>
          </p:cNvPr>
          <p:cNvSpPr/>
          <p:nvPr/>
        </p:nvSpPr>
        <p:spPr>
          <a:xfrm>
            <a:off x="82052" y="4457276"/>
            <a:ext cx="912109" cy="369332"/>
          </a:xfrm>
          <a:prstGeom prst="rect">
            <a:avLst/>
          </a:prstGeom>
        </p:spPr>
        <p:txBody>
          <a:bodyPr wrap="none">
            <a:spAutoFit/>
          </a:bodyPr>
          <a:lstStyle/>
          <a:p>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YOU DO</a:t>
            </a:r>
            <a:endParaRPr lang="en-GB" dirty="0"/>
          </a:p>
        </p:txBody>
      </p:sp>
      <p:sp>
        <p:nvSpPr>
          <p:cNvPr id="4" name="Rectangle 3">
            <a:extLst>
              <a:ext uri="{FF2B5EF4-FFF2-40B4-BE49-F238E27FC236}">
                <a16:creationId xmlns:a16="http://schemas.microsoft.com/office/drawing/2014/main" id="{40350274-EEE2-40E9-8256-B0653FB89EC6}"/>
              </a:ext>
            </a:extLst>
          </p:cNvPr>
          <p:cNvSpPr/>
          <p:nvPr/>
        </p:nvSpPr>
        <p:spPr>
          <a:xfrm>
            <a:off x="2300569" y="430269"/>
            <a:ext cx="6096000" cy="692754"/>
          </a:xfrm>
          <a:prstGeom prst="rect">
            <a:avLst/>
          </a:prstGeom>
        </p:spPr>
        <p:txBody>
          <a:bodyPr>
            <a:spAutoFit/>
          </a:bodyPr>
          <a:lstStyle/>
          <a:p>
            <a:pPr algn="ctr">
              <a:lnSpc>
                <a:spcPct val="106000"/>
              </a:lnSpc>
              <a:spcAft>
                <a:spcPts val="150"/>
              </a:spcAft>
            </a:pPr>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number of what we want</a:t>
            </a:r>
            <a:r>
              <a:rPr lang="en-GB"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gn="ctr">
              <a:lnSpc>
                <a:spcPct val="106000"/>
              </a:lnSpc>
              <a:spcAft>
                <a:spcPts val="100"/>
              </a:spcAft>
            </a:pPr>
            <a:r>
              <a:rPr lang="en-GB" b="1"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total number of everything</a:t>
            </a:r>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mc:AlternateContent xmlns:mc="http://schemas.openxmlformats.org/markup-compatibility/2006">
        <mc:Choice xmlns:a14="http://schemas.microsoft.com/office/drawing/2010/main" Requires="a14">
          <p:sp>
            <p:nvSpPr>
              <p:cNvPr id="18" name="Rectangle 17">
                <a:extLst>
                  <a:ext uri="{FF2B5EF4-FFF2-40B4-BE49-F238E27FC236}">
                    <a16:creationId xmlns:a16="http://schemas.microsoft.com/office/drawing/2014/main" id="{CEF92F12-48C0-4959-AF93-B580989C3887}"/>
                  </a:ext>
                </a:extLst>
              </p:cNvPr>
              <p:cNvSpPr/>
              <p:nvPr/>
            </p:nvSpPr>
            <p:spPr>
              <a:xfrm>
                <a:off x="7634795" y="2894914"/>
                <a:ext cx="397789" cy="693010"/>
              </a:xfrm>
              <a:prstGeom prst="rect">
                <a:avLst/>
              </a:prstGeom>
            </p:spPr>
            <p:txBody>
              <a:bodyPr wrap="square">
                <a:spAutoFit/>
              </a:bodyPr>
              <a:lstStyle/>
              <a:p>
                <a:pPr algn="ctr">
                  <a:lnSpc>
                    <a:spcPct val="106000"/>
                  </a:lnSpc>
                  <a:spcAft>
                    <a:spcPts val="150"/>
                  </a:spcAft>
                </a:pPr>
                <a14:m>
                  <m:oMathPara xmlns:m="http://schemas.openxmlformats.org/officeDocument/2006/math">
                    <m:oMathParaPr>
                      <m:jc m:val="centerGroup"/>
                    </m:oMathParaPr>
                    <m:oMath xmlns:m="http://schemas.openxmlformats.org/officeDocument/2006/math">
                      <m:f>
                        <m:fPr>
                          <m:ctrlPr>
                            <a:rPr lang="en-GB" b="1" i="1" smtClean="0">
                              <a:solidFill>
                                <a:schemeClr val="accent1"/>
                              </a:solidFill>
                              <a:latin typeface="Cambria Math" panose="02040503050406030204" pitchFamily="18" charset="0"/>
                              <a:cs typeface="Gautami" panose="020B0502040204020203" pitchFamily="34" charset="0"/>
                            </a:rPr>
                          </m:ctrlPr>
                        </m:fPr>
                        <m:num>
                          <m:r>
                            <a:rPr lang="en-GB" b="1" i="1" smtClean="0">
                              <a:solidFill>
                                <a:schemeClr val="accent1"/>
                              </a:solidFill>
                              <a:latin typeface="Cambria Math" panose="02040503050406030204" pitchFamily="18" charset="0"/>
                              <a:cs typeface="Gautami" panose="020B0502040204020203" pitchFamily="34" charset="0"/>
                            </a:rPr>
                            <m:t>𝟏</m:t>
                          </m:r>
                        </m:num>
                        <m:den>
                          <m:r>
                            <a:rPr lang="en-GB" b="1" i="1" smtClean="0">
                              <a:solidFill>
                                <a:schemeClr val="accent1"/>
                              </a:solidFill>
                              <a:latin typeface="Cambria Math" panose="02040503050406030204" pitchFamily="18" charset="0"/>
                              <a:cs typeface="Gautami" panose="020B0502040204020203" pitchFamily="34" charset="0"/>
                            </a:rPr>
                            <m:t>𝟔</m:t>
                          </m:r>
                        </m:den>
                      </m:f>
                    </m:oMath>
                  </m:oMathPara>
                </a14:m>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mc:Choice>
        <mc:Fallback>
          <p:sp>
            <p:nvSpPr>
              <p:cNvPr id="18" name="Rectangle 17">
                <a:extLst>
                  <a:ext uri="{FF2B5EF4-FFF2-40B4-BE49-F238E27FC236}">
                    <a16:creationId xmlns:a16="http://schemas.microsoft.com/office/drawing/2014/main" id="{CEF92F12-48C0-4959-AF93-B580989C3887}"/>
                  </a:ext>
                </a:extLst>
              </p:cNvPr>
              <p:cNvSpPr>
                <a:spLocks noRot="1" noChangeAspect="1" noMove="1" noResize="1" noEditPoints="1" noAdjustHandles="1" noChangeArrowheads="1" noChangeShapeType="1" noTextEdit="1"/>
              </p:cNvSpPr>
              <p:nvPr/>
            </p:nvSpPr>
            <p:spPr>
              <a:xfrm>
                <a:off x="7634795" y="2894914"/>
                <a:ext cx="397789" cy="69301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40F0CF46-F1F7-49A5-A552-67F12A81726E}"/>
                  </a:ext>
                </a:extLst>
              </p:cNvPr>
              <p:cNvSpPr/>
              <p:nvPr/>
            </p:nvSpPr>
            <p:spPr>
              <a:xfrm>
                <a:off x="8273987" y="3261394"/>
                <a:ext cx="397789" cy="693010"/>
              </a:xfrm>
              <a:prstGeom prst="rect">
                <a:avLst/>
              </a:prstGeom>
            </p:spPr>
            <p:txBody>
              <a:bodyPr wrap="square">
                <a:spAutoFit/>
              </a:bodyPr>
              <a:lstStyle/>
              <a:p>
                <a:pPr algn="ctr">
                  <a:lnSpc>
                    <a:spcPct val="106000"/>
                  </a:lnSpc>
                  <a:spcAft>
                    <a:spcPts val="150"/>
                  </a:spcAft>
                </a:pPr>
                <a14:m>
                  <m:oMathPara xmlns:m="http://schemas.openxmlformats.org/officeDocument/2006/math">
                    <m:oMathParaPr>
                      <m:jc m:val="centerGroup"/>
                    </m:oMathParaPr>
                    <m:oMath xmlns:m="http://schemas.openxmlformats.org/officeDocument/2006/math">
                      <m:f>
                        <m:fPr>
                          <m:ctrlPr>
                            <a:rPr lang="en-GB" b="1" i="1" smtClean="0">
                              <a:solidFill>
                                <a:schemeClr val="accent1"/>
                              </a:solidFill>
                              <a:latin typeface="Cambria Math" panose="02040503050406030204" pitchFamily="18" charset="0"/>
                              <a:cs typeface="Gautami" panose="020B0502040204020203" pitchFamily="34" charset="0"/>
                            </a:rPr>
                          </m:ctrlPr>
                        </m:fPr>
                        <m:num>
                          <m:r>
                            <a:rPr lang="en-GB" b="1" i="1" smtClean="0">
                              <a:solidFill>
                                <a:schemeClr val="accent1"/>
                              </a:solidFill>
                              <a:latin typeface="Cambria Math" panose="02040503050406030204" pitchFamily="18" charset="0"/>
                              <a:cs typeface="Gautami" panose="020B0502040204020203" pitchFamily="34" charset="0"/>
                            </a:rPr>
                            <m:t>𝟑</m:t>
                          </m:r>
                        </m:num>
                        <m:den>
                          <m:r>
                            <a:rPr lang="en-GB" b="1" i="1" smtClean="0">
                              <a:solidFill>
                                <a:schemeClr val="accent1"/>
                              </a:solidFill>
                              <a:latin typeface="Cambria Math" panose="02040503050406030204" pitchFamily="18" charset="0"/>
                              <a:cs typeface="Gautami" panose="020B0502040204020203" pitchFamily="34" charset="0"/>
                            </a:rPr>
                            <m:t>𝟔</m:t>
                          </m:r>
                        </m:den>
                      </m:f>
                    </m:oMath>
                  </m:oMathPara>
                </a14:m>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mc:Choice>
        <mc:Fallback>
          <p:sp>
            <p:nvSpPr>
              <p:cNvPr id="19" name="Rectangle 18">
                <a:extLst>
                  <a:ext uri="{FF2B5EF4-FFF2-40B4-BE49-F238E27FC236}">
                    <a16:creationId xmlns:a16="http://schemas.microsoft.com/office/drawing/2014/main" id="{40F0CF46-F1F7-49A5-A552-67F12A81726E}"/>
                  </a:ext>
                </a:extLst>
              </p:cNvPr>
              <p:cNvSpPr>
                <a:spLocks noRot="1" noChangeAspect="1" noMove="1" noResize="1" noEditPoints="1" noAdjustHandles="1" noChangeArrowheads="1" noChangeShapeType="1" noTextEdit="1"/>
              </p:cNvSpPr>
              <p:nvPr/>
            </p:nvSpPr>
            <p:spPr>
              <a:xfrm>
                <a:off x="8273987" y="3261394"/>
                <a:ext cx="397789" cy="69301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Rectangle 19">
                <a:extLst>
                  <a:ext uri="{FF2B5EF4-FFF2-40B4-BE49-F238E27FC236}">
                    <a16:creationId xmlns:a16="http://schemas.microsoft.com/office/drawing/2014/main" id="{DC1AA235-04CF-4D55-9564-5493113F9C9C}"/>
                  </a:ext>
                </a:extLst>
              </p:cNvPr>
              <p:cNvSpPr/>
              <p:nvPr/>
            </p:nvSpPr>
            <p:spPr>
              <a:xfrm>
                <a:off x="8956940" y="3502369"/>
                <a:ext cx="397789" cy="693010"/>
              </a:xfrm>
              <a:prstGeom prst="rect">
                <a:avLst/>
              </a:prstGeom>
            </p:spPr>
            <p:txBody>
              <a:bodyPr wrap="square">
                <a:spAutoFit/>
              </a:bodyPr>
              <a:lstStyle/>
              <a:p>
                <a:pPr algn="ctr">
                  <a:lnSpc>
                    <a:spcPct val="106000"/>
                  </a:lnSpc>
                  <a:spcAft>
                    <a:spcPts val="150"/>
                  </a:spcAft>
                </a:pPr>
                <a14:m>
                  <m:oMathPara xmlns:m="http://schemas.openxmlformats.org/officeDocument/2006/math">
                    <m:oMathParaPr>
                      <m:jc m:val="centerGroup"/>
                    </m:oMathParaPr>
                    <m:oMath xmlns:m="http://schemas.openxmlformats.org/officeDocument/2006/math">
                      <m:f>
                        <m:fPr>
                          <m:ctrlPr>
                            <a:rPr lang="en-GB" b="1" i="1" smtClean="0">
                              <a:solidFill>
                                <a:schemeClr val="accent1"/>
                              </a:solidFill>
                              <a:latin typeface="Cambria Math" panose="02040503050406030204" pitchFamily="18" charset="0"/>
                              <a:cs typeface="Gautami" panose="020B0502040204020203" pitchFamily="34" charset="0"/>
                            </a:rPr>
                          </m:ctrlPr>
                        </m:fPr>
                        <m:num>
                          <m:r>
                            <a:rPr lang="en-GB" b="1" i="1" smtClean="0">
                              <a:solidFill>
                                <a:schemeClr val="accent1"/>
                              </a:solidFill>
                              <a:latin typeface="Cambria Math" panose="02040503050406030204" pitchFamily="18" charset="0"/>
                              <a:cs typeface="Gautami" panose="020B0502040204020203" pitchFamily="34" charset="0"/>
                            </a:rPr>
                            <m:t>𝟔</m:t>
                          </m:r>
                        </m:num>
                        <m:den>
                          <m:r>
                            <a:rPr lang="en-GB" b="1" i="1" smtClean="0">
                              <a:solidFill>
                                <a:schemeClr val="accent1"/>
                              </a:solidFill>
                              <a:latin typeface="Cambria Math" panose="02040503050406030204" pitchFamily="18" charset="0"/>
                              <a:cs typeface="Gautami" panose="020B0502040204020203" pitchFamily="34" charset="0"/>
                            </a:rPr>
                            <m:t>𝟔</m:t>
                          </m:r>
                        </m:den>
                      </m:f>
                    </m:oMath>
                  </m:oMathPara>
                </a14:m>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mc:Choice>
        <mc:Fallback>
          <p:sp>
            <p:nvSpPr>
              <p:cNvPr id="20" name="Rectangle 19">
                <a:extLst>
                  <a:ext uri="{FF2B5EF4-FFF2-40B4-BE49-F238E27FC236}">
                    <a16:creationId xmlns:a16="http://schemas.microsoft.com/office/drawing/2014/main" id="{DC1AA235-04CF-4D55-9564-5493113F9C9C}"/>
                  </a:ext>
                </a:extLst>
              </p:cNvPr>
              <p:cNvSpPr>
                <a:spLocks noRot="1" noChangeAspect="1" noMove="1" noResize="1" noEditPoints="1" noAdjustHandles="1" noChangeArrowheads="1" noChangeShapeType="1" noTextEdit="1"/>
              </p:cNvSpPr>
              <p:nvPr/>
            </p:nvSpPr>
            <p:spPr>
              <a:xfrm>
                <a:off x="8956940" y="3502369"/>
                <a:ext cx="397789" cy="69301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1" name="Rectangle 20">
                <a:extLst>
                  <a:ext uri="{FF2B5EF4-FFF2-40B4-BE49-F238E27FC236}">
                    <a16:creationId xmlns:a16="http://schemas.microsoft.com/office/drawing/2014/main" id="{96728D4A-BA72-4504-88E3-89A57C85E67C}"/>
                  </a:ext>
                </a:extLst>
              </p:cNvPr>
              <p:cNvSpPr/>
              <p:nvPr/>
            </p:nvSpPr>
            <p:spPr>
              <a:xfrm>
                <a:off x="7712360" y="4826608"/>
                <a:ext cx="397789" cy="693010"/>
              </a:xfrm>
              <a:prstGeom prst="rect">
                <a:avLst/>
              </a:prstGeom>
            </p:spPr>
            <p:txBody>
              <a:bodyPr wrap="square">
                <a:spAutoFit/>
              </a:bodyPr>
              <a:lstStyle/>
              <a:p>
                <a:pPr algn="ctr">
                  <a:lnSpc>
                    <a:spcPct val="106000"/>
                  </a:lnSpc>
                  <a:spcAft>
                    <a:spcPts val="150"/>
                  </a:spcAft>
                </a:pPr>
                <a14:m>
                  <m:oMathPara xmlns:m="http://schemas.openxmlformats.org/officeDocument/2006/math">
                    <m:oMathParaPr>
                      <m:jc m:val="centerGroup"/>
                    </m:oMathParaPr>
                    <m:oMath xmlns:m="http://schemas.openxmlformats.org/officeDocument/2006/math">
                      <m:f>
                        <m:fPr>
                          <m:ctrlPr>
                            <a:rPr lang="en-GB" b="1" i="1" smtClean="0">
                              <a:solidFill>
                                <a:schemeClr val="accent1"/>
                              </a:solidFill>
                              <a:latin typeface="Cambria Math" panose="02040503050406030204" pitchFamily="18" charset="0"/>
                              <a:cs typeface="Gautami" panose="020B0502040204020203" pitchFamily="34" charset="0"/>
                            </a:rPr>
                          </m:ctrlPr>
                        </m:fPr>
                        <m:num>
                          <m:r>
                            <a:rPr lang="en-GB" b="1" i="1" smtClean="0">
                              <a:solidFill>
                                <a:schemeClr val="accent1"/>
                              </a:solidFill>
                              <a:latin typeface="Cambria Math" panose="02040503050406030204" pitchFamily="18" charset="0"/>
                              <a:cs typeface="Gautami" panose="020B0502040204020203" pitchFamily="34" charset="0"/>
                            </a:rPr>
                            <m:t>𝟐𝟔</m:t>
                          </m:r>
                        </m:num>
                        <m:den>
                          <m:r>
                            <a:rPr lang="en-GB" b="1" i="1" smtClean="0">
                              <a:solidFill>
                                <a:schemeClr val="accent1"/>
                              </a:solidFill>
                              <a:latin typeface="Cambria Math" panose="02040503050406030204" pitchFamily="18" charset="0"/>
                              <a:cs typeface="Gautami" panose="020B0502040204020203" pitchFamily="34" charset="0"/>
                            </a:rPr>
                            <m:t>𝟓𝟐</m:t>
                          </m:r>
                        </m:den>
                      </m:f>
                    </m:oMath>
                  </m:oMathPara>
                </a14:m>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mc:Choice>
        <mc:Fallback>
          <p:sp>
            <p:nvSpPr>
              <p:cNvPr id="21" name="Rectangle 20">
                <a:extLst>
                  <a:ext uri="{FF2B5EF4-FFF2-40B4-BE49-F238E27FC236}">
                    <a16:creationId xmlns:a16="http://schemas.microsoft.com/office/drawing/2014/main" id="{96728D4A-BA72-4504-88E3-89A57C85E67C}"/>
                  </a:ext>
                </a:extLst>
              </p:cNvPr>
              <p:cNvSpPr>
                <a:spLocks noRot="1" noChangeAspect="1" noMove="1" noResize="1" noEditPoints="1" noAdjustHandles="1" noChangeArrowheads="1" noChangeShapeType="1" noTextEdit="1"/>
              </p:cNvSpPr>
              <p:nvPr/>
            </p:nvSpPr>
            <p:spPr>
              <a:xfrm>
                <a:off x="7712360" y="4826608"/>
                <a:ext cx="397789" cy="693010"/>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2" name="Rectangle 21">
                <a:extLst>
                  <a:ext uri="{FF2B5EF4-FFF2-40B4-BE49-F238E27FC236}">
                    <a16:creationId xmlns:a16="http://schemas.microsoft.com/office/drawing/2014/main" id="{58C330B6-E29D-4E66-AF58-13F2ECC0B59B}"/>
                  </a:ext>
                </a:extLst>
              </p:cNvPr>
              <p:cNvSpPr/>
              <p:nvPr/>
            </p:nvSpPr>
            <p:spPr>
              <a:xfrm>
                <a:off x="8273987" y="5127675"/>
                <a:ext cx="397789" cy="693010"/>
              </a:xfrm>
              <a:prstGeom prst="rect">
                <a:avLst/>
              </a:prstGeom>
            </p:spPr>
            <p:txBody>
              <a:bodyPr wrap="square">
                <a:spAutoFit/>
              </a:bodyPr>
              <a:lstStyle/>
              <a:p>
                <a:pPr algn="ctr">
                  <a:lnSpc>
                    <a:spcPct val="106000"/>
                  </a:lnSpc>
                  <a:spcAft>
                    <a:spcPts val="150"/>
                  </a:spcAft>
                </a:pPr>
                <a14:m>
                  <m:oMathPara xmlns:m="http://schemas.openxmlformats.org/officeDocument/2006/math">
                    <m:oMathParaPr>
                      <m:jc m:val="centerGroup"/>
                    </m:oMathParaPr>
                    <m:oMath xmlns:m="http://schemas.openxmlformats.org/officeDocument/2006/math">
                      <m:f>
                        <m:fPr>
                          <m:ctrlPr>
                            <a:rPr lang="en-GB" b="1" i="1" smtClean="0">
                              <a:solidFill>
                                <a:schemeClr val="accent1"/>
                              </a:solidFill>
                              <a:latin typeface="Cambria Math" panose="02040503050406030204" pitchFamily="18" charset="0"/>
                              <a:cs typeface="Gautami" panose="020B0502040204020203" pitchFamily="34" charset="0"/>
                            </a:rPr>
                          </m:ctrlPr>
                        </m:fPr>
                        <m:num>
                          <m:r>
                            <a:rPr lang="en-GB" b="1" i="1" smtClean="0">
                              <a:solidFill>
                                <a:schemeClr val="accent1"/>
                              </a:solidFill>
                              <a:latin typeface="Cambria Math" panose="02040503050406030204" pitchFamily="18" charset="0"/>
                              <a:cs typeface="Gautami" panose="020B0502040204020203" pitchFamily="34" charset="0"/>
                            </a:rPr>
                            <m:t>𝟏𝟑</m:t>
                          </m:r>
                        </m:num>
                        <m:den>
                          <m:r>
                            <a:rPr lang="en-GB" b="1" i="1" smtClean="0">
                              <a:solidFill>
                                <a:schemeClr val="accent1"/>
                              </a:solidFill>
                              <a:latin typeface="Cambria Math" panose="02040503050406030204" pitchFamily="18" charset="0"/>
                              <a:cs typeface="Gautami" panose="020B0502040204020203" pitchFamily="34" charset="0"/>
                            </a:rPr>
                            <m:t>𝟓𝟐</m:t>
                          </m:r>
                        </m:den>
                      </m:f>
                    </m:oMath>
                  </m:oMathPara>
                </a14:m>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mc:Choice>
        <mc:Fallback>
          <p:sp>
            <p:nvSpPr>
              <p:cNvPr id="22" name="Rectangle 21">
                <a:extLst>
                  <a:ext uri="{FF2B5EF4-FFF2-40B4-BE49-F238E27FC236}">
                    <a16:creationId xmlns:a16="http://schemas.microsoft.com/office/drawing/2014/main" id="{58C330B6-E29D-4E66-AF58-13F2ECC0B59B}"/>
                  </a:ext>
                </a:extLst>
              </p:cNvPr>
              <p:cNvSpPr>
                <a:spLocks noRot="1" noChangeAspect="1" noMove="1" noResize="1" noEditPoints="1" noAdjustHandles="1" noChangeArrowheads="1" noChangeShapeType="1" noTextEdit="1"/>
              </p:cNvSpPr>
              <p:nvPr/>
            </p:nvSpPr>
            <p:spPr>
              <a:xfrm>
                <a:off x="8273987" y="5127675"/>
                <a:ext cx="397789" cy="6930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3" name="Rectangle 22">
                <a:extLst>
                  <a:ext uri="{FF2B5EF4-FFF2-40B4-BE49-F238E27FC236}">
                    <a16:creationId xmlns:a16="http://schemas.microsoft.com/office/drawing/2014/main" id="{9C6F4291-C55A-43AB-8FF0-22E07370FB56}"/>
                  </a:ext>
                </a:extLst>
              </p:cNvPr>
              <p:cNvSpPr/>
              <p:nvPr/>
            </p:nvSpPr>
            <p:spPr>
              <a:xfrm flipH="1">
                <a:off x="8793103" y="5342586"/>
                <a:ext cx="561626" cy="693010"/>
              </a:xfrm>
              <a:prstGeom prst="rect">
                <a:avLst/>
              </a:prstGeom>
            </p:spPr>
            <p:txBody>
              <a:bodyPr wrap="square">
                <a:spAutoFit/>
              </a:bodyPr>
              <a:lstStyle/>
              <a:p>
                <a:pPr algn="ctr">
                  <a:lnSpc>
                    <a:spcPct val="106000"/>
                  </a:lnSpc>
                  <a:spcAft>
                    <a:spcPts val="150"/>
                  </a:spcAft>
                </a:pPr>
                <a14:m>
                  <m:oMathPara xmlns:m="http://schemas.openxmlformats.org/officeDocument/2006/math">
                    <m:oMathParaPr>
                      <m:jc m:val="centerGroup"/>
                    </m:oMathParaPr>
                    <m:oMath xmlns:m="http://schemas.openxmlformats.org/officeDocument/2006/math">
                      <m:f>
                        <m:fPr>
                          <m:ctrlPr>
                            <a:rPr lang="en-GB" b="1" i="1" smtClean="0">
                              <a:solidFill>
                                <a:schemeClr val="accent1"/>
                              </a:solidFill>
                              <a:latin typeface="Cambria Math" panose="02040503050406030204" pitchFamily="18" charset="0"/>
                              <a:cs typeface="Gautami" panose="020B0502040204020203" pitchFamily="34" charset="0"/>
                            </a:rPr>
                          </m:ctrlPr>
                        </m:fPr>
                        <m:num>
                          <m:r>
                            <a:rPr lang="en-GB" b="1" i="1" smtClean="0">
                              <a:solidFill>
                                <a:schemeClr val="accent1"/>
                              </a:solidFill>
                              <a:latin typeface="Cambria Math" panose="02040503050406030204" pitchFamily="18" charset="0"/>
                              <a:cs typeface="Gautami" panose="020B0502040204020203" pitchFamily="34" charset="0"/>
                            </a:rPr>
                            <m:t>𝟏</m:t>
                          </m:r>
                        </m:num>
                        <m:den>
                          <m:r>
                            <a:rPr lang="en-GB" b="1" i="1" smtClean="0">
                              <a:solidFill>
                                <a:schemeClr val="accent1"/>
                              </a:solidFill>
                              <a:latin typeface="Cambria Math" panose="02040503050406030204" pitchFamily="18" charset="0"/>
                              <a:cs typeface="Gautami" panose="020B0502040204020203" pitchFamily="34" charset="0"/>
                            </a:rPr>
                            <m:t>𝟓𝟐</m:t>
                          </m:r>
                        </m:den>
                      </m:f>
                    </m:oMath>
                  </m:oMathPara>
                </a14:m>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p:txBody>
          </p:sp>
        </mc:Choice>
        <mc:Fallback>
          <p:sp>
            <p:nvSpPr>
              <p:cNvPr id="23" name="Rectangle 22">
                <a:extLst>
                  <a:ext uri="{FF2B5EF4-FFF2-40B4-BE49-F238E27FC236}">
                    <a16:creationId xmlns:a16="http://schemas.microsoft.com/office/drawing/2014/main" id="{9C6F4291-C55A-43AB-8FF0-22E07370FB56}"/>
                  </a:ext>
                </a:extLst>
              </p:cNvPr>
              <p:cNvSpPr>
                <a:spLocks noRot="1" noChangeAspect="1" noMove="1" noResize="1" noEditPoints="1" noAdjustHandles="1" noChangeArrowheads="1" noChangeShapeType="1" noTextEdit="1"/>
              </p:cNvSpPr>
              <p:nvPr/>
            </p:nvSpPr>
            <p:spPr>
              <a:xfrm flipH="1">
                <a:off x="8793103" y="5342586"/>
                <a:ext cx="561626" cy="693010"/>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8227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black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72519"/>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𝟒</m:t>
                          </m:r>
                        </m:num>
                        <m:den>
                          <m:r>
                            <a:rPr lang="en-GB" sz="4800" b="1" i="1" smtClean="0">
                              <a:solidFill>
                                <a:schemeClr val="accent3"/>
                              </a:solidFill>
                              <a:latin typeface="Cambria Math" panose="02040503050406030204" pitchFamily="18" charset="0"/>
                            </a:rPr>
                            <m:t>𝟗</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72519"/>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26859" y="430564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9759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white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80021"/>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𝟑</m:t>
                          </m:r>
                        </m:num>
                        <m:den>
                          <m:r>
                            <a:rPr lang="en-GB" sz="4800" b="1" i="1" smtClean="0">
                              <a:solidFill>
                                <a:schemeClr val="accent3"/>
                              </a:solidFill>
                              <a:latin typeface="Cambria Math" panose="02040503050406030204" pitchFamily="18" charset="0"/>
                            </a:rPr>
                            <m:t>𝟗</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80021"/>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26859" y="430564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7326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purple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80021"/>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𝟐</m:t>
                          </m:r>
                        </m:num>
                        <m:den>
                          <m:r>
                            <a:rPr lang="en-GB" sz="4800" b="1" i="1" smtClean="0">
                              <a:solidFill>
                                <a:schemeClr val="accent3"/>
                              </a:solidFill>
                              <a:latin typeface="Cambria Math" panose="02040503050406030204" pitchFamily="18" charset="0"/>
                            </a:rPr>
                            <m:t>𝟗</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80021"/>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26859" y="430564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720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black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75212"/>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𝟕</m:t>
                          </m:r>
                        </m:num>
                        <m:den>
                          <m:r>
                            <a:rPr lang="en-GB" sz="4800" b="1" i="1" smtClean="0">
                              <a:solidFill>
                                <a:schemeClr val="accent3"/>
                              </a:solidFill>
                              <a:latin typeface="Cambria Math" panose="02040503050406030204" pitchFamily="18" charset="0"/>
                            </a:rPr>
                            <m:t>𝟏𝟎</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75212"/>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38695" y="4233830"/>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ECE06CE-01AF-4C65-8480-B3B055DBC3A0}"/>
              </a:ext>
            </a:extLst>
          </p:cNvPr>
          <p:cNvSpPr/>
          <p:nvPr/>
        </p:nvSpPr>
        <p:spPr>
          <a:xfrm>
            <a:off x="8943143" y="2665784"/>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8297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white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80021"/>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𝟐</m:t>
                          </m:r>
                        </m:num>
                        <m:den>
                          <m:r>
                            <a:rPr lang="en-GB" sz="4800" b="1" i="1" smtClean="0">
                              <a:solidFill>
                                <a:schemeClr val="accent3"/>
                              </a:solidFill>
                              <a:latin typeface="Cambria Math" panose="02040503050406030204" pitchFamily="18" charset="0"/>
                            </a:rPr>
                            <m:t>𝟏𝟎</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80021"/>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38695" y="4233830"/>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ECE06CE-01AF-4C65-8480-B3B055DBC3A0}"/>
              </a:ext>
            </a:extLst>
          </p:cNvPr>
          <p:cNvSpPr/>
          <p:nvPr/>
        </p:nvSpPr>
        <p:spPr>
          <a:xfrm>
            <a:off x="8943143" y="2665784"/>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83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purple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80021"/>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𝟏</m:t>
                          </m:r>
                        </m:num>
                        <m:den>
                          <m:r>
                            <a:rPr lang="en-GB" sz="4800" b="1" i="1" smtClean="0">
                              <a:solidFill>
                                <a:schemeClr val="accent3"/>
                              </a:solidFill>
                              <a:latin typeface="Cambria Math" panose="02040503050406030204" pitchFamily="18" charset="0"/>
                            </a:rPr>
                            <m:t>𝟏𝟎</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80021"/>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38695" y="4233830"/>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ECE06CE-01AF-4C65-8480-B3B055DBC3A0}"/>
              </a:ext>
            </a:extLst>
          </p:cNvPr>
          <p:cNvSpPr/>
          <p:nvPr/>
        </p:nvSpPr>
        <p:spPr>
          <a:xfrm>
            <a:off x="8943143" y="2665784"/>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693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black or white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80021"/>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𝟖</m:t>
                          </m:r>
                        </m:num>
                        <m:den>
                          <m:r>
                            <a:rPr lang="en-GB" sz="4800" b="1" i="1" smtClean="0">
                              <a:solidFill>
                                <a:schemeClr val="accent3"/>
                              </a:solidFill>
                              <a:latin typeface="Cambria Math" panose="02040503050406030204" pitchFamily="18" charset="0"/>
                            </a:rPr>
                            <m:t>𝟏𝟏</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80021"/>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38695" y="423383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ECE06CE-01AF-4C65-8480-B3B055DBC3A0}"/>
              </a:ext>
            </a:extLst>
          </p:cNvPr>
          <p:cNvSpPr/>
          <p:nvPr/>
        </p:nvSpPr>
        <p:spPr>
          <a:xfrm>
            <a:off x="8943143" y="2665784"/>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4306341E-A4F5-4FEB-A042-B8EA42C97DA1}"/>
              </a:ext>
            </a:extLst>
          </p:cNvPr>
          <p:cNvSpPr/>
          <p:nvPr/>
        </p:nvSpPr>
        <p:spPr>
          <a:xfrm>
            <a:off x="9709212" y="2672805"/>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5970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black or purple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538947"/>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𝟓</m:t>
                          </m:r>
                        </m:num>
                        <m:den>
                          <m:r>
                            <a:rPr lang="en-GB" sz="4800" b="1" i="1" smtClean="0">
                              <a:solidFill>
                                <a:schemeClr val="accent3"/>
                              </a:solidFill>
                              <a:latin typeface="Cambria Math" panose="02040503050406030204" pitchFamily="18" charset="0"/>
                            </a:rPr>
                            <m:t>𝟏𝟏</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538947"/>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38695" y="423383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ECE06CE-01AF-4C65-8480-B3B055DBC3A0}"/>
              </a:ext>
            </a:extLst>
          </p:cNvPr>
          <p:cNvSpPr/>
          <p:nvPr/>
        </p:nvSpPr>
        <p:spPr>
          <a:xfrm>
            <a:off x="8943143" y="2665784"/>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4306341E-A4F5-4FEB-A042-B8EA42C97DA1}"/>
              </a:ext>
            </a:extLst>
          </p:cNvPr>
          <p:cNvSpPr/>
          <p:nvPr/>
        </p:nvSpPr>
        <p:spPr>
          <a:xfrm>
            <a:off x="9709212" y="2672805"/>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769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0" name="Rectangle 9">
            <a:extLst>
              <a:ext uri="{FF2B5EF4-FFF2-40B4-BE49-F238E27FC236}">
                <a16:creationId xmlns:a16="http://schemas.microsoft.com/office/drawing/2014/main" id="{4B6464E0-8F6B-4EA9-AB62-95333744A797}"/>
              </a:ext>
            </a:extLst>
          </p:cNvPr>
          <p:cNvSpPr/>
          <p:nvPr/>
        </p:nvSpPr>
        <p:spPr>
          <a:xfrm>
            <a:off x="2408808" y="1320193"/>
            <a:ext cx="6096000" cy="2308324"/>
          </a:xfrm>
          <a:prstGeom prst="rect">
            <a:avLst/>
          </a:prstGeom>
        </p:spPr>
        <p:txBody>
          <a:bodyPr>
            <a:spAutoFit/>
          </a:bodyPr>
          <a:lstStyle/>
          <a:p>
            <a:r>
              <a:rPr lang="en-GB" sz="4800" b="1" dirty="0">
                <a:solidFill>
                  <a:schemeClr val="accent1"/>
                </a:solidFill>
              </a:rPr>
              <a:t>What is the probability of choosing a white or purple counter?</a:t>
            </a:r>
          </a:p>
        </p:txBody>
      </p:sp>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6CDBB027-BE83-4094-84B8-9BAFDE250219}"/>
                  </a:ext>
                </a:extLst>
              </p:cNvPr>
              <p:cNvSpPr/>
              <p:nvPr/>
            </p:nvSpPr>
            <p:spPr>
              <a:xfrm>
                <a:off x="2476642" y="4706810"/>
                <a:ext cx="6096000" cy="1475212"/>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𝟗</m:t>
                          </m:r>
                        </m:num>
                        <m:den>
                          <m:r>
                            <a:rPr lang="en-GB" sz="4800" b="1" i="1" smtClean="0">
                              <a:solidFill>
                                <a:schemeClr val="accent3"/>
                              </a:solidFill>
                              <a:latin typeface="Cambria Math" panose="02040503050406030204" pitchFamily="18" charset="0"/>
                            </a:rPr>
                            <m:t>𝟏𝟏</m:t>
                          </m:r>
                        </m:den>
                      </m:f>
                    </m:oMath>
                  </m:oMathPara>
                </a14:m>
                <a:endParaRPr lang="en-GB" sz="4800" b="1" dirty="0">
                  <a:solidFill>
                    <a:schemeClr val="accent3"/>
                  </a:solidFill>
                </a:endParaRPr>
              </a:p>
            </p:txBody>
          </p:sp>
        </mc:Choice>
        <mc:Fallback>
          <p:sp>
            <p:nvSpPr>
              <p:cNvPr id="14" name="Rectangle 13">
                <a:extLst>
                  <a:ext uri="{FF2B5EF4-FFF2-40B4-BE49-F238E27FC236}">
                    <a16:creationId xmlns:a16="http://schemas.microsoft.com/office/drawing/2014/main" id="{6CDBB027-BE83-4094-84B8-9BAFDE250219}"/>
                  </a:ext>
                </a:extLst>
              </p:cNvPr>
              <p:cNvSpPr>
                <a:spLocks noRot="1" noChangeAspect="1" noMove="1" noResize="1" noEditPoints="1" noAdjustHandles="1" noChangeArrowheads="1" noChangeShapeType="1" noTextEdit="1"/>
              </p:cNvSpPr>
              <p:nvPr/>
            </p:nvSpPr>
            <p:spPr>
              <a:xfrm>
                <a:off x="2476642" y="4706810"/>
                <a:ext cx="6096000" cy="1475212"/>
              </a:xfrm>
              <a:prstGeom prst="rect">
                <a:avLst/>
              </a:prstGeom>
              <a:blipFill>
                <a:blip r:embed="rId6"/>
                <a:stretch>
                  <a:fillRect/>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DB6EF29D-DFB8-4AAF-803A-B42B7970E6C8}"/>
              </a:ext>
            </a:extLst>
          </p:cNvPr>
          <p:cNvSpPr/>
          <p:nvPr/>
        </p:nvSpPr>
        <p:spPr>
          <a:xfrm>
            <a:off x="8087557" y="1979720"/>
            <a:ext cx="3453414" cy="3953399"/>
          </a:xfrm>
          <a:custGeom>
            <a:avLst/>
            <a:gdLst>
              <a:gd name="connsiteX0" fmla="*/ 337352 w 3453414"/>
              <a:gd name="connsiteY0" fmla="*/ 88777 h 3953399"/>
              <a:gd name="connsiteX1" fmla="*/ 408373 w 3453414"/>
              <a:gd name="connsiteY1" fmla="*/ 97655 h 3953399"/>
              <a:gd name="connsiteX2" fmla="*/ 435006 w 3453414"/>
              <a:gd name="connsiteY2" fmla="*/ 115410 h 3953399"/>
              <a:gd name="connsiteX3" fmla="*/ 479394 w 3453414"/>
              <a:gd name="connsiteY3" fmla="*/ 133165 h 3953399"/>
              <a:gd name="connsiteX4" fmla="*/ 559293 w 3453414"/>
              <a:gd name="connsiteY4" fmla="*/ 195309 h 3953399"/>
              <a:gd name="connsiteX5" fmla="*/ 612560 w 3453414"/>
              <a:gd name="connsiteY5" fmla="*/ 248575 h 3953399"/>
              <a:gd name="connsiteX6" fmla="*/ 648070 w 3453414"/>
              <a:gd name="connsiteY6" fmla="*/ 301841 h 3953399"/>
              <a:gd name="connsiteX7" fmla="*/ 665826 w 3453414"/>
              <a:gd name="connsiteY7" fmla="*/ 319597 h 3953399"/>
              <a:gd name="connsiteX8" fmla="*/ 701336 w 3453414"/>
              <a:gd name="connsiteY8" fmla="*/ 372863 h 3953399"/>
              <a:gd name="connsiteX9" fmla="*/ 719092 w 3453414"/>
              <a:gd name="connsiteY9" fmla="*/ 390618 h 3953399"/>
              <a:gd name="connsiteX10" fmla="*/ 745725 w 3453414"/>
              <a:gd name="connsiteY10" fmla="*/ 470517 h 3953399"/>
              <a:gd name="connsiteX11" fmla="*/ 763480 w 3453414"/>
              <a:gd name="connsiteY11" fmla="*/ 506028 h 3953399"/>
              <a:gd name="connsiteX12" fmla="*/ 781235 w 3453414"/>
              <a:gd name="connsiteY12" fmla="*/ 559294 h 3953399"/>
              <a:gd name="connsiteX13" fmla="*/ 798991 w 3453414"/>
              <a:gd name="connsiteY13" fmla="*/ 656948 h 3953399"/>
              <a:gd name="connsiteX14" fmla="*/ 807868 w 3453414"/>
              <a:gd name="connsiteY14" fmla="*/ 727969 h 3953399"/>
              <a:gd name="connsiteX15" fmla="*/ 798991 w 3453414"/>
              <a:gd name="connsiteY15" fmla="*/ 914400 h 3953399"/>
              <a:gd name="connsiteX16" fmla="*/ 781235 w 3453414"/>
              <a:gd name="connsiteY16" fmla="*/ 932156 h 3953399"/>
              <a:gd name="connsiteX17" fmla="*/ 772358 w 3453414"/>
              <a:gd name="connsiteY17" fmla="*/ 967666 h 3953399"/>
              <a:gd name="connsiteX18" fmla="*/ 745725 w 3453414"/>
              <a:gd name="connsiteY18" fmla="*/ 1065321 h 3953399"/>
              <a:gd name="connsiteX19" fmla="*/ 736847 w 3453414"/>
              <a:gd name="connsiteY19" fmla="*/ 1091954 h 3953399"/>
              <a:gd name="connsiteX20" fmla="*/ 701336 w 3453414"/>
              <a:gd name="connsiteY20" fmla="*/ 1136342 h 3953399"/>
              <a:gd name="connsiteX21" fmla="*/ 683581 w 3453414"/>
              <a:gd name="connsiteY21" fmla="*/ 1189608 h 3953399"/>
              <a:gd name="connsiteX22" fmla="*/ 665826 w 3453414"/>
              <a:gd name="connsiteY22" fmla="*/ 1216241 h 3953399"/>
              <a:gd name="connsiteX23" fmla="*/ 630315 w 3453414"/>
              <a:gd name="connsiteY23" fmla="*/ 1287263 h 3953399"/>
              <a:gd name="connsiteX24" fmla="*/ 612560 w 3453414"/>
              <a:gd name="connsiteY24" fmla="*/ 1340529 h 3953399"/>
              <a:gd name="connsiteX25" fmla="*/ 603682 w 3453414"/>
              <a:gd name="connsiteY25" fmla="*/ 1367162 h 3953399"/>
              <a:gd name="connsiteX26" fmla="*/ 585926 w 3453414"/>
              <a:gd name="connsiteY26" fmla="*/ 1384917 h 3953399"/>
              <a:gd name="connsiteX27" fmla="*/ 577049 w 3453414"/>
              <a:gd name="connsiteY27" fmla="*/ 1411550 h 3953399"/>
              <a:gd name="connsiteX28" fmla="*/ 559293 w 3453414"/>
              <a:gd name="connsiteY28" fmla="*/ 1429305 h 3953399"/>
              <a:gd name="connsiteX29" fmla="*/ 550416 w 3453414"/>
              <a:gd name="connsiteY29" fmla="*/ 1464816 h 3953399"/>
              <a:gd name="connsiteX30" fmla="*/ 532660 w 3453414"/>
              <a:gd name="connsiteY30" fmla="*/ 1500327 h 3953399"/>
              <a:gd name="connsiteX31" fmla="*/ 488272 w 3453414"/>
              <a:gd name="connsiteY31" fmla="*/ 1562470 h 3953399"/>
              <a:gd name="connsiteX32" fmla="*/ 470517 w 3453414"/>
              <a:gd name="connsiteY32" fmla="*/ 1580226 h 3953399"/>
              <a:gd name="connsiteX33" fmla="*/ 452761 w 3453414"/>
              <a:gd name="connsiteY33" fmla="*/ 1606859 h 3953399"/>
              <a:gd name="connsiteX34" fmla="*/ 426128 w 3453414"/>
              <a:gd name="connsiteY34" fmla="*/ 1642369 h 3953399"/>
              <a:gd name="connsiteX35" fmla="*/ 417251 w 3453414"/>
              <a:gd name="connsiteY35" fmla="*/ 1677880 h 3953399"/>
              <a:gd name="connsiteX36" fmla="*/ 390618 w 3453414"/>
              <a:gd name="connsiteY36" fmla="*/ 1704513 h 3953399"/>
              <a:gd name="connsiteX37" fmla="*/ 372862 w 3453414"/>
              <a:gd name="connsiteY37" fmla="*/ 1731146 h 3953399"/>
              <a:gd name="connsiteX38" fmla="*/ 346229 w 3453414"/>
              <a:gd name="connsiteY38" fmla="*/ 1793290 h 3953399"/>
              <a:gd name="connsiteX39" fmla="*/ 319596 w 3453414"/>
              <a:gd name="connsiteY39" fmla="*/ 1819923 h 3953399"/>
              <a:gd name="connsiteX40" fmla="*/ 301841 w 3453414"/>
              <a:gd name="connsiteY40" fmla="*/ 1882066 h 3953399"/>
              <a:gd name="connsiteX41" fmla="*/ 284086 w 3453414"/>
              <a:gd name="connsiteY41" fmla="*/ 1899822 h 3953399"/>
              <a:gd name="connsiteX42" fmla="*/ 266330 w 3453414"/>
              <a:gd name="connsiteY42" fmla="*/ 1926455 h 3953399"/>
              <a:gd name="connsiteX43" fmla="*/ 221942 w 3453414"/>
              <a:gd name="connsiteY43" fmla="*/ 2006354 h 3953399"/>
              <a:gd name="connsiteX44" fmla="*/ 204187 w 3453414"/>
              <a:gd name="connsiteY44" fmla="*/ 2068497 h 3953399"/>
              <a:gd name="connsiteX45" fmla="*/ 186431 w 3453414"/>
              <a:gd name="connsiteY45" fmla="*/ 2086253 h 3953399"/>
              <a:gd name="connsiteX46" fmla="*/ 159798 w 3453414"/>
              <a:gd name="connsiteY46" fmla="*/ 2139519 h 3953399"/>
              <a:gd name="connsiteX47" fmla="*/ 142043 w 3453414"/>
              <a:gd name="connsiteY47" fmla="*/ 2192785 h 3953399"/>
              <a:gd name="connsiteX48" fmla="*/ 124288 w 3453414"/>
              <a:gd name="connsiteY48" fmla="*/ 2228296 h 3953399"/>
              <a:gd name="connsiteX49" fmla="*/ 115410 w 3453414"/>
              <a:gd name="connsiteY49" fmla="*/ 2254929 h 3953399"/>
              <a:gd name="connsiteX50" fmla="*/ 97655 w 3453414"/>
              <a:gd name="connsiteY50" fmla="*/ 2281562 h 3953399"/>
              <a:gd name="connsiteX51" fmla="*/ 79899 w 3453414"/>
              <a:gd name="connsiteY51" fmla="*/ 2343705 h 3953399"/>
              <a:gd name="connsiteX52" fmla="*/ 62144 w 3453414"/>
              <a:gd name="connsiteY52" fmla="*/ 2414727 h 3953399"/>
              <a:gd name="connsiteX53" fmla="*/ 26633 w 3453414"/>
              <a:gd name="connsiteY53" fmla="*/ 2485748 h 3953399"/>
              <a:gd name="connsiteX54" fmla="*/ 17756 w 3453414"/>
              <a:gd name="connsiteY54" fmla="*/ 2574525 h 3953399"/>
              <a:gd name="connsiteX55" fmla="*/ 8878 w 3453414"/>
              <a:gd name="connsiteY55" fmla="*/ 2618913 h 3953399"/>
              <a:gd name="connsiteX56" fmla="*/ 0 w 3453414"/>
              <a:gd name="connsiteY56" fmla="*/ 2787589 h 3953399"/>
              <a:gd name="connsiteX57" fmla="*/ 8878 w 3453414"/>
              <a:gd name="connsiteY57" fmla="*/ 3098307 h 3953399"/>
              <a:gd name="connsiteX58" fmla="*/ 44389 w 3453414"/>
              <a:gd name="connsiteY58" fmla="*/ 3275861 h 3953399"/>
              <a:gd name="connsiteX59" fmla="*/ 62144 w 3453414"/>
              <a:gd name="connsiteY59" fmla="*/ 3338004 h 3953399"/>
              <a:gd name="connsiteX60" fmla="*/ 97655 w 3453414"/>
              <a:gd name="connsiteY60" fmla="*/ 3391270 h 3953399"/>
              <a:gd name="connsiteX61" fmla="*/ 115410 w 3453414"/>
              <a:gd name="connsiteY61" fmla="*/ 3426781 h 3953399"/>
              <a:gd name="connsiteX62" fmla="*/ 195309 w 3453414"/>
              <a:gd name="connsiteY62" fmla="*/ 3497802 h 3953399"/>
              <a:gd name="connsiteX63" fmla="*/ 221942 w 3453414"/>
              <a:gd name="connsiteY63" fmla="*/ 3506680 h 3953399"/>
              <a:gd name="connsiteX64" fmla="*/ 346229 w 3453414"/>
              <a:gd name="connsiteY64" fmla="*/ 3577701 h 3953399"/>
              <a:gd name="connsiteX65" fmla="*/ 381740 w 3453414"/>
              <a:gd name="connsiteY65" fmla="*/ 3586579 h 3953399"/>
              <a:gd name="connsiteX66" fmla="*/ 408373 w 3453414"/>
              <a:gd name="connsiteY66" fmla="*/ 3604334 h 3953399"/>
              <a:gd name="connsiteX67" fmla="*/ 426128 w 3453414"/>
              <a:gd name="connsiteY67" fmla="*/ 3622090 h 3953399"/>
              <a:gd name="connsiteX68" fmla="*/ 479394 w 3453414"/>
              <a:gd name="connsiteY68" fmla="*/ 3639845 h 3953399"/>
              <a:gd name="connsiteX69" fmla="*/ 506027 w 3453414"/>
              <a:gd name="connsiteY69" fmla="*/ 3648723 h 3953399"/>
              <a:gd name="connsiteX70" fmla="*/ 568171 w 3453414"/>
              <a:gd name="connsiteY70" fmla="*/ 3666478 h 3953399"/>
              <a:gd name="connsiteX71" fmla="*/ 603682 w 3453414"/>
              <a:gd name="connsiteY71" fmla="*/ 3701989 h 3953399"/>
              <a:gd name="connsiteX72" fmla="*/ 630315 w 3453414"/>
              <a:gd name="connsiteY72" fmla="*/ 3719744 h 3953399"/>
              <a:gd name="connsiteX73" fmla="*/ 719092 w 3453414"/>
              <a:gd name="connsiteY73" fmla="*/ 3737499 h 3953399"/>
              <a:gd name="connsiteX74" fmla="*/ 763480 w 3453414"/>
              <a:gd name="connsiteY74" fmla="*/ 3755255 h 3953399"/>
              <a:gd name="connsiteX75" fmla="*/ 790113 w 3453414"/>
              <a:gd name="connsiteY75" fmla="*/ 3764132 h 3953399"/>
              <a:gd name="connsiteX76" fmla="*/ 825624 w 3453414"/>
              <a:gd name="connsiteY76" fmla="*/ 3781888 h 3953399"/>
              <a:gd name="connsiteX77" fmla="*/ 852257 w 3453414"/>
              <a:gd name="connsiteY77" fmla="*/ 3799643 h 3953399"/>
              <a:gd name="connsiteX78" fmla="*/ 941033 w 3453414"/>
              <a:gd name="connsiteY78" fmla="*/ 3826276 h 3953399"/>
              <a:gd name="connsiteX79" fmla="*/ 976544 w 3453414"/>
              <a:gd name="connsiteY79" fmla="*/ 3844031 h 3953399"/>
              <a:gd name="connsiteX80" fmla="*/ 1020932 w 3453414"/>
              <a:gd name="connsiteY80" fmla="*/ 3852909 h 3953399"/>
              <a:gd name="connsiteX81" fmla="*/ 1225119 w 3453414"/>
              <a:gd name="connsiteY81" fmla="*/ 3870664 h 3953399"/>
              <a:gd name="connsiteX82" fmla="*/ 1296140 w 3453414"/>
              <a:gd name="connsiteY82" fmla="*/ 3879542 h 3953399"/>
              <a:gd name="connsiteX83" fmla="*/ 1464816 w 3453414"/>
              <a:gd name="connsiteY83" fmla="*/ 3888420 h 3953399"/>
              <a:gd name="connsiteX84" fmla="*/ 1562470 w 3453414"/>
              <a:gd name="connsiteY84" fmla="*/ 3897297 h 3953399"/>
              <a:gd name="connsiteX85" fmla="*/ 1695635 w 3453414"/>
              <a:gd name="connsiteY85" fmla="*/ 3906175 h 3953399"/>
              <a:gd name="connsiteX86" fmla="*/ 1802167 w 3453414"/>
              <a:gd name="connsiteY86" fmla="*/ 3915053 h 3953399"/>
              <a:gd name="connsiteX87" fmla="*/ 1917577 w 3453414"/>
              <a:gd name="connsiteY87" fmla="*/ 3932808 h 3953399"/>
              <a:gd name="connsiteX88" fmla="*/ 2210540 w 3453414"/>
              <a:gd name="connsiteY88" fmla="*/ 3941686 h 3953399"/>
              <a:gd name="connsiteX89" fmla="*/ 2370338 w 3453414"/>
              <a:gd name="connsiteY89" fmla="*/ 3941686 h 3953399"/>
              <a:gd name="connsiteX90" fmla="*/ 2441360 w 3453414"/>
              <a:gd name="connsiteY90" fmla="*/ 3915053 h 3953399"/>
              <a:gd name="connsiteX91" fmla="*/ 2547892 w 3453414"/>
              <a:gd name="connsiteY91" fmla="*/ 3879542 h 3953399"/>
              <a:gd name="connsiteX92" fmla="*/ 2610035 w 3453414"/>
              <a:gd name="connsiteY92" fmla="*/ 3861787 h 3953399"/>
              <a:gd name="connsiteX93" fmla="*/ 2698812 w 3453414"/>
              <a:gd name="connsiteY93" fmla="*/ 3844031 h 3953399"/>
              <a:gd name="connsiteX94" fmla="*/ 2760956 w 3453414"/>
              <a:gd name="connsiteY94" fmla="*/ 3817398 h 3953399"/>
              <a:gd name="connsiteX95" fmla="*/ 2876365 w 3453414"/>
              <a:gd name="connsiteY95" fmla="*/ 3781888 h 3953399"/>
              <a:gd name="connsiteX96" fmla="*/ 2920754 w 3453414"/>
              <a:gd name="connsiteY96" fmla="*/ 3755255 h 3953399"/>
              <a:gd name="connsiteX97" fmla="*/ 2991775 w 3453414"/>
              <a:gd name="connsiteY97" fmla="*/ 3719744 h 3953399"/>
              <a:gd name="connsiteX98" fmla="*/ 3053919 w 3453414"/>
              <a:gd name="connsiteY98" fmla="*/ 3693111 h 3953399"/>
              <a:gd name="connsiteX99" fmla="*/ 3107185 w 3453414"/>
              <a:gd name="connsiteY99" fmla="*/ 3666478 h 3953399"/>
              <a:gd name="connsiteX100" fmla="*/ 3169328 w 3453414"/>
              <a:gd name="connsiteY100" fmla="*/ 3604334 h 3953399"/>
              <a:gd name="connsiteX101" fmla="*/ 3187084 w 3453414"/>
              <a:gd name="connsiteY101" fmla="*/ 3586579 h 3953399"/>
              <a:gd name="connsiteX102" fmla="*/ 3222594 w 3453414"/>
              <a:gd name="connsiteY102" fmla="*/ 3551068 h 3953399"/>
              <a:gd name="connsiteX103" fmla="*/ 3240350 w 3453414"/>
              <a:gd name="connsiteY103" fmla="*/ 3533313 h 3953399"/>
              <a:gd name="connsiteX104" fmla="*/ 3284738 w 3453414"/>
              <a:gd name="connsiteY104" fmla="*/ 3480047 h 3953399"/>
              <a:gd name="connsiteX105" fmla="*/ 3320249 w 3453414"/>
              <a:gd name="connsiteY105" fmla="*/ 3417903 h 3953399"/>
              <a:gd name="connsiteX106" fmla="*/ 3329126 w 3453414"/>
              <a:gd name="connsiteY106" fmla="*/ 3391270 h 3953399"/>
              <a:gd name="connsiteX107" fmla="*/ 3346882 w 3453414"/>
              <a:gd name="connsiteY107" fmla="*/ 3355760 h 3953399"/>
              <a:gd name="connsiteX108" fmla="*/ 3453414 w 3453414"/>
              <a:gd name="connsiteY108" fmla="*/ 2938509 h 3953399"/>
              <a:gd name="connsiteX109" fmla="*/ 3444536 w 3453414"/>
              <a:gd name="connsiteY109" fmla="*/ 2814222 h 3953399"/>
              <a:gd name="connsiteX110" fmla="*/ 3435659 w 3453414"/>
              <a:gd name="connsiteY110" fmla="*/ 2787589 h 3953399"/>
              <a:gd name="connsiteX111" fmla="*/ 3426781 w 3453414"/>
              <a:gd name="connsiteY111" fmla="*/ 2681057 h 3953399"/>
              <a:gd name="connsiteX112" fmla="*/ 3391270 w 3453414"/>
              <a:gd name="connsiteY112" fmla="*/ 2574525 h 3953399"/>
              <a:gd name="connsiteX113" fmla="*/ 3373515 w 3453414"/>
              <a:gd name="connsiteY113" fmla="*/ 2512381 h 3953399"/>
              <a:gd name="connsiteX114" fmla="*/ 3284738 w 3453414"/>
              <a:gd name="connsiteY114" fmla="*/ 2219418 h 3953399"/>
              <a:gd name="connsiteX115" fmla="*/ 3266983 w 3453414"/>
              <a:gd name="connsiteY115" fmla="*/ 2192785 h 3953399"/>
              <a:gd name="connsiteX116" fmla="*/ 3240350 w 3453414"/>
              <a:gd name="connsiteY116" fmla="*/ 2175030 h 3953399"/>
              <a:gd name="connsiteX117" fmla="*/ 3204839 w 3453414"/>
              <a:gd name="connsiteY117" fmla="*/ 2130641 h 3953399"/>
              <a:gd name="connsiteX118" fmla="*/ 3142695 w 3453414"/>
              <a:gd name="connsiteY118" fmla="*/ 2068497 h 3953399"/>
              <a:gd name="connsiteX119" fmla="*/ 3107185 w 3453414"/>
              <a:gd name="connsiteY119" fmla="*/ 2015231 h 3953399"/>
              <a:gd name="connsiteX120" fmla="*/ 3098307 w 3453414"/>
              <a:gd name="connsiteY120" fmla="*/ 1988598 h 3953399"/>
              <a:gd name="connsiteX121" fmla="*/ 3071674 w 3453414"/>
              <a:gd name="connsiteY121" fmla="*/ 1961965 h 3953399"/>
              <a:gd name="connsiteX122" fmla="*/ 3053919 w 3453414"/>
              <a:gd name="connsiteY122" fmla="*/ 1935332 h 3953399"/>
              <a:gd name="connsiteX123" fmla="*/ 3000653 w 3453414"/>
              <a:gd name="connsiteY123" fmla="*/ 1873189 h 3953399"/>
              <a:gd name="connsiteX124" fmla="*/ 2974020 w 3453414"/>
              <a:gd name="connsiteY124" fmla="*/ 1855433 h 3953399"/>
              <a:gd name="connsiteX125" fmla="*/ 2947387 w 3453414"/>
              <a:gd name="connsiteY125" fmla="*/ 1819923 h 3953399"/>
              <a:gd name="connsiteX126" fmla="*/ 2894121 w 3453414"/>
              <a:gd name="connsiteY126" fmla="*/ 1766657 h 3953399"/>
              <a:gd name="connsiteX127" fmla="*/ 2867488 w 3453414"/>
              <a:gd name="connsiteY127" fmla="*/ 1748901 h 3953399"/>
              <a:gd name="connsiteX128" fmla="*/ 2823099 w 3453414"/>
              <a:gd name="connsiteY128" fmla="*/ 1704513 h 3953399"/>
              <a:gd name="connsiteX129" fmla="*/ 2805344 w 3453414"/>
              <a:gd name="connsiteY129" fmla="*/ 1677880 h 3953399"/>
              <a:gd name="connsiteX130" fmla="*/ 2778711 w 3453414"/>
              <a:gd name="connsiteY130" fmla="*/ 1669002 h 3953399"/>
              <a:gd name="connsiteX131" fmla="*/ 2716567 w 3453414"/>
              <a:gd name="connsiteY131" fmla="*/ 1606859 h 3953399"/>
              <a:gd name="connsiteX132" fmla="*/ 2689934 w 3453414"/>
              <a:gd name="connsiteY132" fmla="*/ 1589103 h 3953399"/>
              <a:gd name="connsiteX133" fmla="*/ 2627791 w 3453414"/>
              <a:gd name="connsiteY133" fmla="*/ 1535837 h 3953399"/>
              <a:gd name="connsiteX134" fmla="*/ 2610035 w 3453414"/>
              <a:gd name="connsiteY134" fmla="*/ 1509204 h 3953399"/>
              <a:gd name="connsiteX135" fmla="*/ 2583402 w 3453414"/>
              <a:gd name="connsiteY135" fmla="*/ 1491449 h 3953399"/>
              <a:gd name="connsiteX136" fmla="*/ 2574525 w 3453414"/>
              <a:gd name="connsiteY136" fmla="*/ 1464816 h 3953399"/>
              <a:gd name="connsiteX137" fmla="*/ 2556769 w 3453414"/>
              <a:gd name="connsiteY137" fmla="*/ 1438183 h 3953399"/>
              <a:gd name="connsiteX138" fmla="*/ 2530136 w 3453414"/>
              <a:gd name="connsiteY138" fmla="*/ 1393795 h 3953399"/>
              <a:gd name="connsiteX139" fmla="*/ 2512381 w 3453414"/>
              <a:gd name="connsiteY139" fmla="*/ 1358284 h 3953399"/>
              <a:gd name="connsiteX140" fmla="*/ 2476870 w 3453414"/>
              <a:gd name="connsiteY140" fmla="*/ 1305018 h 3953399"/>
              <a:gd name="connsiteX141" fmla="*/ 2459115 w 3453414"/>
              <a:gd name="connsiteY141" fmla="*/ 1278385 h 3953399"/>
              <a:gd name="connsiteX142" fmla="*/ 2432482 w 3453414"/>
              <a:gd name="connsiteY142" fmla="*/ 1251752 h 3953399"/>
              <a:gd name="connsiteX143" fmla="*/ 2414726 w 3453414"/>
              <a:gd name="connsiteY143" fmla="*/ 1216241 h 3953399"/>
              <a:gd name="connsiteX144" fmla="*/ 2361460 w 3453414"/>
              <a:gd name="connsiteY144" fmla="*/ 1145220 h 3953399"/>
              <a:gd name="connsiteX145" fmla="*/ 2343705 w 3453414"/>
              <a:gd name="connsiteY145" fmla="*/ 1118587 h 3953399"/>
              <a:gd name="connsiteX146" fmla="*/ 2334827 w 3453414"/>
              <a:gd name="connsiteY146" fmla="*/ 1074198 h 3953399"/>
              <a:gd name="connsiteX147" fmla="*/ 2299317 w 3453414"/>
              <a:gd name="connsiteY147" fmla="*/ 994299 h 3953399"/>
              <a:gd name="connsiteX148" fmla="*/ 2281561 w 3453414"/>
              <a:gd name="connsiteY148" fmla="*/ 941033 h 3953399"/>
              <a:gd name="connsiteX149" fmla="*/ 2272684 w 3453414"/>
              <a:gd name="connsiteY149" fmla="*/ 878890 h 3953399"/>
              <a:gd name="connsiteX150" fmla="*/ 2263806 w 3453414"/>
              <a:gd name="connsiteY150" fmla="*/ 843379 h 3953399"/>
              <a:gd name="connsiteX151" fmla="*/ 2272684 w 3453414"/>
              <a:gd name="connsiteY151" fmla="*/ 550416 h 3953399"/>
              <a:gd name="connsiteX152" fmla="*/ 2299317 w 3453414"/>
              <a:gd name="connsiteY152" fmla="*/ 506028 h 3953399"/>
              <a:gd name="connsiteX153" fmla="*/ 2325950 w 3453414"/>
              <a:gd name="connsiteY153" fmla="*/ 408373 h 3953399"/>
              <a:gd name="connsiteX154" fmla="*/ 2352583 w 3453414"/>
              <a:gd name="connsiteY154" fmla="*/ 337352 h 3953399"/>
              <a:gd name="connsiteX155" fmla="*/ 2370338 w 3453414"/>
              <a:gd name="connsiteY155" fmla="*/ 275208 h 3953399"/>
              <a:gd name="connsiteX156" fmla="*/ 2388093 w 3453414"/>
              <a:gd name="connsiteY156" fmla="*/ 239697 h 3953399"/>
              <a:gd name="connsiteX157" fmla="*/ 2432482 w 3453414"/>
              <a:gd name="connsiteY157" fmla="*/ 195309 h 3953399"/>
              <a:gd name="connsiteX158" fmla="*/ 2485748 w 3453414"/>
              <a:gd name="connsiteY158" fmla="*/ 133165 h 3953399"/>
              <a:gd name="connsiteX159" fmla="*/ 2539014 w 3453414"/>
              <a:gd name="connsiteY159" fmla="*/ 97655 h 3953399"/>
              <a:gd name="connsiteX160" fmla="*/ 2565647 w 3453414"/>
              <a:gd name="connsiteY160" fmla="*/ 79899 h 3953399"/>
              <a:gd name="connsiteX161" fmla="*/ 2618913 w 3453414"/>
              <a:gd name="connsiteY161" fmla="*/ 26633 h 3953399"/>
              <a:gd name="connsiteX162" fmla="*/ 2654424 w 3453414"/>
              <a:gd name="connsiteY162" fmla="*/ 0 h 395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453414" h="3953399">
                <a:moveTo>
                  <a:pt x="337352" y="88777"/>
                </a:moveTo>
                <a:cubicBezTo>
                  <a:pt x="361026" y="91736"/>
                  <a:pt x="385356" y="91378"/>
                  <a:pt x="408373" y="97655"/>
                </a:cubicBezTo>
                <a:cubicBezTo>
                  <a:pt x="418667" y="100462"/>
                  <a:pt x="425463" y="110638"/>
                  <a:pt x="435006" y="115410"/>
                </a:cubicBezTo>
                <a:cubicBezTo>
                  <a:pt x="449259" y="122537"/>
                  <a:pt x="464598" y="127247"/>
                  <a:pt x="479394" y="133165"/>
                </a:cubicBezTo>
                <a:cubicBezTo>
                  <a:pt x="539277" y="193048"/>
                  <a:pt x="508839" y="178490"/>
                  <a:pt x="559293" y="195309"/>
                </a:cubicBezTo>
                <a:cubicBezTo>
                  <a:pt x="617026" y="281905"/>
                  <a:pt x="524458" y="149459"/>
                  <a:pt x="612560" y="248575"/>
                </a:cubicBezTo>
                <a:cubicBezTo>
                  <a:pt x="626737" y="264524"/>
                  <a:pt x="632981" y="286752"/>
                  <a:pt x="648070" y="301841"/>
                </a:cubicBezTo>
                <a:cubicBezTo>
                  <a:pt x="653989" y="307760"/>
                  <a:pt x="660804" y="312901"/>
                  <a:pt x="665826" y="319597"/>
                </a:cubicBezTo>
                <a:cubicBezTo>
                  <a:pt x="678629" y="336668"/>
                  <a:pt x="686247" y="357774"/>
                  <a:pt x="701336" y="372863"/>
                </a:cubicBezTo>
                <a:lnTo>
                  <a:pt x="719092" y="390618"/>
                </a:lnTo>
                <a:cubicBezTo>
                  <a:pt x="763720" y="479876"/>
                  <a:pt x="711306" y="367259"/>
                  <a:pt x="745725" y="470517"/>
                </a:cubicBezTo>
                <a:cubicBezTo>
                  <a:pt x="749910" y="483072"/>
                  <a:pt x="758565" y="493740"/>
                  <a:pt x="763480" y="506028"/>
                </a:cubicBezTo>
                <a:cubicBezTo>
                  <a:pt x="770431" y="523405"/>
                  <a:pt x="775857" y="541368"/>
                  <a:pt x="781235" y="559294"/>
                </a:cubicBezTo>
                <a:cubicBezTo>
                  <a:pt x="792214" y="595891"/>
                  <a:pt x="793488" y="615677"/>
                  <a:pt x="798991" y="656948"/>
                </a:cubicBezTo>
                <a:cubicBezTo>
                  <a:pt x="802144" y="680597"/>
                  <a:pt x="804909" y="704295"/>
                  <a:pt x="807868" y="727969"/>
                </a:cubicBezTo>
                <a:cubicBezTo>
                  <a:pt x="804909" y="790113"/>
                  <a:pt x="807038" y="852708"/>
                  <a:pt x="798991" y="914400"/>
                </a:cubicBezTo>
                <a:cubicBezTo>
                  <a:pt x="797908" y="922700"/>
                  <a:pt x="784978" y="924669"/>
                  <a:pt x="781235" y="932156"/>
                </a:cubicBezTo>
                <a:cubicBezTo>
                  <a:pt x="775779" y="943069"/>
                  <a:pt x="775005" y="955756"/>
                  <a:pt x="772358" y="967666"/>
                </a:cubicBezTo>
                <a:cubicBezTo>
                  <a:pt x="755629" y="1042947"/>
                  <a:pt x="773437" y="982186"/>
                  <a:pt x="745725" y="1065321"/>
                </a:cubicBezTo>
                <a:cubicBezTo>
                  <a:pt x="742766" y="1074199"/>
                  <a:pt x="742038" y="1084168"/>
                  <a:pt x="736847" y="1091954"/>
                </a:cubicBezTo>
                <a:cubicBezTo>
                  <a:pt x="714449" y="1125551"/>
                  <a:pt x="726637" y="1111043"/>
                  <a:pt x="701336" y="1136342"/>
                </a:cubicBezTo>
                <a:cubicBezTo>
                  <a:pt x="695418" y="1154097"/>
                  <a:pt x="693962" y="1174035"/>
                  <a:pt x="683581" y="1189608"/>
                </a:cubicBezTo>
                <a:cubicBezTo>
                  <a:pt x="677663" y="1198486"/>
                  <a:pt x="670159" y="1206491"/>
                  <a:pt x="665826" y="1216241"/>
                </a:cubicBezTo>
                <a:cubicBezTo>
                  <a:pt x="633182" y="1289689"/>
                  <a:pt x="666778" y="1250798"/>
                  <a:pt x="630315" y="1287263"/>
                </a:cubicBezTo>
                <a:lnTo>
                  <a:pt x="612560" y="1340529"/>
                </a:lnTo>
                <a:cubicBezTo>
                  <a:pt x="609601" y="1349407"/>
                  <a:pt x="610299" y="1360545"/>
                  <a:pt x="603682" y="1367162"/>
                </a:cubicBezTo>
                <a:lnTo>
                  <a:pt x="585926" y="1384917"/>
                </a:lnTo>
                <a:cubicBezTo>
                  <a:pt x="582967" y="1393795"/>
                  <a:pt x="581864" y="1403526"/>
                  <a:pt x="577049" y="1411550"/>
                </a:cubicBezTo>
                <a:cubicBezTo>
                  <a:pt x="572743" y="1418727"/>
                  <a:pt x="563036" y="1421819"/>
                  <a:pt x="559293" y="1429305"/>
                </a:cubicBezTo>
                <a:cubicBezTo>
                  <a:pt x="553836" y="1440218"/>
                  <a:pt x="554700" y="1453392"/>
                  <a:pt x="550416" y="1464816"/>
                </a:cubicBezTo>
                <a:cubicBezTo>
                  <a:pt x="545769" y="1477208"/>
                  <a:pt x="539226" y="1488836"/>
                  <a:pt x="532660" y="1500327"/>
                </a:cubicBezTo>
                <a:cubicBezTo>
                  <a:pt x="524271" y="1515007"/>
                  <a:pt x="496937" y="1552072"/>
                  <a:pt x="488272" y="1562470"/>
                </a:cubicBezTo>
                <a:cubicBezTo>
                  <a:pt x="482914" y="1568900"/>
                  <a:pt x="475746" y="1573690"/>
                  <a:pt x="470517" y="1580226"/>
                </a:cubicBezTo>
                <a:cubicBezTo>
                  <a:pt x="463852" y="1588558"/>
                  <a:pt x="458963" y="1598177"/>
                  <a:pt x="452761" y="1606859"/>
                </a:cubicBezTo>
                <a:cubicBezTo>
                  <a:pt x="444161" y="1618899"/>
                  <a:pt x="435006" y="1630532"/>
                  <a:pt x="426128" y="1642369"/>
                </a:cubicBezTo>
                <a:cubicBezTo>
                  <a:pt x="423169" y="1654206"/>
                  <a:pt x="423304" y="1667286"/>
                  <a:pt x="417251" y="1677880"/>
                </a:cubicBezTo>
                <a:cubicBezTo>
                  <a:pt x="411022" y="1688781"/>
                  <a:pt x="398656" y="1694868"/>
                  <a:pt x="390618" y="1704513"/>
                </a:cubicBezTo>
                <a:cubicBezTo>
                  <a:pt x="383787" y="1712710"/>
                  <a:pt x="378781" y="1722268"/>
                  <a:pt x="372862" y="1731146"/>
                </a:cubicBezTo>
                <a:cubicBezTo>
                  <a:pt x="365617" y="1752883"/>
                  <a:pt x="359944" y="1774089"/>
                  <a:pt x="346229" y="1793290"/>
                </a:cubicBezTo>
                <a:cubicBezTo>
                  <a:pt x="338932" y="1803506"/>
                  <a:pt x="328474" y="1811045"/>
                  <a:pt x="319596" y="1819923"/>
                </a:cubicBezTo>
                <a:cubicBezTo>
                  <a:pt x="317937" y="1826560"/>
                  <a:pt x="307301" y="1872966"/>
                  <a:pt x="301841" y="1882066"/>
                </a:cubicBezTo>
                <a:cubicBezTo>
                  <a:pt x="297535" y="1889243"/>
                  <a:pt x="289315" y="1893286"/>
                  <a:pt x="284086" y="1899822"/>
                </a:cubicBezTo>
                <a:cubicBezTo>
                  <a:pt x="277421" y="1908154"/>
                  <a:pt x="272249" y="1917577"/>
                  <a:pt x="266330" y="1926455"/>
                </a:cubicBezTo>
                <a:cubicBezTo>
                  <a:pt x="244605" y="1991632"/>
                  <a:pt x="261809" y="1966487"/>
                  <a:pt x="221942" y="2006354"/>
                </a:cubicBezTo>
                <a:cubicBezTo>
                  <a:pt x="220285" y="2012982"/>
                  <a:pt x="209643" y="2059404"/>
                  <a:pt x="204187" y="2068497"/>
                </a:cubicBezTo>
                <a:cubicBezTo>
                  <a:pt x="199881" y="2075674"/>
                  <a:pt x="192350" y="2080334"/>
                  <a:pt x="186431" y="2086253"/>
                </a:cubicBezTo>
                <a:cubicBezTo>
                  <a:pt x="154060" y="2183372"/>
                  <a:pt x="205685" y="2036273"/>
                  <a:pt x="159798" y="2139519"/>
                </a:cubicBezTo>
                <a:cubicBezTo>
                  <a:pt x="152197" y="2156622"/>
                  <a:pt x="150413" y="2176045"/>
                  <a:pt x="142043" y="2192785"/>
                </a:cubicBezTo>
                <a:cubicBezTo>
                  <a:pt x="136125" y="2204622"/>
                  <a:pt x="129501" y="2216132"/>
                  <a:pt x="124288" y="2228296"/>
                </a:cubicBezTo>
                <a:cubicBezTo>
                  <a:pt x="120602" y="2236897"/>
                  <a:pt x="119595" y="2246559"/>
                  <a:pt x="115410" y="2254929"/>
                </a:cubicBezTo>
                <a:cubicBezTo>
                  <a:pt x="110638" y="2264472"/>
                  <a:pt x="103573" y="2272684"/>
                  <a:pt x="97655" y="2281562"/>
                </a:cubicBezTo>
                <a:cubicBezTo>
                  <a:pt x="91736" y="2302276"/>
                  <a:pt x="85124" y="2322805"/>
                  <a:pt x="79899" y="2343705"/>
                </a:cubicBezTo>
                <a:cubicBezTo>
                  <a:pt x="73014" y="2371244"/>
                  <a:pt x="73420" y="2389920"/>
                  <a:pt x="62144" y="2414727"/>
                </a:cubicBezTo>
                <a:cubicBezTo>
                  <a:pt x="51191" y="2438823"/>
                  <a:pt x="26633" y="2485748"/>
                  <a:pt x="26633" y="2485748"/>
                </a:cubicBezTo>
                <a:cubicBezTo>
                  <a:pt x="23674" y="2515340"/>
                  <a:pt x="21686" y="2545046"/>
                  <a:pt x="17756" y="2574525"/>
                </a:cubicBezTo>
                <a:cubicBezTo>
                  <a:pt x="15762" y="2589482"/>
                  <a:pt x="10131" y="2603876"/>
                  <a:pt x="8878" y="2618913"/>
                </a:cubicBezTo>
                <a:cubicBezTo>
                  <a:pt x="4202" y="2675022"/>
                  <a:pt x="2959" y="2731364"/>
                  <a:pt x="0" y="2787589"/>
                </a:cubicBezTo>
                <a:cubicBezTo>
                  <a:pt x="2959" y="2891162"/>
                  <a:pt x="2546" y="2994886"/>
                  <a:pt x="8878" y="3098307"/>
                </a:cubicBezTo>
                <a:cubicBezTo>
                  <a:pt x="19461" y="3271167"/>
                  <a:pt x="17789" y="3169457"/>
                  <a:pt x="44389" y="3275861"/>
                </a:cubicBezTo>
                <a:cubicBezTo>
                  <a:pt x="46479" y="3284223"/>
                  <a:pt x="56353" y="3327581"/>
                  <a:pt x="62144" y="3338004"/>
                </a:cubicBezTo>
                <a:cubicBezTo>
                  <a:pt x="72507" y="3356658"/>
                  <a:pt x="88112" y="3372183"/>
                  <a:pt x="97655" y="3391270"/>
                </a:cubicBezTo>
                <a:cubicBezTo>
                  <a:pt x="103573" y="3403107"/>
                  <a:pt x="107143" y="3416447"/>
                  <a:pt x="115410" y="3426781"/>
                </a:cubicBezTo>
                <a:cubicBezTo>
                  <a:pt x="131097" y="3446390"/>
                  <a:pt x="166957" y="3483626"/>
                  <a:pt x="195309" y="3497802"/>
                </a:cubicBezTo>
                <a:cubicBezTo>
                  <a:pt x="203679" y="3501987"/>
                  <a:pt x="213064" y="3503721"/>
                  <a:pt x="221942" y="3506680"/>
                </a:cubicBezTo>
                <a:cubicBezTo>
                  <a:pt x="320684" y="3583480"/>
                  <a:pt x="265656" y="3559796"/>
                  <a:pt x="346229" y="3577701"/>
                </a:cubicBezTo>
                <a:cubicBezTo>
                  <a:pt x="358140" y="3580348"/>
                  <a:pt x="369903" y="3583620"/>
                  <a:pt x="381740" y="3586579"/>
                </a:cubicBezTo>
                <a:cubicBezTo>
                  <a:pt x="390618" y="3592497"/>
                  <a:pt x="400042" y="3597669"/>
                  <a:pt x="408373" y="3604334"/>
                </a:cubicBezTo>
                <a:cubicBezTo>
                  <a:pt x="414909" y="3609563"/>
                  <a:pt x="418642" y="3618347"/>
                  <a:pt x="426128" y="3622090"/>
                </a:cubicBezTo>
                <a:cubicBezTo>
                  <a:pt x="442868" y="3630460"/>
                  <a:pt x="461639" y="3633927"/>
                  <a:pt x="479394" y="3639845"/>
                </a:cubicBezTo>
                <a:cubicBezTo>
                  <a:pt x="488272" y="3642804"/>
                  <a:pt x="496948" y="3646454"/>
                  <a:pt x="506027" y="3648723"/>
                </a:cubicBezTo>
                <a:cubicBezTo>
                  <a:pt x="550617" y="3659869"/>
                  <a:pt x="529963" y="3653741"/>
                  <a:pt x="568171" y="3666478"/>
                </a:cubicBezTo>
                <a:cubicBezTo>
                  <a:pt x="582376" y="3709090"/>
                  <a:pt x="565804" y="3683050"/>
                  <a:pt x="603682" y="3701989"/>
                </a:cubicBezTo>
                <a:cubicBezTo>
                  <a:pt x="613225" y="3706761"/>
                  <a:pt x="620117" y="3716606"/>
                  <a:pt x="630315" y="3719744"/>
                </a:cubicBezTo>
                <a:cubicBezTo>
                  <a:pt x="659159" y="3728619"/>
                  <a:pt x="719092" y="3737499"/>
                  <a:pt x="719092" y="3737499"/>
                </a:cubicBezTo>
                <a:cubicBezTo>
                  <a:pt x="733888" y="3743418"/>
                  <a:pt x="748559" y="3749660"/>
                  <a:pt x="763480" y="3755255"/>
                </a:cubicBezTo>
                <a:cubicBezTo>
                  <a:pt x="772242" y="3758541"/>
                  <a:pt x="781512" y="3760446"/>
                  <a:pt x="790113" y="3764132"/>
                </a:cubicBezTo>
                <a:cubicBezTo>
                  <a:pt x="802277" y="3769345"/>
                  <a:pt x="814133" y="3775322"/>
                  <a:pt x="825624" y="3781888"/>
                </a:cubicBezTo>
                <a:cubicBezTo>
                  <a:pt x="834888" y="3787182"/>
                  <a:pt x="842507" y="3795310"/>
                  <a:pt x="852257" y="3799643"/>
                </a:cubicBezTo>
                <a:cubicBezTo>
                  <a:pt x="961526" y="3848206"/>
                  <a:pt x="858403" y="3795289"/>
                  <a:pt x="941033" y="3826276"/>
                </a:cubicBezTo>
                <a:cubicBezTo>
                  <a:pt x="953424" y="3830923"/>
                  <a:pt x="963989" y="3839846"/>
                  <a:pt x="976544" y="3844031"/>
                </a:cubicBezTo>
                <a:cubicBezTo>
                  <a:pt x="990859" y="3848803"/>
                  <a:pt x="1005995" y="3850775"/>
                  <a:pt x="1020932" y="3852909"/>
                </a:cubicBezTo>
                <a:cubicBezTo>
                  <a:pt x="1104603" y="3864863"/>
                  <a:pt x="1132240" y="3862221"/>
                  <a:pt x="1225119" y="3870664"/>
                </a:cubicBezTo>
                <a:cubicBezTo>
                  <a:pt x="1248879" y="3872824"/>
                  <a:pt x="1272347" y="3877780"/>
                  <a:pt x="1296140" y="3879542"/>
                </a:cubicBezTo>
                <a:cubicBezTo>
                  <a:pt x="1352289" y="3883701"/>
                  <a:pt x="1408638" y="3884675"/>
                  <a:pt x="1464816" y="3888420"/>
                </a:cubicBezTo>
                <a:cubicBezTo>
                  <a:pt x="1497429" y="3890594"/>
                  <a:pt x="1529881" y="3894790"/>
                  <a:pt x="1562470" y="3897297"/>
                </a:cubicBezTo>
                <a:cubicBezTo>
                  <a:pt x="1606826" y="3900709"/>
                  <a:pt x="1651270" y="3902889"/>
                  <a:pt x="1695635" y="3906175"/>
                </a:cubicBezTo>
                <a:lnTo>
                  <a:pt x="1802167" y="3915053"/>
                </a:lnTo>
                <a:cubicBezTo>
                  <a:pt x="1851258" y="3931415"/>
                  <a:pt x="1837783" y="3929097"/>
                  <a:pt x="1917577" y="3932808"/>
                </a:cubicBezTo>
                <a:cubicBezTo>
                  <a:pt x="2015171" y="3937347"/>
                  <a:pt x="2112886" y="3938727"/>
                  <a:pt x="2210540" y="3941686"/>
                </a:cubicBezTo>
                <a:cubicBezTo>
                  <a:pt x="2277925" y="3955162"/>
                  <a:pt x="2277823" y="3959308"/>
                  <a:pt x="2370338" y="3941686"/>
                </a:cubicBezTo>
                <a:cubicBezTo>
                  <a:pt x="2395175" y="3936955"/>
                  <a:pt x="2417496" y="3923406"/>
                  <a:pt x="2441360" y="3915053"/>
                </a:cubicBezTo>
                <a:cubicBezTo>
                  <a:pt x="2476690" y="3902687"/>
                  <a:pt x="2511901" y="3889825"/>
                  <a:pt x="2547892" y="3879542"/>
                </a:cubicBezTo>
                <a:cubicBezTo>
                  <a:pt x="2568606" y="3873624"/>
                  <a:pt x="2589064" y="3866721"/>
                  <a:pt x="2610035" y="3861787"/>
                </a:cubicBezTo>
                <a:cubicBezTo>
                  <a:pt x="2639411" y="3854875"/>
                  <a:pt x="2698812" y="3844031"/>
                  <a:pt x="2698812" y="3844031"/>
                </a:cubicBezTo>
                <a:cubicBezTo>
                  <a:pt x="2719527" y="3835153"/>
                  <a:pt x="2739732" y="3824978"/>
                  <a:pt x="2760956" y="3817398"/>
                </a:cubicBezTo>
                <a:cubicBezTo>
                  <a:pt x="2794284" y="3805495"/>
                  <a:pt x="2843328" y="3796905"/>
                  <a:pt x="2876365" y="3781888"/>
                </a:cubicBezTo>
                <a:cubicBezTo>
                  <a:pt x="2892074" y="3774748"/>
                  <a:pt x="2905561" y="3763436"/>
                  <a:pt x="2920754" y="3755255"/>
                </a:cubicBezTo>
                <a:cubicBezTo>
                  <a:pt x="2944058" y="3742706"/>
                  <a:pt x="2967790" y="3730937"/>
                  <a:pt x="2991775" y="3719744"/>
                </a:cubicBezTo>
                <a:cubicBezTo>
                  <a:pt x="3012198" y="3710213"/>
                  <a:pt x="3032994" y="3701481"/>
                  <a:pt x="3053919" y="3693111"/>
                </a:cubicBezTo>
                <a:cubicBezTo>
                  <a:pt x="3081485" y="3682085"/>
                  <a:pt x="3083243" y="3688026"/>
                  <a:pt x="3107185" y="3666478"/>
                </a:cubicBezTo>
                <a:cubicBezTo>
                  <a:pt x="3128960" y="3646881"/>
                  <a:pt x="3148613" y="3625049"/>
                  <a:pt x="3169328" y="3604334"/>
                </a:cubicBezTo>
                <a:lnTo>
                  <a:pt x="3187084" y="3586579"/>
                </a:lnTo>
                <a:lnTo>
                  <a:pt x="3222594" y="3551068"/>
                </a:lnTo>
                <a:cubicBezTo>
                  <a:pt x="3228513" y="3545149"/>
                  <a:pt x="3235707" y="3540277"/>
                  <a:pt x="3240350" y="3533313"/>
                </a:cubicBezTo>
                <a:cubicBezTo>
                  <a:pt x="3265069" y="3496234"/>
                  <a:pt x="3250560" y="3514225"/>
                  <a:pt x="3284738" y="3480047"/>
                </a:cubicBezTo>
                <a:cubicBezTo>
                  <a:pt x="3305095" y="3418979"/>
                  <a:pt x="3277250" y="3493153"/>
                  <a:pt x="3320249" y="3417903"/>
                </a:cubicBezTo>
                <a:cubicBezTo>
                  <a:pt x="3324892" y="3409778"/>
                  <a:pt x="3325440" y="3399871"/>
                  <a:pt x="3329126" y="3391270"/>
                </a:cubicBezTo>
                <a:cubicBezTo>
                  <a:pt x="3334339" y="3379106"/>
                  <a:pt x="3343111" y="3368445"/>
                  <a:pt x="3346882" y="3355760"/>
                </a:cubicBezTo>
                <a:cubicBezTo>
                  <a:pt x="3416754" y="3120737"/>
                  <a:pt x="3414436" y="3120408"/>
                  <a:pt x="3453414" y="2938509"/>
                </a:cubicBezTo>
                <a:cubicBezTo>
                  <a:pt x="3450455" y="2897080"/>
                  <a:pt x="3449389" y="2855472"/>
                  <a:pt x="3444536" y="2814222"/>
                </a:cubicBezTo>
                <a:cubicBezTo>
                  <a:pt x="3443443" y="2804928"/>
                  <a:pt x="3436896" y="2796865"/>
                  <a:pt x="3435659" y="2787589"/>
                </a:cubicBezTo>
                <a:cubicBezTo>
                  <a:pt x="3430950" y="2752268"/>
                  <a:pt x="3431201" y="2716416"/>
                  <a:pt x="3426781" y="2681057"/>
                </a:cubicBezTo>
                <a:cubicBezTo>
                  <a:pt x="3422784" y="2649085"/>
                  <a:pt x="3399365" y="2598810"/>
                  <a:pt x="3391270" y="2574525"/>
                </a:cubicBezTo>
                <a:cubicBezTo>
                  <a:pt x="3384457" y="2554087"/>
                  <a:pt x="3379433" y="2533096"/>
                  <a:pt x="3373515" y="2512381"/>
                </a:cubicBezTo>
                <a:cubicBezTo>
                  <a:pt x="3359786" y="2347640"/>
                  <a:pt x="3377224" y="2421207"/>
                  <a:pt x="3284738" y="2219418"/>
                </a:cubicBezTo>
                <a:cubicBezTo>
                  <a:pt x="3280292" y="2209719"/>
                  <a:pt x="3274528" y="2200330"/>
                  <a:pt x="3266983" y="2192785"/>
                </a:cubicBezTo>
                <a:cubicBezTo>
                  <a:pt x="3259438" y="2185240"/>
                  <a:pt x="3248682" y="2181695"/>
                  <a:pt x="3240350" y="2175030"/>
                </a:cubicBezTo>
                <a:cubicBezTo>
                  <a:pt x="3209349" y="2150230"/>
                  <a:pt x="3234503" y="2163601"/>
                  <a:pt x="3204839" y="2130641"/>
                </a:cubicBezTo>
                <a:cubicBezTo>
                  <a:pt x="3185242" y="2108866"/>
                  <a:pt x="3142695" y="2068497"/>
                  <a:pt x="3142695" y="2068497"/>
                </a:cubicBezTo>
                <a:cubicBezTo>
                  <a:pt x="3121589" y="2005173"/>
                  <a:pt x="3151516" y="2081727"/>
                  <a:pt x="3107185" y="2015231"/>
                </a:cubicBezTo>
                <a:cubicBezTo>
                  <a:pt x="3101994" y="2007445"/>
                  <a:pt x="3103498" y="1996384"/>
                  <a:pt x="3098307" y="1988598"/>
                </a:cubicBezTo>
                <a:cubicBezTo>
                  <a:pt x="3091343" y="1978152"/>
                  <a:pt x="3079711" y="1971610"/>
                  <a:pt x="3071674" y="1961965"/>
                </a:cubicBezTo>
                <a:cubicBezTo>
                  <a:pt x="3064844" y="1953768"/>
                  <a:pt x="3060121" y="1944014"/>
                  <a:pt x="3053919" y="1935332"/>
                </a:cubicBezTo>
                <a:cubicBezTo>
                  <a:pt x="3036631" y="1911129"/>
                  <a:pt x="3023427" y="1892167"/>
                  <a:pt x="3000653" y="1873189"/>
                </a:cubicBezTo>
                <a:cubicBezTo>
                  <a:pt x="2992456" y="1866358"/>
                  <a:pt x="2981565" y="1862978"/>
                  <a:pt x="2974020" y="1855433"/>
                </a:cubicBezTo>
                <a:cubicBezTo>
                  <a:pt x="2963558" y="1844971"/>
                  <a:pt x="2957285" y="1830921"/>
                  <a:pt x="2947387" y="1819923"/>
                </a:cubicBezTo>
                <a:cubicBezTo>
                  <a:pt x="2930589" y="1801259"/>
                  <a:pt x="2915013" y="1780586"/>
                  <a:pt x="2894121" y="1766657"/>
                </a:cubicBezTo>
                <a:cubicBezTo>
                  <a:pt x="2885243" y="1760738"/>
                  <a:pt x="2875518" y="1755927"/>
                  <a:pt x="2867488" y="1748901"/>
                </a:cubicBezTo>
                <a:cubicBezTo>
                  <a:pt x="2851740" y="1735122"/>
                  <a:pt x="2834706" y="1721924"/>
                  <a:pt x="2823099" y="1704513"/>
                </a:cubicBezTo>
                <a:cubicBezTo>
                  <a:pt x="2817181" y="1695635"/>
                  <a:pt x="2813675" y="1684545"/>
                  <a:pt x="2805344" y="1677880"/>
                </a:cubicBezTo>
                <a:cubicBezTo>
                  <a:pt x="2798037" y="1672034"/>
                  <a:pt x="2787589" y="1671961"/>
                  <a:pt x="2778711" y="1669002"/>
                </a:cubicBezTo>
                <a:cubicBezTo>
                  <a:pt x="2757996" y="1648288"/>
                  <a:pt x="2740941" y="1623109"/>
                  <a:pt x="2716567" y="1606859"/>
                </a:cubicBezTo>
                <a:cubicBezTo>
                  <a:pt x="2707689" y="1600940"/>
                  <a:pt x="2698035" y="1596047"/>
                  <a:pt x="2689934" y="1589103"/>
                </a:cubicBezTo>
                <a:cubicBezTo>
                  <a:pt x="2614588" y="1524520"/>
                  <a:pt x="2688935" y="1576601"/>
                  <a:pt x="2627791" y="1535837"/>
                </a:cubicBezTo>
                <a:cubicBezTo>
                  <a:pt x="2621872" y="1526959"/>
                  <a:pt x="2617580" y="1516749"/>
                  <a:pt x="2610035" y="1509204"/>
                </a:cubicBezTo>
                <a:cubicBezTo>
                  <a:pt x="2602490" y="1501660"/>
                  <a:pt x="2590067" y="1499781"/>
                  <a:pt x="2583402" y="1491449"/>
                </a:cubicBezTo>
                <a:cubicBezTo>
                  <a:pt x="2577556" y="1484142"/>
                  <a:pt x="2578710" y="1473186"/>
                  <a:pt x="2574525" y="1464816"/>
                </a:cubicBezTo>
                <a:cubicBezTo>
                  <a:pt x="2569753" y="1455273"/>
                  <a:pt x="2562424" y="1447231"/>
                  <a:pt x="2556769" y="1438183"/>
                </a:cubicBezTo>
                <a:cubicBezTo>
                  <a:pt x="2547624" y="1423551"/>
                  <a:pt x="2538516" y="1408879"/>
                  <a:pt x="2530136" y="1393795"/>
                </a:cubicBezTo>
                <a:cubicBezTo>
                  <a:pt x="2523709" y="1382226"/>
                  <a:pt x="2519190" y="1369632"/>
                  <a:pt x="2512381" y="1358284"/>
                </a:cubicBezTo>
                <a:cubicBezTo>
                  <a:pt x="2501402" y="1339986"/>
                  <a:pt x="2488707" y="1322773"/>
                  <a:pt x="2476870" y="1305018"/>
                </a:cubicBezTo>
                <a:cubicBezTo>
                  <a:pt x="2470952" y="1296140"/>
                  <a:pt x="2466660" y="1285930"/>
                  <a:pt x="2459115" y="1278385"/>
                </a:cubicBezTo>
                <a:cubicBezTo>
                  <a:pt x="2450237" y="1269507"/>
                  <a:pt x="2439779" y="1261968"/>
                  <a:pt x="2432482" y="1251752"/>
                </a:cubicBezTo>
                <a:cubicBezTo>
                  <a:pt x="2424790" y="1240983"/>
                  <a:pt x="2422067" y="1227253"/>
                  <a:pt x="2414726" y="1216241"/>
                </a:cubicBezTo>
                <a:cubicBezTo>
                  <a:pt x="2398311" y="1191619"/>
                  <a:pt x="2377875" y="1169842"/>
                  <a:pt x="2361460" y="1145220"/>
                </a:cubicBezTo>
                <a:lnTo>
                  <a:pt x="2343705" y="1118587"/>
                </a:lnTo>
                <a:cubicBezTo>
                  <a:pt x="2340746" y="1103791"/>
                  <a:pt x="2339163" y="1088651"/>
                  <a:pt x="2334827" y="1074198"/>
                </a:cubicBezTo>
                <a:cubicBezTo>
                  <a:pt x="2316852" y="1014282"/>
                  <a:pt x="2320299" y="1046754"/>
                  <a:pt x="2299317" y="994299"/>
                </a:cubicBezTo>
                <a:cubicBezTo>
                  <a:pt x="2292366" y="976922"/>
                  <a:pt x="2281561" y="941033"/>
                  <a:pt x="2281561" y="941033"/>
                </a:cubicBezTo>
                <a:cubicBezTo>
                  <a:pt x="2278602" y="920319"/>
                  <a:pt x="2276427" y="899477"/>
                  <a:pt x="2272684" y="878890"/>
                </a:cubicBezTo>
                <a:cubicBezTo>
                  <a:pt x="2270501" y="866885"/>
                  <a:pt x="2263806" y="855580"/>
                  <a:pt x="2263806" y="843379"/>
                </a:cubicBezTo>
                <a:cubicBezTo>
                  <a:pt x="2263806" y="745680"/>
                  <a:pt x="2267265" y="647965"/>
                  <a:pt x="2272684" y="550416"/>
                </a:cubicBezTo>
                <a:cubicBezTo>
                  <a:pt x="2274040" y="526010"/>
                  <a:pt x="2284038" y="521306"/>
                  <a:pt x="2299317" y="506028"/>
                </a:cubicBezTo>
                <a:cubicBezTo>
                  <a:pt x="2308233" y="461443"/>
                  <a:pt x="2307926" y="453434"/>
                  <a:pt x="2325950" y="408373"/>
                </a:cubicBezTo>
                <a:cubicBezTo>
                  <a:pt x="2335326" y="384932"/>
                  <a:pt x="2345627" y="361700"/>
                  <a:pt x="2352583" y="337352"/>
                </a:cubicBezTo>
                <a:cubicBezTo>
                  <a:pt x="2359022" y="314816"/>
                  <a:pt x="2361212" y="296502"/>
                  <a:pt x="2370338" y="275208"/>
                </a:cubicBezTo>
                <a:cubicBezTo>
                  <a:pt x="2375551" y="263044"/>
                  <a:pt x="2379968" y="250143"/>
                  <a:pt x="2388093" y="239697"/>
                </a:cubicBezTo>
                <a:cubicBezTo>
                  <a:pt x="2400940" y="223180"/>
                  <a:pt x="2420875" y="212720"/>
                  <a:pt x="2432482" y="195309"/>
                </a:cubicBezTo>
                <a:cubicBezTo>
                  <a:pt x="2448546" y="171213"/>
                  <a:pt x="2459914" y="150387"/>
                  <a:pt x="2485748" y="133165"/>
                </a:cubicBezTo>
                <a:lnTo>
                  <a:pt x="2539014" y="97655"/>
                </a:lnTo>
                <a:cubicBezTo>
                  <a:pt x="2547892" y="91736"/>
                  <a:pt x="2558102" y="87444"/>
                  <a:pt x="2565647" y="79899"/>
                </a:cubicBezTo>
                <a:cubicBezTo>
                  <a:pt x="2583402" y="62144"/>
                  <a:pt x="2598020" y="40561"/>
                  <a:pt x="2618913" y="26633"/>
                </a:cubicBezTo>
                <a:cubicBezTo>
                  <a:pt x="2649028" y="6557"/>
                  <a:pt x="2638001" y="16423"/>
                  <a:pt x="2654424"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0C8C1CA-3E6A-4E9C-AC9C-C14A338ABF0B}"/>
              </a:ext>
            </a:extLst>
          </p:cNvPr>
          <p:cNvSpPr/>
          <p:nvPr/>
        </p:nvSpPr>
        <p:spPr>
          <a:xfrm>
            <a:off x="8321337" y="3865651"/>
            <a:ext cx="645110" cy="6797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8D6444C-A64F-4AE4-8487-7D5FAF02B21B}"/>
              </a:ext>
            </a:extLst>
          </p:cNvPr>
          <p:cNvSpPr/>
          <p:nvPr/>
        </p:nvSpPr>
        <p:spPr>
          <a:xfrm>
            <a:off x="8572642" y="4865036"/>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E8D48C3-6D93-4FEF-9C75-D769BE786CB0}"/>
              </a:ext>
            </a:extLst>
          </p:cNvPr>
          <p:cNvSpPr/>
          <p:nvPr/>
        </p:nvSpPr>
        <p:spPr>
          <a:xfrm>
            <a:off x="9491709" y="5118090"/>
            <a:ext cx="645110" cy="679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6F96787-6EBD-4C45-98D0-1FD8693B37C5}"/>
              </a:ext>
            </a:extLst>
          </p:cNvPr>
          <p:cNvSpPr/>
          <p:nvPr/>
        </p:nvSpPr>
        <p:spPr>
          <a:xfrm>
            <a:off x="9238695" y="423383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A22DDA2-6C85-4310-99D3-72FD07DABD5D}"/>
              </a:ext>
            </a:extLst>
          </p:cNvPr>
          <p:cNvSpPr/>
          <p:nvPr/>
        </p:nvSpPr>
        <p:spPr>
          <a:xfrm>
            <a:off x="9117596" y="3429000"/>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741E12-9A11-4023-9E5E-AEB2EBDD7633}"/>
              </a:ext>
            </a:extLst>
          </p:cNvPr>
          <p:cNvSpPr/>
          <p:nvPr/>
        </p:nvSpPr>
        <p:spPr>
          <a:xfrm>
            <a:off x="9994893" y="3427677"/>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6DB4832A-E7DA-45E8-8FE2-A3ED3AA813F9}"/>
              </a:ext>
            </a:extLst>
          </p:cNvPr>
          <p:cNvSpPr/>
          <p:nvPr/>
        </p:nvSpPr>
        <p:spPr>
          <a:xfrm>
            <a:off x="10002175" y="4394273"/>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A791C8B-DE48-442C-902F-545C80C9D26A}"/>
              </a:ext>
            </a:extLst>
          </p:cNvPr>
          <p:cNvSpPr/>
          <p:nvPr/>
        </p:nvSpPr>
        <p:spPr>
          <a:xfrm>
            <a:off x="10577860" y="5012672"/>
            <a:ext cx="645110" cy="6797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86BCB5FC-962D-4F4D-A9F8-58AA929F357F}"/>
              </a:ext>
            </a:extLst>
          </p:cNvPr>
          <p:cNvSpPr/>
          <p:nvPr/>
        </p:nvSpPr>
        <p:spPr>
          <a:xfrm>
            <a:off x="10777491" y="4154061"/>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ECE06CE-01AF-4C65-8480-B3B055DBC3A0}"/>
              </a:ext>
            </a:extLst>
          </p:cNvPr>
          <p:cNvSpPr/>
          <p:nvPr/>
        </p:nvSpPr>
        <p:spPr>
          <a:xfrm>
            <a:off x="8943143" y="2665784"/>
            <a:ext cx="645110" cy="6797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4306341E-A4F5-4FEB-A042-B8EA42C97DA1}"/>
              </a:ext>
            </a:extLst>
          </p:cNvPr>
          <p:cNvSpPr/>
          <p:nvPr/>
        </p:nvSpPr>
        <p:spPr>
          <a:xfrm>
            <a:off x="9709212" y="2672805"/>
            <a:ext cx="645110" cy="6797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9305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214913" y="1580225"/>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Practice Questions</a:t>
            </a:r>
          </a:p>
          <a:p>
            <a:endParaRPr lang="en-GB" sz="8800" b="1" dirty="0">
              <a:solidFill>
                <a:schemeClr val="accent1"/>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5" name="Picture 14">
            <a:extLst>
              <a:ext uri="{FF2B5EF4-FFF2-40B4-BE49-F238E27FC236}">
                <a16:creationId xmlns:a16="http://schemas.microsoft.com/office/drawing/2014/main" id="{8227B027-CB8D-44E6-B63F-BE7BC60BE84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14913" y="1501658"/>
            <a:ext cx="1353600" cy="1353600"/>
          </a:xfrm>
          <a:prstGeom prst="rect">
            <a:avLst/>
          </a:prstGeom>
        </p:spPr>
      </p:pic>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830052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2" name="Rectangle 1">
            <a:extLst>
              <a:ext uri="{FF2B5EF4-FFF2-40B4-BE49-F238E27FC236}">
                <a16:creationId xmlns:a16="http://schemas.microsoft.com/office/drawing/2014/main" id="{1F91CD1A-240D-4C96-A36D-B1D6A5650540}"/>
              </a:ext>
            </a:extLst>
          </p:cNvPr>
          <p:cNvSpPr/>
          <p:nvPr/>
        </p:nvSpPr>
        <p:spPr>
          <a:xfrm>
            <a:off x="0" y="863664"/>
            <a:ext cx="12192000" cy="5177508"/>
          </a:xfrm>
          <a:prstGeom prst="rect">
            <a:avLst/>
          </a:prstGeom>
        </p:spPr>
        <p:txBody>
          <a:bodyPr wrap="square">
            <a:spAutoFit/>
          </a:bodyPr>
          <a:lstStyle/>
          <a:p>
            <a:pPr algn="just">
              <a:lnSpc>
                <a:spcPct val="115000"/>
              </a:lnSpc>
              <a:spcBef>
                <a:spcPts val="300"/>
              </a:spcBef>
              <a:spcAft>
                <a:spcPts val="300"/>
              </a:spcAft>
            </a:pPr>
            <a:r>
              <a:rPr lang="en-GB" sz="2400" b="1" u="sng" dirty="0">
                <a:solidFill>
                  <a:schemeClr val="accent1"/>
                </a:solidFill>
                <a:latin typeface="Calibri Light" panose="020F0302020204030204" pitchFamily="34" charset="0"/>
                <a:ea typeface="Verdana" panose="020B0604030504040204" pitchFamily="34" charset="0"/>
              </a:rPr>
              <a:t>Key Knowledge</a:t>
            </a:r>
            <a:endParaRPr lang="en-GB" sz="2000" dirty="0">
              <a:solidFill>
                <a:schemeClr val="accent1"/>
              </a:solidFill>
              <a:latin typeface="Times New Roman" panose="02020603050405020304" pitchFamily="18" charset="0"/>
              <a:ea typeface="Verdana" panose="020B0604030504040204" pitchFamily="34" charset="0"/>
            </a:endParaRPr>
          </a:p>
          <a:p>
            <a:pPr algn="just">
              <a:lnSpc>
                <a:spcPct val="115000"/>
              </a:lnSpc>
              <a:spcBef>
                <a:spcPts val="300"/>
              </a:spcBef>
              <a:spcAft>
                <a:spcPts val="300"/>
              </a:spcAft>
            </a:pPr>
            <a:r>
              <a:rPr lang="en-GB" sz="2400" b="1" dirty="0">
                <a:solidFill>
                  <a:schemeClr val="accent1"/>
                </a:solidFill>
                <a:latin typeface="Calibri Light" panose="020F0302020204030204" pitchFamily="34" charset="0"/>
                <a:ea typeface="Verdana" panose="020B0604030504040204" pitchFamily="34" charset="0"/>
              </a:rPr>
              <a:t>The Complement</a:t>
            </a:r>
            <a:endParaRPr lang="en-GB" sz="2000" dirty="0">
              <a:solidFill>
                <a:schemeClr val="accent1"/>
              </a:solidFill>
              <a:latin typeface="Times New Roman" panose="02020603050405020304" pitchFamily="18" charset="0"/>
              <a:ea typeface="Verdana" panose="020B0604030504040204" pitchFamily="34" charset="0"/>
            </a:endParaRPr>
          </a:p>
          <a:p>
            <a:pPr algn="just">
              <a:lnSpc>
                <a:spcPct val="115000"/>
              </a:lnSpc>
              <a:spcBef>
                <a:spcPts val="300"/>
              </a:spcBef>
              <a:spcAft>
                <a:spcPts val="300"/>
              </a:spcAft>
            </a:pPr>
            <a:r>
              <a:rPr lang="en-GB" sz="2400" dirty="0">
                <a:solidFill>
                  <a:schemeClr val="accent1"/>
                </a:solidFill>
                <a:latin typeface="Calibri Light" panose="020F0302020204030204" pitchFamily="34" charset="0"/>
                <a:ea typeface="Verdana" panose="020B0604030504040204" pitchFamily="34" charset="0"/>
              </a:rPr>
              <a:t>The complement of an event is all the possible the outcomes that do not happen in this event.</a:t>
            </a:r>
            <a:endParaRPr lang="en-GB" sz="2000" dirty="0">
              <a:solidFill>
                <a:schemeClr val="accent1"/>
              </a:solidFill>
              <a:latin typeface="Times New Roman" panose="02020603050405020304" pitchFamily="18" charset="0"/>
              <a:ea typeface="Verdana" panose="020B0604030504040204" pitchFamily="34" charset="0"/>
            </a:endParaRPr>
          </a:p>
          <a:p>
            <a:pPr algn="just">
              <a:lnSpc>
                <a:spcPct val="115000"/>
              </a:lnSpc>
              <a:spcBef>
                <a:spcPts val="300"/>
              </a:spcBef>
              <a:spcAft>
                <a:spcPts val="300"/>
              </a:spcAft>
            </a:pPr>
            <a:r>
              <a:rPr lang="en-GB" sz="2400" dirty="0">
                <a:solidFill>
                  <a:schemeClr val="accent1"/>
                </a:solidFill>
                <a:latin typeface="Calibri Light" panose="020F0302020204030204" pitchFamily="34" charset="0"/>
                <a:ea typeface="Verdana" panose="020B0604030504040204" pitchFamily="34" charset="0"/>
              </a:rPr>
              <a:t>Sometimes this can be simply ‘the event does not happen’ and other times we need to me more specific about what is included in this complementary event. </a:t>
            </a:r>
            <a:endParaRPr lang="en-GB" sz="2000" dirty="0">
              <a:solidFill>
                <a:schemeClr val="accent1"/>
              </a:solidFill>
              <a:latin typeface="Times New Roman" panose="02020603050405020304" pitchFamily="18" charset="0"/>
              <a:ea typeface="Verdana" panose="020B0604030504040204" pitchFamily="34" charset="0"/>
            </a:endParaRPr>
          </a:p>
          <a:p>
            <a:pPr algn="just">
              <a:lnSpc>
                <a:spcPct val="115000"/>
              </a:lnSpc>
              <a:spcBef>
                <a:spcPts val="300"/>
              </a:spcBef>
              <a:spcAft>
                <a:spcPts val="300"/>
              </a:spcAft>
            </a:pPr>
            <a:r>
              <a:rPr lang="en-GB" sz="2400" dirty="0">
                <a:solidFill>
                  <a:schemeClr val="accent1"/>
                </a:solidFill>
                <a:latin typeface="Calibri Light" panose="020F0302020204030204" pitchFamily="34" charset="0"/>
                <a:ea typeface="Verdana" panose="020B0604030504040204" pitchFamily="34" charset="0"/>
              </a:rPr>
              <a:t>This is denoted with a ‘	 i.e. If A is the event A, then A’ is the event not A</a:t>
            </a:r>
            <a:endParaRPr lang="en-GB" sz="2000" dirty="0">
              <a:solidFill>
                <a:schemeClr val="accent1"/>
              </a:solidFill>
              <a:latin typeface="Times New Roman" panose="02020603050405020304" pitchFamily="18" charset="0"/>
              <a:ea typeface="Verdana" panose="020B0604030504040204" pitchFamily="34" charset="0"/>
            </a:endParaRPr>
          </a:p>
          <a:p>
            <a:pPr algn="just">
              <a:lnSpc>
                <a:spcPct val="115000"/>
              </a:lnSpc>
              <a:spcBef>
                <a:spcPts val="300"/>
              </a:spcBef>
              <a:spcAft>
                <a:spcPts val="300"/>
              </a:spcAft>
            </a:pPr>
            <a:r>
              <a:rPr lang="en-GB" sz="2400" dirty="0">
                <a:solidFill>
                  <a:schemeClr val="accent1"/>
                </a:solidFill>
                <a:latin typeface="Calibri Light" panose="020F0302020204030204" pitchFamily="34" charset="0"/>
                <a:ea typeface="Verdana" panose="020B0604030504040204" pitchFamily="34" charset="0"/>
              </a:rPr>
              <a:t> </a:t>
            </a:r>
            <a:endParaRPr lang="en-GB" sz="2000" dirty="0">
              <a:solidFill>
                <a:schemeClr val="accent1"/>
              </a:solidFill>
              <a:latin typeface="Times New Roman" panose="02020603050405020304" pitchFamily="18" charset="0"/>
              <a:ea typeface="Verdana" panose="020B0604030504040204" pitchFamily="34" charset="0"/>
            </a:endParaRPr>
          </a:p>
          <a:p>
            <a:pPr algn="just">
              <a:lnSpc>
                <a:spcPct val="115000"/>
              </a:lnSpc>
              <a:spcBef>
                <a:spcPts val="300"/>
              </a:spcBef>
              <a:spcAft>
                <a:spcPts val="300"/>
              </a:spcAft>
            </a:pPr>
            <a:r>
              <a:rPr lang="en-GB" sz="2400" dirty="0">
                <a:solidFill>
                  <a:schemeClr val="accent1"/>
                </a:solidFill>
                <a:latin typeface="Calibri Light" panose="020F0302020204030204" pitchFamily="34" charset="0"/>
                <a:ea typeface="Verdana" panose="020B0604030504040204" pitchFamily="34" charset="0"/>
              </a:rPr>
              <a:t>We know that the sum of the probabilities of all possible outcomes should be 1. Hence;</a:t>
            </a:r>
            <a:endParaRPr lang="en-GB" sz="2000" dirty="0">
              <a:solidFill>
                <a:schemeClr val="accent1"/>
              </a:solidFill>
              <a:latin typeface="Times New Roman" panose="02020603050405020304" pitchFamily="18" charset="0"/>
              <a:ea typeface="Verdana" panose="020B0604030504040204" pitchFamily="34" charset="0"/>
            </a:endParaRPr>
          </a:p>
          <a:p>
            <a:pPr algn="ctr">
              <a:lnSpc>
                <a:spcPct val="115000"/>
              </a:lnSpc>
              <a:spcBef>
                <a:spcPts val="300"/>
              </a:spcBef>
              <a:spcAft>
                <a:spcPts val="300"/>
              </a:spcAft>
            </a:pPr>
            <a:r>
              <a:rPr lang="en-GB" sz="2400" dirty="0">
                <a:solidFill>
                  <a:schemeClr val="accent1"/>
                </a:solidFill>
                <a:latin typeface="Calibri Light" panose="020F0302020204030204" pitchFamily="34" charset="0"/>
                <a:ea typeface="Verdana" panose="020B0604030504040204" pitchFamily="34" charset="0"/>
              </a:rPr>
              <a:t>P(A’) = 1 – P(A)</a:t>
            </a:r>
            <a:endParaRPr lang="en-GB" sz="2000" dirty="0">
              <a:solidFill>
                <a:schemeClr val="accent1"/>
              </a:solidFill>
              <a:latin typeface="Times New Roman" panose="02020603050405020304" pitchFamily="18" charset="0"/>
              <a:ea typeface="Verdana" panose="020B0604030504040204" pitchFamily="34" charset="0"/>
            </a:endParaRPr>
          </a:p>
          <a:p>
            <a:pPr algn="ctr">
              <a:lnSpc>
                <a:spcPct val="106000"/>
              </a:lnSpc>
              <a:spcAft>
                <a:spcPts val="100"/>
              </a:spcAft>
            </a:pPr>
            <a:r>
              <a:rPr lang="en-GB" sz="24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endParaRPr lang="en-GB" sz="20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sz="2000" i="1" dirty="0">
                <a:solidFill>
                  <a:schemeClr val="accent1"/>
                </a:solidFill>
                <a:latin typeface="Calibri Light" panose="020F0302020204030204" pitchFamily="34" charset="0"/>
                <a:ea typeface="Calibri" panose="020F0502020204030204" pitchFamily="34" charset="0"/>
                <a:cs typeface="Gautami" panose="020B0502040204020203" pitchFamily="34" charset="0"/>
              </a:rPr>
              <a:t>As all probabilities should equal 1 hence to find the probability of something </a:t>
            </a:r>
            <a:r>
              <a:rPr lang="en-GB" sz="2000" b="1" i="1" dirty="0">
                <a:solidFill>
                  <a:schemeClr val="accent1"/>
                </a:solidFill>
                <a:latin typeface="Calibri Light" panose="020F0302020204030204" pitchFamily="34" charset="0"/>
                <a:ea typeface="Calibri" panose="020F0502020204030204" pitchFamily="34" charset="0"/>
                <a:cs typeface="Gautami" panose="020B0502040204020203" pitchFamily="34" charset="0"/>
              </a:rPr>
              <a:t>NOT</a:t>
            </a:r>
            <a:r>
              <a:rPr lang="en-GB" sz="2000" i="1" dirty="0">
                <a:solidFill>
                  <a:schemeClr val="accent1"/>
                </a:solidFill>
                <a:latin typeface="Calibri Light" panose="020F0302020204030204" pitchFamily="34" charset="0"/>
                <a:ea typeface="Calibri" panose="020F0502020204030204" pitchFamily="34" charset="0"/>
                <a:cs typeface="Gautami" panose="020B0502040204020203" pitchFamily="34" charset="0"/>
              </a:rPr>
              <a:t> happening we can simply do 1 - P(A)</a:t>
            </a:r>
            <a:endParaRPr lang="en-GB" sz="20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p:spTree>
    <p:extLst>
      <p:ext uri="{BB962C8B-B14F-4D97-AF65-F5344CB8AC3E}">
        <p14:creationId xmlns:p14="http://schemas.microsoft.com/office/powerpoint/2010/main" val="94350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graphicFrame>
        <p:nvGraphicFramePr>
          <p:cNvPr id="3" name="Table 2">
            <a:extLst>
              <a:ext uri="{FF2B5EF4-FFF2-40B4-BE49-F238E27FC236}">
                <a16:creationId xmlns:a16="http://schemas.microsoft.com/office/drawing/2014/main" id="{5F9BB8DD-8C89-48E6-9865-C637D8260FBF}"/>
              </a:ext>
            </a:extLst>
          </p:cNvPr>
          <p:cNvGraphicFramePr>
            <a:graphicFrameLocks noGrp="1"/>
          </p:cNvGraphicFramePr>
          <p:nvPr>
            <p:extLst>
              <p:ext uri="{D42A27DB-BD31-4B8C-83A1-F6EECF244321}">
                <p14:modId xmlns:p14="http://schemas.microsoft.com/office/powerpoint/2010/main" val="1808648857"/>
              </p:ext>
            </p:extLst>
          </p:nvPr>
        </p:nvGraphicFramePr>
        <p:xfrm>
          <a:off x="88777" y="1211802"/>
          <a:ext cx="9827579" cy="678815"/>
        </p:xfrm>
        <a:graphic>
          <a:graphicData uri="http://schemas.openxmlformats.org/drawingml/2006/table">
            <a:tbl>
              <a:tblPr firstRow="1" firstCol="1" bandRow="1">
                <a:tableStyleId>{5C22544A-7EE6-4342-B048-85BDC9FD1C3A}</a:tableStyleId>
              </a:tblPr>
              <a:tblGrid>
                <a:gridCol w="5797118">
                  <a:extLst>
                    <a:ext uri="{9D8B030D-6E8A-4147-A177-3AD203B41FA5}">
                      <a16:colId xmlns:a16="http://schemas.microsoft.com/office/drawing/2014/main" val="712032725"/>
                    </a:ext>
                  </a:extLst>
                </a:gridCol>
                <a:gridCol w="4030461">
                  <a:extLst>
                    <a:ext uri="{9D8B030D-6E8A-4147-A177-3AD203B41FA5}">
                      <a16:colId xmlns:a16="http://schemas.microsoft.com/office/drawing/2014/main" val="2232727711"/>
                    </a:ext>
                  </a:extLst>
                </a:gridCol>
              </a:tblGrid>
              <a:tr h="0">
                <a:tc>
                  <a:txBody>
                    <a:bodyPr/>
                    <a:lstStyle/>
                    <a:p>
                      <a:pPr>
                        <a:lnSpc>
                          <a:spcPct val="115000"/>
                        </a:lnSpc>
                        <a:spcBef>
                          <a:spcPts val="300"/>
                        </a:spcBef>
                        <a:spcAft>
                          <a:spcPts val="300"/>
                        </a:spcAft>
                      </a:pPr>
                      <a:r>
                        <a:rPr lang="en-GB" sz="2000" dirty="0">
                          <a:solidFill>
                            <a:schemeClr val="accent1"/>
                          </a:solidFill>
                          <a:effectLst/>
                        </a:rPr>
                        <a:t>What is the complementary event to ‘Reading exactly 31 pages of your book’?</a:t>
                      </a:r>
                      <a:endParaRPr lang="en-GB" sz="1800" dirty="0">
                        <a:solidFill>
                          <a:schemeClr val="accent1"/>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nchor="ctr">
                    <a:solidFill>
                      <a:schemeClr val="accent1">
                        <a:lumMod val="40000"/>
                        <a:lumOff val="60000"/>
                      </a:schemeClr>
                    </a:solidFill>
                  </a:tcPr>
                </a:tc>
                <a:tc>
                  <a:txBody>
                    <a:bodyPr/>
                    <a:lstStyle/>
                    <a:p>
                      <a:pPr>
                        <a:lnSpc>
                          <a:spcPct val="107000"/>
                        </a:lnSpc>
                        <a:spcAft>
                          <a:spcPts val="0"/>
                        </a:spcAft>
                      </a:pPr>
                      <a:r>
                        <a:rPr lang="en-GB" sz="2000" dirty="0">
                          <a:solidFill>
                            <a:schemeClr val="accent1"/>
                          </a:solidFill>
                          <a:effectLst/>
                        </a:rPr>
                        <a:t> </a:t>
                      </a:r>
                      <a:endParaRPr lang="en-GB" sz="18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2264990931"/>
                  </a:ext>
                </a:extLst>
              </a:tr>
            </a:tbl>
          </a:graphicData>
        </a:graphic>
      </p:graphicFrame>
      <p:sp>
        <p:nvSpPr>
          <p:cNvPr id="4" name="Rectangle 3">
            <a:extLst>
              <a:ext uri="{FF2B5EF4-FFF2-40B4-BE49-F238E27FC236}">
                <a16:creationId xmlns:a16="http://schemas.microsoft.com/office/drawing/2014/main" id="{5368F24A-8701-413E-86CD-4C22835E38FA}"/>
              </a:ext>
            </a:extLst>
          </p:cNvPr>
          <p:cNvSpPr/>
          <p:nvPr/>
        </p:nvSpPr>
        <p:spPr>
          <a:xfrm>
            <a:off x="-1" y="764135"/>
            <a:ext cx="577402" cy="369332"/>
          </a:xfrm>
          <a:prstGeom prst="rect">
            <a:avLst/>
          </a:prstGeom>
        </p:spPr>
        <p:txBody>
          <a:bodyPr wrap="none">
            <a:spAutoFit/>
          </a:bodyPr>
          <a:lstStyle/>
          <a:p>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I DO</a:t>
            </a:r>
            <a:endParaRPr lang="en-GB" dirty="0"/>
          </a:p>
        </p:txBody>
      </p:sp>
      <p:graphicFrame>
        <p:nvGraphicFramePr>
          <p:cNvPr id="11" name="Table 10">
            <a:extLst>
              <a:ext uri="{FF2B5EF4-FFF2-40B4-BE49-F238E27FC236}">
                <a16:creationId xmlns:a16="http://schemas.microsoft.com/office/drawing/2014/main" id="{212CCA27-AC8D-4C1C-8E3F-07A6684697EB}"/>
              </a:ext>
            </a:extLst>
          </p:cNvPr>
          <p:cNvGraphicFramePr>
            <a:graphicFrameLocks noGrp="1"/>
          </p:cNvGraphicFramePr>
          <p:nvPr>
            <p:extLst>
              <p:ext uri="{D42A27DB-BD31-4B8C-83A1-F6EECF244321}">
                <p14:modId xmlns:p14="http://schemas.microsoft.com/office/powerpoint/2010/main" val="64773932"/>
              </p:ext>
            </p:extLst>
          </p:nvPr>
        </p:nvGraphicFramePr>
        <p:xfrm>
          <a:off x="88778" y="2346799"/>
          <a:ext cx="9827579" cy="1029335"/>
        </p:xfrm>
        <a:graphic>
          <a:graphicData uri="http://schemas.openxmlformats.org/drawingml/2006/table">
            <a:tbl>
              <a:tblPr firstRow="1" firstCol="1" bandRow="1">
                <a:tableStyleId>{5C22544A-7EE6-4342-B048-85BDC9FD1C3A}</a:tableStyleId>
              </a:tblPr>
              <a:tblGrid>
                <a:gridCol w="5797118">
                  <a:extLst>
                    <a:ext uri="{9D8B030D-6E8A-4147-A177-3AD203B41FA5}">
                      <a16:colId xmlns:a16="http://schemas.microsoft.com/office/drawing/2014/main" val="712032725"/>
                    </a:ext>
                  </a:extLst>
                </a:gridCol>
                <a:gridCol w="4030461">
                  <a:extLst>
                    <a:ext uri="{9D8B030D-6E8A-4147-A177-3AD203B41FA5}">
                      <a16:colId xmlns:a16="http://schemas.microsoft.com/office/drawing/2014/main" val="2232727711"/>
                    </a:ext>
                  </a:extLst>
                </a:gridCol>
              </a:tblGrid>
              <a:tr h="0">
                <a:tc>
                  <a:txBody>
                    <a:bodyPr/>
                    <a:lstStyle/>
                    <a:p>
                      <a:pPr>
                        <a:lnSpc>
                          <a:spcPct val="115000"/>
                        </a:lnSpc>
                        <a:spcBef>
                          <a:spcPts val="300"/>
                        </a:spcBef>
                        <a:spcAft>
                          <a:spcPts val="300"/>
                        </a:spcAft>
                      </a:pPr>
                      <a:r>
                        <a:rPr lang="en-GB" sz="2000" b="1" kern="1200" dirty="0">
                          <a:solidFill>
                            <a:schemeClr val="accent1"/>
                          </a:solidFill>
                          <a:effectLst/>
                          <a:latin typeface="+mn-lt"/>
                          <a:ea typeface="+mn-ea"/>
                          <a:cs typeface="+mn-cs"/>
                        </a:rPr>
                        <a:t>If the probability of being chosen to go up on stage at a magic show is 0.19, calculate the probability of the complement of this event</a:t>
                      </a:r>
                      <a:endParaRPr lang="en-GB" sz="2000" dirty="0">
                        <a:solidFill>
                          <a:schemeClr val="accent1"/>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nchor="ctr">
                    <a:solidFill>
                      <a:schemeClr val="accent1">
                        <a:lumMod val="40000"/>
                        <a:lumOff val="60000"/>
                      </a:schemeClr>
                    </a:solidFill>
                  </a:tcPr>
                </a:tc>
                <a:tc>
                  <a:txBody>
                    <a:bodyPr/>
                    <a:lstStyle/>
                    <a:p>
                      <a:pPr>
                        <a:lnSpc>
                          <a:spcPct val="107000"/>
                        </a:lnSpc>
                        <a:spcAft>
                          <a:spcPts val="0"/>
                        </a:spcAft>
                      </a:pPr>
                      <a:r>
                        <a:rPr lang="en-GB" sz="2000" dirty="0">
                          <a:solidFill>
                            <a:schemeClr val="accent1"/>
                          </a:solidFill>
                          <a:effectLst/>
                        </a:rPr>
                        <a:t> </a:t>
                      </a:r>
                      <a:endParaRPr lang="en-GB" sz="20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2264990931"/>
                  </a:ext>
                </a:extLst>
              </a:tr>
            </a:tbl>
          </a:graphicData>
        </a:graphic>
      </p:graphicFrame>
      <p:sp>
        <p:nvSpPr>
          <p:cNvPr id="12" name="Rectangle 11">
            <a:extLst>
              <a:ext uri="{FF2B5EF4-FFF2-40B4-BE49-F238E27FC236}">
                <a16:creationId xmlns:a16="http://schemas.microsoft.com/office/drawing/2014/main" id="{C7676742-8FED-489E-B563-3B4CF77C3ECE}"/>
              </a:ext>
            </a:extLst>
          </p:cNvPr>
          <p:cNvSpPr/>
          <p:nvPr/>
        </p:nvSpPr>
        <p:spPr>
          <a:xfrm>
            <a:off x="0" y="1899132"/>
            <a:ext cx="830677" cy="369332"/>
          </a:xfrm>
          <a:prstGeom prst="rect">
            <a:avLst/>
          </a:prstGeom>
        </p:spPr>
        <p:txBody>
          <a:bodyPr wrap="none">
            <a:spAutoFit/>
          </a:bodyPr>
          <a:lstStyle/>
          <a:p>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WE DO</a:t>
            </a:r>
            <a:endParaRPr lang="en-GB" dirty="0"/>
          </a:p>
        </p:txBody>
      </p:sp>
      <p:graphicFrame>
        <p:nvGraphicFramePr>
          <p:cNvPr id="15" name="Table 14">
            <a:extLst>
              <a:ext uri="{FF2B5EF4-FFF2-40B4-BE49-F238E27FC236}">
                <a16:creationId xmlns:a16="http://schemas.microsoft.com/office/drawing/2014/main" id="{8020906E-9BC7-48BF-937F-0C12C2C3AA06}"/>
              </a:ext>
            </a:extLst>
          </p:cNvPr>
          <p:cNvGraphicFramePr>
            <a:graphicFrameLocks noGrp="1"/>
          </p:cNvGraphicFramePr>
          <p:nvPr>
            <p:extLst>
              <p:ext uri="{D42A27DB-BD31-4B8C-83A1-F6EECF244321}">
                <p14:modId xmlns:p14="http://schemas.microsoft.com/office/powerpoint/2010/main" val="1972623273"/>
              </p:ext>
            </p:extLst>
          </p:nvPr>
        </p:nvGraphicFramePr>
        <p:xfrm>
          <a:off x="88777" y="3814746"/>
          <a:ext cx="9827579" cy="2438400"/>
        </p:xfrm>
        <a:graphic>
          <a:graphicData uri="http://schemas.openxmlformats.org/drawingml/2006/table">
            <a:tbl>
              <a:tblPr firstRow="1" firstCol="1" bandRow="1">
                <a:tableStyleId>{5C22544A-7EE6-4342-B048-85BDC9FD1C3A}</a:tableStyleId>
              </a:tblPr>
              <a:tblGrid>
                <a:gridCol w="5797118">
                  <a:extLst>
                    <a:ext uri="{9D8B030D-6E8A-4147-A177-3AD203B41FA5}">
                      <a16:colId xmlns:a16="http://schemas.microsoft.com/office/drawing/2014/main" val="712032725"/>
                    </a:ext>
                  </a:extLst>
                </a:gridCol>
                <a:gridCol w="4030461">
                  <a:extLst>
                    <a:ext uri="{9D8B030D-6E8A-4147-A177-3AD203B41FA5}">
                      <a16:colId xmlns:a16="http://schemas.microsoft.com/office/drawing/2014/main" val="2232727711"/>
                    </a:ext>
                  </a:extLst>
                </a:gridCol>
              </a:tblGrid>
              <a:tr h="0">
                <a:tc>
                  <a:txBody>
                    <a:bodyPr/>
                    <a:lstStyle/>
                    <a:p>
                      <a:r>
                        <a:rPr lang="en-GB" sz="2000" b="1" kern="1200" dirty="0">
                          <a:solidFill>
                            <a:schemeClr val="accent1"/>
                          </a:solidFill>
                          <a:effectLst/>
                          <a:latin typeface="+mn-lt"/>
                          <a:ea typeface="+mn-ea"/>
                          <a:cs typeface="+mn-cs"/>
                        </a:rPr>
                        <a:t>Rani and Kul are having an extension built to the side of their house.  The roofer has said he will turn up this week but cannot guarantee which day it will be. The table below shows the probability of him turning up each day. Calculate the probability that he turns up at the weekend.</a:t>
                      </a:r>
                    </a:p>
                    <a:p>
                      <a:endParaRPr lang="en-GB" sz="2000" b="1" kern="1200" dirty="0">
                        <a:solidFill>
                          <a:schemeClr val="accent1"/>
                        </a:solidFill>
                        <a:effectLst/>
                        <a:latin typeface="+mn-lt"/>
                        <a:ea typeface="+mn-ea"/>
                        <a:cs typeface="+mn-cs"/>
                      </a:endParaRPr>
                    </a:p>
                    <a:p>
                      <a:endParaRPr lang="en-GB" sz="2000" b="1" kern="1200" dirty="0">
                        <a:solidFill>
                          <a:schemeClr val="accent1"/>
                        </a:solidFill>
                        <a:effectLst/>
                        <a:latin typeface="+mn-lt"/>
                        <a:ea typeface="+mn-ea"/>
                        <a:cs typeface="+mn-cs"/>
                      </a:endParaRPr>
                    </a:p>
                  </a:txBody>
                  <a:tcPr marL="68580" marR="68580" marT="0" marB="0" anchor="ctr">
                    <a:solidFill>
                      <a:schemeClr val="accent1">
                        <a:lumMod val="40000"/>
                        <a:lumOff val="60000"/>
                      </a:schemeClr>
                    </a:solidFill>
                  </a:tcPr>
                </a:tc>
                <a:tc>
                  <a:txBody>
                    <a:bodyPr/>
                    <a:lstStyle/>
                    <a:p>
                      <a:pPr>
                        <a:lnSpc>
                          <a:spcPct val="107000"/>
                        </a:lnSpc>
                        <a:spcAft>
                          <a:spcPts val="0"/>
                        </a:spcAft>
                      </a:pPr>
                      <a:r>
                        <a:rPr lang="en-GB" sz="2000" dirty="0">
                          <a:solidFill>
                            <a:schemeClr val="accent1"/>
                          </a:solidFill>
                          <a:effectLst/>
                        </a:rPr>
                        <a:t> </a:t>
                      </a:r>
                      <a:endParaRPr lang="en-GB" sz="20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solidFill>
                      <a:schemeClr val="accent1">
                        <a:lumMod val="40000"/>
                        <a:lumOff val="60000"/>
                      </a:schemeClr>
                    </a:solidFill>
                  </a:tcPr>
                </a:tc>
                <a:extLst>
                  <a:ext uri="{0D108BD9-81ED-4DB2-BD59-A6C34878D82A}">
                    <a16:rowId xmlns:a16="http://schemas.microsoft.com/office/drawing/2014/main" val="2264990931"/>
                  </a:ext>
                </a:extLst>
              </a:tr>
            </a:tbl>
          </a:graphicData>
        </a:graphic>
      </p:graphicFrame>
      <p:sp>
        <p:nvSpPr>
          <p:cNvPr id="16" name="Rectangle 15">
            <a:extLst>
              <a:ext uri="{FF2B5EF4-FFF2-40B4-BE49-F238E27FC236}">
                <a16:creationId xmlns:a16="http://schemas.microsoft.com/office/drawing/2014/main" id="{3DA22D60-1BF9-481C-A3A8-DD968F9DE706}"/>
              </a:ext>
            </a:extLst>
          </p:cNvPr>
          <p:cNvSpPr/>
          <p:nvPr/>
        </p:nvSpPr>
        <p:spPr>
          <a:xfrm>
            <a:off x="-1" y="3367079"/>
            <a:ext cx="912109" cy="369332"/>
          </a:xfrm>
          <a:prstGeom prst="rect">
            <a:avLst/>
          </a:prstGeom>
        </p:spPr>
        <p:txBody>
          <a:bodyPr wrap="none">
            <a:spAutoFit/>
          </a:bodyPr>
          <a:lstStyle/>
          <a:p>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YOU DO</a:t>
            </a:r>
            <a:endParaRPr lang="en-GB" dirty="0"/>
          </a:p>
        </p:txBody>
      </p:sp>
      <p:graphicFrame>
        <p:nvGraphicFramePr>
          <p:cNvPr id="5" name="Table 4">
            <a:extLst>
              <a:ext uri="{FF2B5EF4-FFF2-40B4-BE49-F238E27FC236}">
                <a16:creationId xmlns:a16="http://schemas.microsoft.com/office/drawing/2014/main" id="{F71DCEF5-7520-4684-9A02-6CBB5480238B}"/>
              </a:ext>
            </a:extLst>
          </p:cNvPr>
          <p:cNvGraphicFramePr>
            <a:graphicFrameLocks noGrp="1"/>
          </p:cNvGraphicFramePr>
          <p:nvPr>
            <p:extLst>
              <p:ext uri="{D42A27DB-BD31-4B8C-83A1-F6EECF244321}">
                <p14:modId xmlns:p14="http://schemas.microsoft.com/office/powerpoint/2010/main" val="415821840"/>
              </p:ext>
            </p:extLst>
          </p:nvPr>
        </p:nvGraphicFramePr>
        <p:xfrm>
          <a:off x="1233540" y="5646198"/>
          <a:ext cx="3996000" cy="525272"/>
        </p:xfrm>
        <a:graphic>
          <a:graphicData uri="http://schemas.openxmlformats.org/drawingml/2006/table">
            <a:tbl>
              <a:tblPr firstRow="1" firstCol="1" bandRow="1">
                <a:tableStyleId>{5C22544A-7EE6-4342-B048-85BDC9FD1C3A}</a:tableStyleId>
              </a:tblPr>
              <a:tblGrid>
                <a:gridCol w="806073">
                  <a:extLst>
                    <a:ext uri="{9D8B030D-6E8A-4147-A177-3AD203B41FA5}">
                      <a16:colId xmlns:a16="http://schemas.microsoft.com/office/drawing/2014/main" val="2191527599"/>
                    </a:ext>
                  </a:extLst>
                </a:gridCol>
                <a:gridCol w="570201">
                  <a:extLst>
                    <a:ext uri="{9D8B030D-6E8A-4147-A177-3AD203B41FA5}">
                      <a16:colId xmlns:a16="http://schemas.microsoft.com/office/drawing/2014/main" val="2077251119"/>
                    </a:ext>
                  </a:extLst>
                </a:gridCol>
                <a:gridCol w="552227">
                  <a:extLst>
                    <a:ext uri="{9D8B030D-6E8A-4147-A177-3AD203B41FA5}">
                      <a16:colId xmlns:a16="http://schemas.microsoft.com/office/drawing/2014/main" val="4079600967"/>
                    </a:ext>
                  </a:extLst>
                </a:gridCol>
                <a:gridCol w="714194">
                  <a:extLst>
                    <a:ext uri="{9D8B030D-6E8A-4147-A177-3AD203B41FA5}">
                      <a16:colId xmlns:a16="http://schemas.microsoft.com/office/drawing/2014/main" val="1942919531"/>
                    </a:ext>
                  </a:extLst>
                </a:gridCol>
                <a:gridCol w="710199">
                  <a:extLst>
                    <a:ext uri="{9D8B030D-6E8A-4147-A177-3AD203B41FA5}">
                      <a16:colId xmlns:a16="http://schemas.microsoft.com/office/drawing/2014/main" val="3420614897"/>
                    </a:ext>
                  </a:extLst>
                </a:gridCol>
                <a:gridCol w="643106">
                  <a:extLst>
                    <a:ext uri="{9D8B030D-6E8A-4147-A177-3AD203B41FA5}">
                      <a16:colId xmlns:a16="http://schemas.microsoft.com/office/drawing/2014/main" val="1073199331"/>
                    </a:ext>
                  </a:extLst>
                </a:gridCol>
              </a:tblGrid>
              <a:tr h="0">
                <a:tc>
                  <a:txBody>
                    <a:bodyPr/>
                    <a:lstStyle/>
                    <a:p>
                      <a:pPr>
                        <a:lnSpc>
                          <a:spcPct val="115000"/>
                        </a:lnSpc>
                        <a:spcBef>
                          <a:spcPts val="300"/>
                        </a:spcBef>
                        <a:spcAft>
                          <a:spcPts val="300"/>
                        </a:spcAft>
                      </a:pPr>
                      <a:r>
                        <a:rPr lang="en-GB" sz="1600">
                          <a:effectLst/>
                        </a:rPr>
                        <a:t>Day</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Mon</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Tues</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Weds</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Thurs</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Fri</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extLst>
                  <a:ext uri="{0D108BD9-81ED-4DB2-BD59-A6C34878D82A}">
                    <a16:rowId xmlns:a16="http://schemas.microsoft.com/office/drawing/2014/main" val="701979329"/>
                  </a:ext>
                </a:extLst>
              </a:tr>
              <a:tr h="0">
                <a:tc>
                  <a:txBody>
                    <a:bodyPr/>
                    <a:lstStyle/>
                    <a:p>
                      <a:pPr>
                        <a:lnSpc>
                          <a:spcPct val="115000"/>
                        </a:lnSpc>
                        <a:spcBef>
                          <a:spcPts val="300"/>
                        </a:spcBef>
                        <a:spcAft>
                          <a:spcPts val="300"/>
                        </a:spcAft>
                      </a:pPr>
                      <a:r>
                        <a:rPr lang="en-GB" sz="1600">
                          <a:effectLst/>
                        </a:rPr>
                        <a:t>P(X = x)</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0.06</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0.14</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0.12</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a:effectLst/>
                        </a:rPr>
                        <a:t>0.45</a:t>
                      </a:r>
                      <a:endParaRPr lang="en-GB" sz="140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tc>
                  <a:txBody>
                    <a:bodyPr/>
                    <a:lstStyle/>
                    <a:p>
                      <a:pPr>
                        <a:lnSpc>
                          <a:spcPct val="115000"/>
                        </a:lnSpc>
                        <a:spcBef>
                          <a:spcPts val="300"/>
                        </a:spcBef>
                        <a:spcAft>
                          <a:spcPts val="300"/>
                        </a:spcAft>
                      </a:pPr>
                      <a:r>
                        <a:rPr lang="en-GB" sz="1600" dirty="0">
                          <a:effectLst/>
                        </a:rPr>
                        <a:t>0.21</a:t>
                      </a:r>
                      <a:endParaRPr lang="en-GB" sz="1400" dirty="0">
                        <a:solidFill>
                          <a:srgbClr val="000000"/>
                        </a:solidFill>
                        <a:effectLst/>
                        <a:latin typeface="Times New Roman" panose="02020603050405020304" pitchFamily="18" charset="0"/>
                        <a:ea typeface="Verdana" panose="020B0604030504040204" pitchFamily="34" charset="0"/>
                        <a:cs typeface="Gautami" panose="020B0502040204020203" pitchFamily="34" charset="0"/>
                      </a:endParaRPr>
                    </a:p>
                  </a:txBody>
                  <a:tcPr marL="68580" marR="68580" marT="0" marB="0"/>
                </a:tc>
                <a:extLst>
                  <a:ext uri="{0D108BD9-81ED-4DB2-BD59-A6C34878D82A}">
                    <a16:rowId xmlns:a16="http://schemas.microsoft.com/office/drawing/2014/main" val="1134653958"/>
                  </a:ext>
                </a:extLst>
              </a:tr>
            </a:tbl>
          </a:graphicData>
        </a:graphic>
      </p:graphicFrame>
      <p:sp>
        <p:nvSpPr>
          <p:cNvPr id="17" name="Rectangle 16">
            <a:extLst>
              <a:ext uri="{FF2B5EF4-FFF2-40B4-BE49-F238E27FC236}">
                <a16:creationId xmlns:a16="http://schemas.microsoft.com/office/drawing/2014/main" id="{C5C3EE4C-E432-4E54-BDE6-70DD10F4E2ED}"/>
              </a:ext>
            </a:extLst>
          </p:cNvPr>
          <p:cNvSpPr/>
          <p:nvPr/>
        </p:nvSpPr>
        <p:spPr>
          <a:xfrm>
            <a:off x="5877449" y="1210299"/>
            <a:ext cx="3996000" cy="667106"/>
          </a:xfrm>
          <a:prstGeom prst="rect">
            <a:avLst/>
          </a:prstGeom>
        </p:spPr>
        <p:txBody>
          <a:bodyPr wrap="square">
            <a:spAutoFit/>
          </a:bodyPr>
          <a:lstStyle/>
          <a:p>
            <a:pPr algn="ctr">
              <a:lnSpc>
                <a:spcPct val="106000"/>
              </a:lnSpc>
              <a:spcAft>
                <a:spcPts val="150"/>
              </a:spcAft>
            </a:pPr>
            <a:r>
              <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rPr>
              <a:t>Not reading exactly 31 pages of your book</a:t>
            </a:r>
          </a:p>
        </p:txBody>
      </p:sp>
      <p:sp>
        <p:nvSpPr>
          <p:cNvPr id="18" name="Rectangle 17">
            <a:extLst>
              <a:ext uri="{FF2B5EF4-FFF2-40B4-BE49-F238E27FC236}">
                <a16:creationId xmlns:a16="http://schemas.microsoft.com/office/drawing/2014/main" id="{B9D2B217-C2F2-42DC-8A54-3CA640FF0066}"/>
              </a:ext>
            </a:extLst>
          </p:cNvPr>
          <p:cNvSpPr/>
          <p:nvPr/>
        </p:nvSpPr>
        <p:spPr>
          <a:xfrm>
            <a:off x="5877449" y="2517142"/>
            <a:ext cx="3996000" cy="692754"/>
          </a:xfrm>
          <a:prstGeom prst="rect">
            <a:avLst/>
          </a:prstGeom>
        </p:spPr>
        <p:txBody>
          <a:bodyPr wrap="square">
            <a:spAutoFit/>
          </a:bodyPr>
          <a:lstStyle/>
          <a:p>
            <a:pPr algn="ctr">
              <a:lnSpc>
                <a:spcPct val="106000"/>
              </a:lnSpc>
              <a:spcAft>
                <a:spcPts val="150"/>
              </a:spcAft>
            </a:pPr>
            <a:r>
              <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rPr>
              <a:t>P(chosen) = 0.19</a:t>
            </a:r>
          </a:p>
          <a:p>
            <a:pPr algn="ctr">
              <a:lnSpc>
                <a:spcPct val="106000"/>
              </a:lnSpc>
              <a:spcAft>
                <a:spcPts val="150"/>
              </a:spcAft>
            </a:pPr>
            <a:r>
              <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rPr>
              <a:t>P(chosen ‘) = 0.81</a:t>
            </a:r>
          </a:p>
        </p:txBody>
      </p:sp>
      <p:sp>
        <p:nvSpPr>
          <p:cNvPr id="19" name="Rectangle 18">
            <a:extLst>
              <a:ext uri="{FF2B5EF4-FFF2-40B4-BE49-F238E27FC236}">
                <a16:creationId xmlns:a16="http://schemas.microsoft.com/office/drawing/2014/main" id="{014115F4-F99A-4B2C-86D1-6E4EA07814C5}"/>
              </a:ext>
            </a:extLst>
          </p:cNvPr>
          <p:cNvSpPr/>
          <p:nvPr/>
        </p:nvSpPr>
        <p:spPr>
          <a:xfrm>
            <a:off x="5920356" y="4434719"/>
            <a:ext cx="3996000" cy="1012008"/>
          </a:xfrm>
          <a:prstGeom prst="rect">
            <a:avLst/>
          </a:prstGeom>
        </p:spPr>
        <p:txBody>
          <a:bodyPr wrap="square">
            <a:spAutoFit/>
          </a:bodyPr>
          <a:lstStyle/>
          <a:p>
            <a:pPr algn="ctr">
              <a:lnSpc>
                <a:spcPct val="106000"/>
              </a:lnSpc>
              <a:spcAft>
                <a:spcPts val="150"/>
              </a:spcAft>
            </a:pPr>
            <a:r>
              <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rPr>
              <a:t>P(week) = 0.98</a:t>
            </a:r>
          </a:p>
          <a:p>
            <a:pPr algn="ctr">
              <a:lnSpc>
                <a:spcPct val="106000"/>
              </a:lnSpc>
              <a:spcAft>
                <a:spcPts val="150"/>
              </a:spcAft>
            </a:pPr>
            <a:endPar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gn="ctr">
              <a:lnSpc>
                <a:spcPct val="106000"/>
              </a:lnSpc>
              <a:spcAft>
                <a:spcPts val="150"/>
              </a:spcAft>
            </a:pPr>
            <a:r>
              <a:rPr lang="en-GB" b="1" dirty="0">
                <a:solidFill>
                  <a:schemeClr val="accent1"/>
                </a:solidFill>
                <a:latin typeface="Calibri" panose="020F0502020204030204" pitchFamily="34" charset="0"/>
                <a:ea typeface="Calibri" panose="020F0502020204030204" pitchFamily="34" charset="0"/>
                <a:cs typeface="Gautami" panose="020B0502040204020203" pitchFamily="34" charset="0"/>
              </a:rPr>
              <a:t>P(not week) = 0.02</a:t>
            </a:r>
          </a:p>
        </p:txBody>
      </p:sp>
    </p:spTree>
    <p:extLst>
      <p:ext uri="{BB962C8B-B14F-4D97-AF65-F5344CB8AC3E}">
        <p14:creationId xmlns:p14="http://schemas.microsoft.com/office/powerpoint/2010/main" val="416027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308324"/>
          </a:xfrm>
          <a:prstGeom prst="rect">
            <a:avLst/>
          </a:prstGeom>
        </p:spPr>
        <p:txBody>
          <a:bodyPr>
            <a:spAutoFit/>
          </a:bodyPr>
          <a:lstStyle/>
          <a:p>
            <a:pPr algn="ctr"/>
            <a:r>
              <a:rPr lang="en-GB" sz="4800" b="1" dirty="0">
                <a:solidFill>
                  <a:schemeClr val="accent1"/>
                </a:solidFill>
              </a:rPr>
              <a:t>P(A) = 0.56</a:t>
            </a:r>
          </a:p>
          <a:p>
            <a:pPr algn="ctr"/>
            <a:endParaRPr lang="en-GB" sz="4800" b="1" dirty="0">
              <a:solidFill>
                <a:schemeClr val="accent1"/>
              </a:solidFill>
            </a:endParaRPr>
          </a:p>
          <a:p>
            <a:pPr algn="ctr"/>
            <a:r>
              <a:rPr lang="en-GB" sz="4800" b="1" dirty="0">
                <a:solidFill>
                  <a:schemeClr val="accent1"/>
                </a:solidFill>
              </a:rPr>
              <a:t>What is P(A’)?</a:t>
            </a:r>
          </a:p>
        </p:txBody>
      </p:sp>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830997"/>
          </a:xfrm>
          <a:prstGeom prst="rect">
            <a:avLst/>
          </a:prstGeom>
        </p:spPr>
        <p:txBody>
          <a:bodyPr>
            <a:spAutoFit/>
          </a:bodyPr>
          <a:lstStyle/>
          <a:p>
            <a:pPr algn="ctr"/>
            <a:r>
              <a:rPr lang="en-GB" sz="4800" b="1" dirty="0">
                <a:solidFill>
                  <a:schemeClr val="accent3"/>
                </a:solidFill>
              </a:rPr>
              <a:t>0.44</a:t>
            </a:r>
          </a:p>
        </p:txBody>
      </p:sp>
    </p:spTree>
    <p:extLst>
      <p:ext uri="{BB962C8B-B14F-4D97-AF65-F5344CB8AC3E}">
        <p14:creationId xmlns:p14="http://schemas.microsoft.com/office/powerpoint/2010/main" val="135801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308324"/>
          </a:xfrm>
          <a:prstGeom prst="rect">
            <a:avLst/>
          </a:prstGeom>
        </p:spPr>
        <p:txBody>
          <a:bodyPr>
            <a:spAutoFit/>
          </a:bodyPr>
          <a:lstStyle/>
          <a:p>
            <a:pPr algn="ctr"/>
            <a:r>
              <a:rPr lang="en-GB" sz="4800" b="1" dirty="0">
                <a:solidFill>
                  <a:schemeClr val="accent1"/>
                </a:solidFill>
              </a:rPr>
              <a:t>P(B) = 0.22</a:t>
            </a:r>
          </a:p>
          <a:p>
            <a:pPr algn="ctr"/>
            <a:endParaRPr lang="en-GB" sz="4800" b="1" dirty="0">
              <a:solidFill>
                <a:schemeClr val="accent1"/>
              </a:solidFill>
            </a:endParaRPr>
          </a:p>
          <a:p>
            <a:pPr algn="ctr"/>
            <a:r>
              <a:rPr lang="en-GB" sz="4800" b="1" dirty="0">
                <a:solidFill>
                  <a:schemeClr val="accent1"/>
                </a:solidFill>
              </a:rPr>
              <a:t>What is P(B’)?</a:t>
            </a:r>
          </a:p>
        </p:txBody>
      </p:sp>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830997"/>
          </a:xfrm>
          <a:prstGeom prst="rect">
            <a:avLst/>
          </a:prstGeom>
        </p:spPr>
        <p:txBody>
          <a:bodyPr>
            <a:spAutoFit/>
          </a:bodyPr>
          <a:lstStyle/>
          <a:p>
            <a:pPr algn="ctr"/>
            <a:r>
              <a:rPr lang="en-GB" sz="4800" b="1" dirty="0">
                <a:solidFill>
                  <a:schemeClr val="accent3"/>
                </a:solidFill>
              </a:rPr>
              <a:t>0.78</a:t>
            </a:r>
          </a:p>
        </p:txBody>
      </p:sp>
    </p:spTree>
    <p:extLst>
      <p:ext uri="{BB962C8B-B14F-4D97-AF65-F5344CB8AC3E}">
        <p14:creationId xmlns:p14="http://schemas.microsoft.com/office/powerpoint/2010/main" val="175195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308324"/>
          </a:xfrm>
          <a:prstGeom prst="rect">
            <a:avLst/>
          </a:prstGeom>
        </p:spPr>
        <p:txBody>
          <a:bodyPr>
            <a:spAutoFit/>
          </a:bodyPr>
          <a:lstStyle/>
          <a:p>
            <a:pPr algn="ctr"/>
            <a:r>
              <a:rPr lang="en-GB" sz="4800" b="1" dirty="0">
                <a:solidFill>
                  <a:schemeClr val="accent1"/>
                </a:solidFill>
              </a:rPr>
              <a:t>P(C) = 0.37</a:t>
            </a:r>
          </a:p>
          <a:p>
            <a:pPr algn="ctr"/>
            <a:endParaRPr lang="en-GB" sz="4800" b="1" dirty="0">
              <a:solidFill>
                <a:schemeClr val="accent1"/>
              </a:solidFill>
            </a:endParaRPr>
          </a:p>
          <a:p>
            <a:pPr algn="ctr"/>
            <a:r>
              <a:rPr lang="en-GB" sz="4800" b="1" dirty="0">
                <a:solidFill>
                  <a:schemeClr val="accent1"/>
                </a:solidFill>
              </a:rPr>
              <a:t>What is P(C’)?</a:t>
            </a:r>
          </a:p>
        </p:txBody>
      </p:sp>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830997"/>
          </a:xfrm>
          <a:prstGeom prst="rect">
            <a:avLst/>
          </a:prstGeom>
        </p:spPr>
        <p:txBody>
          <a:bodyPr>
            <a:spAutoFit/>
          </a:bodyPr>
          <a:lstStyle/>
          <a:p>
            <a:pPr algn="ctr"/>
            <a:r>
              <a:rPr lang="en-GB" sz="4800" b="1" dirty="0">
                <a:solidFill>
                  <a:schemeClr val="accent3"/>
                </a:solidFill>
              </a:rPr>
              <a:t>0.63</a:t>
            </a:r>
          </a:p>
        </p:txBody>
      </p:sp>
    </p:spTree>
    <p:extLst>
      <p:ext uri="{BB962C8B-B14F-4D97-AF65-F5344CB8AC3E}">
        <p14:creationId xmlns:p14="http://schemas.microsoft.com/office/powerpoint/2010/main" val="353303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308324"/>
          </a:xfrm>
          <a:prstGeom prst="rect">
            <a:avLst/>
          </a:prstGeom>
        </p:spPr>
        <p:txBody>
          <a:bodyPr>
            <a:spAutoFit/>
          </a:bodyPr>
          <a:lstStyle/>
          <a:p>
            <a:pPr algn="ctr"/>
            <a:r>
              <a:rPr lang="en-GB" sz="4800" b="1" dirty="0">
                <a:solidFill>
                  <a:schemeClr val="accent1"/>
                </a:solidFill>
              </a:rPr>
              <a:t>P(D’) = 0.95</a:t>
            </a:r>
          </a:p>
          <a:p>
            <a:pPr algn="ctr"/>
            <a:endParaRPr lang="en-GB" sz="4800" b="1" dirty="0">
              <a:solidFill>
                <a:schemeClr val="accent1"/>
              </a:solidFill>
            </a:endParaRPr>
          </a:p>
          <a:p>
            <a:pPr algn="ctr"/>
            <a:r>
              <a:rPr lang="en-GB" sz="4800" b="1" dirty="0">
                <a:solidFill>
                  <a:schemeClr val="accent1"/>
                </a:solidFill>
              </a:rPr>
              <a:t>What is P(D)?</a:t>
            </a:r>
          </a:p>
        </p:txBody>
      </p:sp>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830997"/>
          </a:xfrm>
          <a:prstGeom prst="rect">
            <a:avLst/>
          </a:prstGeom>
        </p:spPr>
        <p:txBody>
          <a:bodyPr>
            <a:spAutoFit/>
          </a:bodyPr>
          <a:lstStyle/>
          <a:p>
            <a:pPr algn="ctr"/>
            <a:r>
              <a:rPr lang="en-GB" sz="4800" b="1" dirty="0">
                <a:solidFill>
                  <a:schemeClr val="accent3"/>
                </a:solidFill>
              </a:rPr>
              <a:t>0.05</a:t>
            </a:r>
          </a:p>
        </p:txBody>
      </p:sp>
    </p:spTree>
    <p:extLst>
      <p:ext uri="{BB962C8B-B14F-4D97-AF65-F5344CB8AC3E}">
        <p14:creationId xmlns:p14="http://schemas.microsoft.com/office/powerpoint/2010/main" val="268777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308324"/>
          </a:xfrm>
          <a:prstGeom prst="rect">
            <a:avLst/>
          </a:prstGeom>
        </p:spPr>
        <p:txBody>
          <a:bodyPr>
            <a:spAutoFit/>
          </a:bodyPr>
          <a:lstStyle/>
          <a:p>
            <a:pPr algn="ctr"/>
            <a:r>
              <a:rPr lang="en-GB" sz="4800" b="1" dirty="0">
                <a:solidFill>
                  <a:schemeClr val="accent1"/>
                </a:solidFill>
              </a:rPr>
              <a:t>P(E’) = 0.58</a:t>
            </a:r>
          </a:p>
          <a:p>
            <a:pPr algn="ctr"/>
            <a:endParaRPr lang="en-GB" sz="4800" b="1" dirty="0">
              <a:solidFill>
                <a:schemeClr val="accent1"/>
              </a:solidFill>
            </a:endParaRPr>
          </a:p>
          <a:p>
            <a:pPr algn="ctr"/>
            <a:r>
              <a:rPr lang="en-GB" sz="4800" b="1" dirty="0">
                <a:solidFill>
                  <a:schemeClr val="accent1"/>
                </a:solidFill>
              </a:rPr>
              <a:t>What is P(E)?</a:t>
            </a:r>
          </a:p>
        </p:txBody>
      </p:sp>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830997"/>
          </a:xfrm>
          <a:prstGeom prst="rect">
            <a:avLst/>
          </a:prstGeom>
        </p:spPr>
        <p:txBody>
          <a:bodyPr>
            <a:spAutoFit/>
          </a:bodyPr>
          <a:lstStyle/>
          <a:p>
            <a:pPr algn="ctr"/>
            <a:r>
              <a:rPr lang="en-GB" sz="4800" b="1" dirty="0">
                <a:solidFill>
                  <a:schemeClr val="accent3"/>
                </a:solidFill>
              </a:rPr>
              <a:t>0.42</a:t>
            </a:r>
          </a:p>
        </p:txBody>
      </p:sp>
    </p:spTree>
    <p:extLst>
      <p:ext uri="{BB962C8B-B14F-4D97-AF65-F5344CB8AC3E}">
        <p14:creationId xmlns:p14="http://schemas.microsoft.com/office/powerpoint/2010/main" val="329051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679580"/>
              </a:xfrm>
              <a:prstGeom prst="rect">
                <a:avLst/>
              </a:prstGeom>
            </p:spPr>
            <p:txBody>
              <a:bodyPr>
                <a:spAutoFit/>
              </a:bodyPr>
              <a:lstStyle/>
              <a:p>
                <a:pPr algn="ctr"/>
                <a:r>
                  <a:rPr lang="en-GB" sz="4800" b="1" dirty="0">
                    <a:solidFill>
                      <a:schemeClr val="accent1"/>
                    </a:solidFill>
                  </a:rPr>
                  <a:t>P(F) = </a:t>
                </a:r>
                <a14:m>
                  <m:oMath xmlns:m="http://schemas.openxmlformats.org/officeDocument/2006/math">
                    <m:f>
                      <m:fPr>
                        <m:ctrlPr>
                          <a:rPr lang="en-GB" sz="4800" b="1" i="1" smtClean="0">
                            <a:solidFill>
                              <a:schemeClr val="accent1"/>
                            </a:solidFill>
                            <a:latin typeface="Cambria Math" panose="02040503050406030204" pitchFamily="18" charset="0"/>
                          </a:rPr>
                        </m:ctrlPr>
                      </m:fPr>
                      <m:num>
                        <m:r>
                          <a:rPr lang="en-GB" sz="4800" b="1" i="1" smtClean="0">
                            <a:solidFill>
                              <a:schemeClr val="accent1"/>
                            </a:solidFill>
                            <a:latin typeface="Cambria Math" panose="02040503050406030204" pitchFamily="18" charset="0"/>
                          </a:rPr>
                          <m:t>𝟐</m:t>
                        </m:r>
                      </m:num>
                      <m:den>
                        <m:r>
                          <a:rPr lang="en-GB" sz="4800" b="1" i="1" smtClean="0">
                            <a:solidFill>
                              <a:schemeClr val="accent1"/>
                            </a:solidFill>
                            <a:latin typeface="Cambria Math" panose="02040503050406030204" pitchFamily="18" charset="0"/>
                          </a:rPr>
                          <m:t>𝟑</m:t>
                        </m:r>
                      </m:den>
                    </m:f>
                  </m:oMath>
                </a14:m>
                <a:endParaRPr lang="en-GB" sz="4800" b="1" dirty="0">
                  <a:solidFill>
                    <a:schemeClr val="accent1"/>
                  </a:solidFill>
                </a:endParaRPr>
              </a:p>
              <a:p>
                <a:pPr algn="ctr"/>
                <a:endParaRPr lang="en-GB" sz="4800" b="1" dirty="0">
                  <a:solidFill>
                    <a:schemeClr val="accent1"/>
                  </a:solidFill>
                </a:endParaRPr>
              </a:p>
              <a:p>
                <a:pPr algn="ctr"/>
                <a:r>
                  <a:rPr lang="en-GB" sz="4800" b="1" dirty="0">
                    <a:solidFill>
                      <a:schemeClr val="accent1"/>
                    </a:solidFill>
                  </a:rPr>
                  <a:t>What is P(F’)?</a:t>
                </a:r>
              </a:p>
            </p:txBody>
          </p:sp>
        </mc:Choice>
        <mc:Fallback>
          <p:sp>
            <p:nvSpPr>
              <p:cNvPr id="2" name="Rectangle 1">
                <a:extLst>
                  <a:ext uri="{FF2B5EF4-FFF2-40B4-BE49-F238E27FC236}">
                    <a16:creationId xmlns:a16="http://schemas.microsoft.com/office/drawing/2014/main" id="{CF4EC534-2E84-4CCE-8775-31836305C477}"/>
                  </a:ext>
                </a:extLst>
              </p:cNvPr>
              <p:cNvSpPr>
                <a:spLocks noRot="1" noChangeAspect="1" noMove="1" noResize="1" noEditPoints="1" noAdjustHandles="1" noChangeArrowheads="1" noChangeShapeType="1" noTextEdit="1"/>
              </p:cNvSpPr>
              <p:nvPr/>
            </p:nvSpPr>
            <p:spPr>
              <a:xfrm>
                <a:off x="2408808" y="1320193"/>
                <a:ext cx="6096000" cy="2679580"/>
              </a:xfrm>
              <a:prstGeom prst="rect">
                <a:avLst/>
              </a:prstGeom>
              <a:blipFill>
                <a:blip r:embed="rId6"/>
                <a:stretch>
                  <a:fillRect b="-979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1475212"/>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𝟏</m:t>
                          </m:r>
                        </m:num>
                        <m:den>
                          <m:r>
                            <a:rPr lang="en-GB" sz="4800" b="1" i="1" smtClean="0">
                              <a:solidFill>
                                <a:schemeClr val="accent3"/>
                              </a:solidFill>
                              <a:latin typeface="Cambria Math" panose="02040503050406030204" pitchFamily="18" charset="0"/>
                            </a:rPr>
                            <m:t>𝟑</m:t>
                          </m:r>
                        </m:den>
                      </m:f>
                    </m:oMath>
                  </m:oMathPara>
                </a14:m>
                <a:endParaRPr lang="en-GB" sz="4800" b="1" dirty="0">
                  <a:solidFill>
                    <a:schemeClr val="accent3"/>
                  </a:solidFill>
                </a:endParaRPr>
              </a:p>
            </p:txBody>
          </p:sp>
        </mc:Choice>
        <mc:Fallback>
          <p:sp>
            <p:nvSpPr>
              <p:cNvPr id="10" name="Rectangle 9">
                <a:extLst>
                  <a:ext uri="{FF2B5EF4-FFF2-40B4-BE49-F238E27FC236}">
                    <a16:creationId xmlns:a16="http://schemas.microsoft.com/office/drawing/2014/main" id="{C1C37276-C751-48AE-8087-22C4EEE92A13}"/>
                  </a:ext>
                </a:extLst>
              </p:cNvPr>
              <p:cNvSpPr>
                <a:spLocks noRot="1" noChangeAspect="1" noMove="1" noResize="1" noEditPoints="1" noAdjustHandles="1" noChangeArrowheads="1" noChangeShapeType="1" noTextEdit="1"/>
              </p:cNvSpPr>
              <p:nvPr/>
            </p:nvSpPr>
            <p:spPr>
              <a:xfrm>
                <a:off x="2476642" y="4706810"/>
                <a:ext cx="6096000" cy="1475212"/>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3563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679580"/>
              </a:xfrm>
              <a:prstGeom prst="rect">
                <a:avLst/>
              </a:prstGeom>
            </p:spPr>
            <p:txBody>
              <a:bodyPr>
                <a:spAutoFit/>
              </a:bodyPr>
              <a:lstStyle/>
              <a:p>
                <a:pPr algn="ctr"/>
                <a:r>
                  <a:rPr lang="en-GB" sz="4800" b="1" dirty="0">
                    <a:solidFill>
                      <a:schemeClr val="accent1"/>
                    </a:solidFill>
                  </a:rPr>
                  <a:t>P(G) = </a:t>
                </a:r>
                <a14:m>
                  <m:oMath xmlns:m="http://schemas.openxmlformats.org/officeDocument/2006/math">
                    <m:f>
                      <m:fPr>
                        <m:ctrlPr>
                          <a:rPr lang="en-GB" sz="4800" b="1" i="1" smtClean="0">
                            <a:solidFill>
                              <a:schemeClr val="accent1"/>
                            </a:solidFill>
                            <a:latin typeface="Cambria Math" panose="02040503050406030204" pitchFamily="18" charset="0"/>
                          </a:rPr>
                        </m:ctrlPr>
                      </m:fPr>
                      <m:num>
                        <m:r>
                          <a:rPr lang="en-GB" sz="4800" b="1" i="1" smtClean="0">
                            <a:solidFill>
                              <a:schemeClr val="accent1"/>
                            </a:solidFill>
                            <a:latin typeface="Cambria Math" panose="02040503050406030204" pitchFamily="18" charset="0"/>
                          </a:rPr>
                          <m:t>𝟓</m:t>
                        </m:r>
                      </m:num>
                      <m:den>
                        <m:r>
                          <a:rPr lang="en-GB" sz="4800" b="1" i="1" smtClean="0">
                            <a:solidFill>
                              <a:schemeClr val="accent1"/>
                            </a:solidFill>
                            <a:latin typeface="Cambria Math" panose="02040503050406030204" pitchFamily="18" charset="0"/>
                          </a:rPr>
                          <m:t>𝟖</m:t>
                        </m:r>
                      </m:den>
                    </m:f>
                  </m:oMath>
                </a14:m>
                <a:endParaRPr lang="en-GB" sz="4800" b="1" dirty="0">
                  <a:solidFill>
                    <a:schemeClr val="accent1"/>
                  </a:solidFill>
                </a:endParaRPr>
              </a:p>
              <a:p>
                <a:pPr algn="ctr"/>
                <a:endParaRPr lang="en-GB" sz="4800" b="1" dirty="0">
                  <a:solidFill>
                    <a:schemeClr val="accent1"/>
                  </a:solidFill>
                </a:endParaRPr>
              </a:p>
              <a:p>
                <a:pPr algn="ctr"/>
                <a:r>
                  <a:rPr lang="en-GB" sz="4800" b="1" dirty="0">
                    <a:solidFill>
                      <a:schemeClr val="accent1"/>
                    </a:solidFill>
                  </a:rPr>
                  <a:t>What is P(G’)?</a:t>
                </a:r>
              </a:p>
            </p:txBody>
          </p:sp>
        </mc:Choice>
        <mc:Fallback>
          <p:sp>
            <p:nvSpPr>
              <p:cNvPr id="2" name="Rectangle 1">
                <a:extLst>
                  <a:ext uri="{FF2B5EF4-FFF2-40B4-BE49-F238E27FC236}">
                    <a16:creationId xmlns:a16="http://schemas.microsoft.com/office/drawing/2014/main" id="{CF4EC534-2E84-4CCE-8775-31836305C477}"/>
                  </a:ext>
                </a:extLst>
              </p:cNvPr>
              <p:cNvSpPr>
                <a:spLocks noRot="1" noChangeAspect="1" noMove="1" noResize="1" noEditPoints="1" noAdjustHandles="1" noChangeArrowheads="1" noChangeShapeType="1" noTextEdit="1"/>
              </p:cNvSpPr>
              <p:nvPr/>
            </p:nvSpPr>
            <p:spPr>
              <a:xfrm>
                <a:off x="2408808" y="1320193"/>
                <a:ext cx="6096000" cy="2679580"/>
              </a:xfrm>
              <a:prstGeom prst="rect">
                <a:avLst/>
              </a:prstGeom>
              <a:blipFill>
                <a:blip r:embed="rId6"/>
                <a:stretch>
                  <a:fillRect b="-1025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1480021"/>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𝟑</m:t>
                          </m:r>
                        </m:num>
                        <m:den>
                          <m:r>
                            <a:rPr lang="en-GB" sz="4800" b="1" i="1" smtClean="0">
                              <a:solidFill>
                                <a:schemeClr val="accent3"/>
                              </a:solidFill>
                              <a:latin typeface="Cambria Math" panose="02040503050406030204" pitchFamily="18" charset="0"/>
                            </a:rPr>
                            <m:t>𝟖</m:t>
                          </m:r>
                        </m:den>
                      </m:f>
                    </m:oMath>
                  </m:oMathPara>
                </a14:m>
                <a:endParaRPr lang="en-GB" sz="4800" b="1" dirty="0">
                  <a:solidFill>
                    <a:schemeClr val="accent3"/>
                  </a:solidFill>
                </a:endParaRPr>
              </a:p>
            </p:txBody>
          </p:sp>
        </mc:Choice>
        <mc:Fallback>
          <p:sp>
            <p:nvSpPr>
              <p:cNvPr id="10" name="Rectangle 9">
                <a:extLst>
                  <a:ext uri="{FF2B5EF4-FFF2-40B4-BE49-F238E27FC236}">
                    <a16:creationId xmlns:a16="http://schemas.microsoft.com/office/drawing/2014/main" id="{C1C37276-C751-48AE-8087-22C4EEE92A13}"/>
                  </a:ext>
                </a:extLst>
              </p:cNvPr>
              <p:cNvSpPr>
                <a:spLocks noRot="1" noChangeAspect="1" noMove="1" noResize="1" noEditPoints="1" noAdjustHandles="1" noChangeArrowheads="1" noChangeShapeType="1" noTextEdit="1"/>
              </p:cNvSpPr>
              <p:nvPr/>
            </p:nvSpPr>
            <p:spPr>
              <a:xfrm>
                <a:off x="2476642" y="4706810"/>
                <a:ext cx="6096000" cy="1480021"/>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7625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679580"/>
              </a:xfrm>
              <a:prstGeom prst="rect">
                <a:avLst/>
              </a:prstGeom>
            </p:spPr>
            <p:txBody>
              <a:bodyPr>
                <a:spAutoFit/>
              </a:bodyPr>
              <a:lstStyle/>
              <a:p>
                <a:pPr algn="ctr"/>
                <a:r>
                  <a:rPr lang="en-GB" sz="4800" b="1" dirty="0">
                    <a:solidFill>
                      <a:schemeClr val="accent1"/>
                    </a:solidFill>
                  </a:rPr>
                  <a:t>P(H) = </a:t>
                </a:r>
                <a14:m>
                  <m:oMath xmlns:m="http://schemas.openxmlformats.org/officeDocument/2006/math">
                    <m:f>
                      <m:fPr>
                        <m:ctrlPr>
                          <a:rPr lang="en-GB" sz="4800" b="1" i="1" smtClean="0">
                            <a:solidFill>
                              <a:schemeClr val="accent1"/>
                            </a:solidFill>
                            <a:latin typeface="Cambria Math" panose="02040503050406030204" pitchFamily="18" charset="0"/>
                          </a:rPr>
                        </m:ctrlPr>
                      </m:fPr>
                      <m:num>
                        <m:r>
                          <a:rPr lang="en-GB" sz="4800" b="1" i="1" smtClean="0">
                            <a:solidFill>
                              <a:schemeClr val="accent1"/>
                            </a:solidFill>
                            <a:latin typeface="Cambria Math" panose="02040503050406030204" pitchFamily="18" charset="0"/>
                          </a:rPr>
                          <m:t>𝟑</m:t>
                        </m:r>
                      </m:num>
                      <m:den>
                        <m:r>
                          <a:rPr lang="en-GB" sz="4800" b="1" i="1" smtClean="0">
                            <a:solidFill>
                              <a:schemeClr val="accent1"/>
                            </a:solidFill>
                            <a:latin typeface="Cambria Math" panose="02040503050406030204" pitchFamily="18" charset="0"/>
                          </a:rPr>
                          <m:t>𝟕</m:t>
                        </m:r>
                      </m:den>
                    </m:f>
                  </m:oMath>
                </a14:m>
                <a:endParaRPr lang="en-GB" sz="4800" b="1" dirty="0">
                  <a:solidFill>
                    <a:schemeClr val="accent1"/>
                  </a:solidFill>
                </a:endParaRPr>
              </a:p>
              <a:p>
                <a:pPr algn="ctr"/>
                <a:endParaRPr lang="en-GB" sz="4800" b="1" dirty="0">
                  <a:solidFill>
                    <a:schemeClr val="accent1"/>
                  </a:solidFill>
                </a:endParaRPr>
              </a:p>
              <a:p>
                <a:pPr algn="ctr"/>
                <a:r>
                  <a:rPr lang="en-GB" sz="4800" b="1" dirty="0">
                    <a:solidFill>
                      <a:schemeClr val="accent1"/>
                    </a:solidFill>
                  </a:rPr>
                  <a:t>What is P(H’)?</a:t>
                </a:r>
              </a:p>
            </p:txBody>
          </p:sp>
        </mc:Choice>
        <mc:Fallback>
          <p:sp>
            <p:nvSpPr>
              <p:cNvPr id="2" name="Rectangle 1">
                <a:extLst>
                  <a:ext uri="{FF2B5EF4-FFF2-40B4-BE49-F238E27FC236}">
                    <a16:creationId xmlns:a16="http://schemas.microsoft.com/office/drawing/2014/main" id="{CF4EC534-2E84-4CCE-8775-31836305C477}"/>
                  </a:ext>
                </a:extLst>
              </p:cNvPr>
              <p:cNvSpPr>
                <a:spLocks noRot="1" noChangeAspect="1" noMove="1" noResize="1" noEditPoints="1" noAdjustHandles="1" noChangeArrowheads="1" noChangeShapeType="1" noTextEdit="1"/>
              </p:cNvSpPr>
              <p:nvPr/>
            </p:nvSpPr>
            <p:spPr>
              <a:xfrm>
                <a:off x="2408808" y="1320193"/>
                <a:ext cx="6096000" cy="2679580"/>
              </a:xfrm>
              <a:prstGeom prst="rect">
                <a:avLst/>
              </a:prstGeom>
              <a:blipFill>
                <a:blip r:embed="rId6"/>
                <a:stretch>
                  <a:fillRect b="-956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1477649"/>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f>
                        <m:fPr>
                          <m:ctrlPr>
                            <a:rPr lang="en-GB" sz="4800" b="1" i="1" smtClean="0">
                              <a:solidFill>
                                <a:schemeClr val="accent3"/>
                              </a:solidFill>
                              <a:latin typeface="Cambria Math" panose="02040503050406030204" pitchFamily="18" charset="0"/>
                            </a:rPr>
                          </m:ctrlPr>
                        </m:fPr>
                        <m:num>
                          <m:r>
                            <a:rPr lang="en-GB" sz="4800" b="1" i="1" smtClean="0">
                              <a:solidFill>
                                <a:schemeClr val="accent3"/>
                              </a:solidFill>
                              <a:latin typeface="Cambria Math" panose="02040503050406030204" pitchFamily="18" charset="0"/>
                            </a:rPr>
                            <m:t>𝟒</m:t>
                          </m:r>
                        </m:num>
                        <m:den>
                          <m:r>
                            <a:rPr lang="en-GB" sz="4800" b="1" i="1" smtClean="0">
                              <a:solidFill>
                                <a:schemeClr val="accent3"/>
                              </a:solidFill>
                              <a:latin typeface="Cambria Math" panose="02040503050406030204" pitchFamily="18" charset="0"/>
                            </a:rPr>
                            <m:t>𝟕</m:t>
                          </m:r>
                        </m:den>
                      </m:f>
                    </m:oMath>
                  </m:oMathPara>
                </a14:m>
                <a:endParaRPr lang="en-GB" sz="4800" b="1" dirty="0">
                  <a:solidFill>
                    <a:schemeClr val="accent3"/>
                  </a:solidFill>
                </a:endParaRPr>
              </a:p>
            </p:txBody>
          </p:sp>
        </mc:Choice>
        <mc:Fallback>
          <p:sp>
            <p:nvSpPr>
              <p:cNvPr id="10" name="Rectangle 9">
                <a:extLst>
                  <a:ext uri="{FF2B5EF4-FFF2-40B4-BE49-F238E27FC236}">
                    <a16:creationId xmlns:a16="http://schemas.microsoft.com/office/drawing/2014/main" id="{C1C37276-C751-48AE-8087-22C4EEE92A13}"/>
                  </a:ext>
                </a:extLst>
              </p:cNvPr>
              <p:cNvSpPr>
                <a:spLocks noRot="1" noChangeAspect="1" noMove="1" noResize="1" noEditPoints="1" noAdjustHandles="1" noChangeArrowheads="1" noChangeShapeType="1" noTextEdit="1"/>
              </p:cNvSpPr>
              <p:nvPr/>
            </p:nvSpPr>
            <p:spPr>
              <a:xfrm>
                <a:off x="2476642" y="4706810"/>
                <a:ext cx="6096000" cy="1477649"/>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1902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308324"/>
          </a:xfrm>
          <a:prstGeom prst="rect">
            <a:avLst/>
          </a:prstGeom>
        </p:spPr>
        <p:txBody>
          <a:bodyPr>
            <a:spAutoFit/>
          </a:bodyPr>
          <a:lstStyle/>
          <a:p>
            <a:pPr algn="ctr"/>
            <a:r>
              <a:rPr lang="en-GB" sz="4800" b="1" dirty="0">
                <a:solidFill>
                  <a:schemeClr val="accent1"/>
                </a:solidFill>
              </a:rPr>
              <a:t>P(X) =1</a:t>
            </a:r>
          </a:p>
          <a:p>
            <a:pPr algn="ctr"/>
            <a:endParaRPr lang="en-GB" sz="4800" b="1" dirty="0">
              <a:solidFill>
                <a:schemeClr val="accent1"/>
              </a:solidFill>
            </a:endParaRPr>
          </a:p>
          <a:p>
            <a:pPr algn="ctr"/>
            <a:r>
              <a:rPr lang="en-GB" sz="4800" b="1" dirty="0">
                <a:solidFill>
                  <a:schemeClr val="accent1"/>
                </a:solidFill>
              </a:rPr>
              <a:t>What is P(X’)?</a:t>
            </a:r>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830997"/>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r>
                        <a:rPr lang="en-GB" sz="4800" b="1" i="1" smtClean="0">
                          <a:solidFill>
                            <a:schemeClr val="accent3"/>
                          </a:solidFill>
                          <a:latin typeface="Cambria Math" panose="02040503050406030204" pitchFamily="18" charset="0"/>
                        </a:rPr>
                        <m:t>𝟎</m:t>
                      </m:r>
                    </m:oMath>
                  </m:oMathPara>
                </a14:m>
                <a:endParaRPr lang="en-GB" sz="4800" b="1" dirty="0">
                  <a:solidFill>
                    <a:schemeClr val="accent3"/>
                  </a:solidFill>
                </a:endParaRPr>
              </a:p>
            </p:txBody>
          </p:sp>
        </mc:Choice>
        <mc:Fallback>
          <p:sp>
            <p:nvSpPr>
              <p:cNvPr id="10" name="Rectangle 9">
                <a:extLst>
                  <a:ext uri="{FF2B5EF4-FFF2-40B4-BE49-F238E27FC236}">
                    <a16:creationId xmlns:a16="http://schemas.microsoft.com/office/drawing/2014/main" id="{C1C37276-C751-48AE-8087-22C4EEE92A13}"/>
                  </a:ext>
                </a:extLst>
              </p:cNvPr>
              <p:cNvSpPr>
                <a:spLocks noRot="1" noChangeAspect="1" noMove="1" noResize="1" noEditPoints="1" noAdjustHandles="1" noChangeArrowheads="1" noChangeShapeType="1" noTextEdit="1"/>
              </p:cNvSpPr>
              <p:nvPr/>
            </p:nvSpPr>
            <p:spPr>
              <a:xfrm>
                <a:off x="2476642" y="4706810"/>
                <a:ext cx="6096000" cy="830997"/>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4484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7" name="Subtitle 2">
            <a:extLst>
              <a:ext uri="{FF2B5EF4-FFF2-40B4-BE49-F238E27FC236}">
                <a16:creationId xmlns:a16="http://schemas.microsoft.com/office/drawing/2014/main" id="{08DC7763-488E-40FA-8EE5-62E07B257A3C}"/>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800" dirty="0">
              <a:solidFill>
                <a:schemeClr val="accent3"/>
              </a:solidFill>
            </a:endParaRPr>
          </a:p>
        </p:txBody>
      </p:sp>
      <p:pic>
        <p:nvPicPr>
          <p:cNvPr id="11" name="Picture 10">
            <a:extLst>
              <a:ext uri="{FF2B5EF4-FFF2-40B4-BE49-F238E27FC236}">
                <a16:creationId xmlns:a16="http://schemas.microsoft.com/office/drawing/2014/main" id="{39342291-2BBE-48FF-9756-50DC80054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09477E27-239F-4307-87EB-F9DAD01B5128}"/>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2" name="Rectangle 1">
            <a:extLst>
              <a:ext uri="{FF2B5EF4-FFF2-40B4-BE49-F238E27FC236}">
                <a16:creationId xmlns:a16="http://schemas.microsoft.com/office/drawing/2014/main" id="{CF4EC534-2E84-4CCE-8775-31836305C477}"/>
              </a:ext>
            </a:extLst>
          </p:cNvPr>
          <p:cNvSpPr/>
          <p:nvPr/>
        </p:nvSpPr>
        <p:spPr>
          <a:xfrm>
            <a:off x="2408808" y="1320193"/>
            <a:ext cx="6096000" cy="2308324"/>
          </a:xfrm>
          <a:prstGeom prst="rect">
            <a:avLst/>
          </a:prstGeom>
        </p:spPr>
        <p:txBody>
          <a:bodyPr>
            <a:spAutoFit/>
          </a:bodyPr>
          <a:lstStyle/>
          <a:p>
            <a:pPr algn="ctr"/>
            <a:r>
              <a:rPr lang="en-GB" sz="4800" b="1" dirty="0">
                <a:solidFill>
                  <a:schemeClr val="accent1"/>
                </a:solidFill>
              </a:rPr>
              <a:t>P(Y) = 0</a:t>
            </a:r>
          </a:p>
          <a:p>
            <a:pPr algn="ctr"/>
            <a:endParaRPr lang="en-GB" sz="4800" b="1" dirty="0">
              <a:solidFill>
                <a:schemeClr val="accent1"/>
              </a:solidFill>
            </a:endParaRPr>
          </a:p>
          <a:p>
            <a:pPr algn="ctr"/>
            <a:r>
              <a:rPr lang="en-GB" sz="4800" b="1" dirty="0">
                <a:solidFill>
                  <a:schemeClr val="accent1"/>
                </a:solidFill>
              </a:rPr>
              <a:t>What is P(Y’)?</a:t>
            </a:r>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C1C37276-C751-48AE-8087-22C4EEE92A13}"/>
                  </a:ext>
                </a:extLst>
              </p:cNvPr>
              <p:cNvSpPr/>
              <p:nvPr/>
            </p:nvSpPr>
            <p:spPr>
              <a:xfrm>
                <a:off x="2476642" y="4706810"/>
                <a:ext cx="6096000" cy="830997"/>
              </a:xfrm>
              <a:prstGeom prst="rect">
                <a:avLst/>
              </a:prstGeom>
            </p:spPr>
            <p:txBody>
              <a:bodyPr>
                <a:spAutoFit/>
              </a:bodyPr>
              <a:lstStyle/>
              <a:p>
                <a:pPr algn="ctr"/>
                <a14:m>
                  <m:oMathPara xmlns:m="http://schemas.openxmlformats.org/officeDocument/2006/math">
                    <m:oMathParaPr>
                      <m:jc m:val="centerGroup"/>
                    </m:oMathParaPr>
                    <m:oMath xmlns:m="http://schemas.openxmlformats.org/officeDocument/2006/math">
                      <m:r>
                        <a:rPr lang="en-GB" sz="4800" b="1" i="1" smtClean="0">
                          <a:solidFill>
                            <a:schemeClr val="accent3"/>
                          </a:solidFill>
                          <a:latin typeface="Cambria Math" panose="02040503050406030204" pitchFamily="18" charset="0"/>
                        </a:rPr>
                        <m:t>𝟏</m:t>
                      </m:r>
                    </m:oMath>
                  </m:oMathPara>
                </a14:m>
                <a:endParaRPr lang="en-GB" sz="4800" b="1" dirty="0">
                  <a:solidFill>
                    <a:schemeClr val="accent3"/>
                  </a:solidFill>
                </a:endParaRPr>
              </a:p>
            </p:txBody>
          </p:sp>
        </mc:Choice>
        <mc:Fallback>
          <p:sp>
            <p:nvSpPr>
              <p:cNvPr id="10" name="Rectangle 9">
                <a:extLst>
                  <a:ext uri="{FF2B5EF4-FFF2-40B4-BE49-F238E27FC236}">
                    <a16:creationId xmlns:a16="http://schemas.microsoft.com/office/drawing/2014/main" id="{C1C37276-C751-48AE-8087-22C4EEE92A13}"/>
                  </a:ext>
                </a:extLst>
              </p:cNvPr>
              <p:cNvSpPr>
                <a:spLocks noRot="1" noChangeAspect="1" noMove="1" noResize="1" noEditPoints="1" noAdjustHandles="1" noChangeArrowheads="1" noChangeShapeType="1" noTextEdit="1"/>
              </p:cNvSpPr>
              <p:nvPr/>
            </p:nvSpPr>
            <p:spPr>
              <a:xfrm>
                <a:off x="2476642" y="4706810"/>
                <a:ext cx="6096000" cy="830997"/>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38860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
            <a:ext cx="7938197" cy="685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b="1" dirty="0">
                <a:solidFill>
                  <a:schemeClr val="accent1"/>
                </a:solidFill>
              </a:rPr>
              <a:t>How do we calculate probabilities for different situations and use them effectively to make accurate predications?</a:t>
            </a:r>
            <a:endParaRPr lang="en-GB" sz="1600" dirty="0">
              <a:solidFill>
                <a:srgbClr val="7030A0"/>
              </a:solidFill>
            </a:endParaRPr>
          </a:p>
        </p:txBody>
      </p:sp>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214913" y="1580225"/>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Practice Questions</a:t>
            </a:r>
          </a:p>
          <a:p>
            <a:endParaRPr lang="en-GB" sz="8800" b="1" dirty="0">
              <a:solidFill>
                <a:schemeClr val="accent1"/>
              </a:solidFill>
            </a:endParaRPr>
          </a:p>
          <a:p>
            <a:r>
              <a:rPr lang="en-GB" sz="8800" b="1" dirty="0">
                <a:solidFill>
                  <a:schemeClr val="accent1"/>
                </a:solidFill>
              </a:rPr>
              <a:t>Exam Practice</a:t>
            </a:r>
          </a:p>
          <a:p>
            <a:endParaRPr lang="en-GB" sz="8800" b="1" dirty="0">
              <a:solidFill>
                <a:schemeClr val="accent1"/>
              </a:solidFill>
            </a:endParaRPr>
          </a:p>
        </p:txBody>
      </p:sp>
      <p:sp>
        <p:nvSpPr>
          <p:cNvPr id="13" name="Subtitle 2">
            <a:extLst>
              <a:ext uri="{FF2B5EF4-FFF2-40B4-BE49-F238E27FC236}">
                <a16:creationId xmlns:a16="http://schemas.microsoft.com/office/drawing/2014/main" id="{F925B3CC-E3B5-4879-88AE-2B1DF85E0EB5}"/>
              </a:ext>
            </a:extLst>
          </p:cNvPr>
          <p:cNvSpPr txBox="1">
            <a:spLocks/>
          </p:cNvSpPr>
          <p:nvPr/>
        </p:nvSpPr>
        <p:spPr>
          <a:xfrm>
            <a:off x="1499870" y="6342208"/>
            <a:ext cx="8049544"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How is theoretical probability calculated?</a:t>
            </a:r>
            <a:endParaRPr lang="en-GB" sz="2000" dirty="0">
              <a:solidFill>
                <a:schemeClr val="accent3"/>
              </a:solidFill>
            </a:endParaRPr>
          </a:p>
        </p:txBody>
      </p:sp>
      <p:pic>
        <p:nvPicPr>
          <p:cNvPr id="15" name="Picture 14">
            <a:extLst>
              <a:ext uri="{FF2B5EF4-FFF2-40B4-BE49-F238E27FC236}">
                <a16:creationId xmlns:a16="http://schemas.microsoft.com/office/drawing/2014/main" id="{8227B027-CB8D-44E6-B63F-BE7BC60BE84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14913" y="1501658"/>
            <a:ext cx="1353600" cy="1353600"/>
          </a:xfrm>
          <a:prstGeom prst="rect">
            <a:avLst/>
          </a:prstGeom>
        </p:spPr>
      </p:pic>
      <p:pic>
        <p:nvPicPr>
          <p:cNvPr id="14" name="Picture 13">
            <a:extLst>
              <a:ext uri="{FF2B5EF4-FFF2-40B4-BE49-F238E27FC236}">
                <a16:creationId xmlns:a16="http://schemas.microsoft.com/office/drawing/2014/main" id="{97C802FB-71C6-4BA3-9B29-E8AE1CAA5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2261285204"/>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1423</TotalTime>
  <Words>1617</Words>
  <Application>Microsoft Office PowerPoint</Application>
  <PresentationFormat>Widescreen</PresentationFormat>
  <Paragraphs>223</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Cambria Math</vt:lpstr>
      <vt:lpstr>Gautami</vt:lpstr>
      <vt:lpstr>Times New Roman</vt:lpstr>
      <vt:lpstr>Verdana</vt:lpstr>
      <vt:lpstr>Office Theme</vt:lpstr>
      <vt:lpstr>How do we calculate probabilities for different situations and use them effectively to make accurate predications?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11: Confidence Intervals and the Central Limit Theorem</dc:title>
  <dc:creator>Mrs E Hodgetts</dc:creator>
  <cp:lastModifiedBy>Mrs Hodgetts</cp:lastModifiedBy>
  <cp:revision>107</cp:revision>
  <dcterms:created xsi:type="dcterms:W3CDTF">2022-05-17T07:55:04Z</dcterms:created>
  <dcterms:modified xsi:type="dcterms:W3CDTF">2024-07-11T09:17:11Z</dcterms:modified>
</cp:coreProperties>
</file>