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notesMasterIdLst>
    <p:notesMasterId r:id="rId8"/>
  </p:notesMasterIdLst>
  <p:sldIdLst>
    <p:sldId id="256" r:id="rId2"/>
    <p:sldId id="309" r:id="rId3"/>
    <p:sldId id="342" r:id="rId4"/>
    <p:sldId id="343" r:id="rId5"/>
    <p:sldId id="344" r:id="rId6"/>
    <p:sldId id="34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115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5B836-B3C1-4253-90DB-7EA9594B167B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3224D-C482-4D62-B359-1C3FFE309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449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3.JP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055588"/>
            <a:ext cx="12097305" cy="1396042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How do we calculate probabilities for different situations and use them effectively to make accurate predications?</a:t>
            </a:r>
            <a:endParaRPr lang="en-GB" sz="4400" b="1" dirty="0">
              <a:solidFill>
                <a:schemeClr val="accent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342208"/>
            <a:ext cx="8049544" cy="437225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can we draw and use a Tree diagram effectively for repeated events?</a:t>
            </a:r>
            <a:endParaRPr lang="en-GB" sz="2800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499870" y="4806751"/>
            <a:ext cx="9144000" cy="8252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b="1" u="sng" dirty="0">
                <a:solidFill>
                  <a:srgbClr val="7030A0"/>
                </a:solidFill>
              </a:rPr>
              <a:t>Tree Diagrams (2)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C6636FB-5F4C-47E7-B686-F752551D19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B3CD9D2-9BAD-4D67-BF51-AB75DAFC2E39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" y="0"/>
            <a:ext cx="2615384" cy="155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"/>
            <a:ext cx="7938197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solidFill>
                  <a:schemeClr val="accent1"/>
                </a:solidFill>
              </a:rPr>
              <a:t>How do we calculate probabilities for different situations and use them effectively to make accurate predications?</a:t>
            </a:r>
            <a:endParaRPr lang="en-GB" sz="1600" dirty="0">
              <a:solidFill>
                <a:srgbClr val="7030A0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25B3CC-E3B5-4879-88AE-2B1DF85E0EB5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can we draw and use a Tree diagram effectively for repeated events?</a:t>
            </a:r>
            <a:endParaRPr lang="en-GB" sz="2800" dirty="0">
              <a:solidFill>
                <a:schemeClr val="accent3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C802FB-71C6-4BA3-9B29-E8AE1CAA58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7E9AA803-CCD3-4220-8974-E9BBD7B57B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352993"/>
              </p:ext>
            </p:extLst>
          </p:nvPr>
        </p:nvGraphicFramePr>
        <p:xfrm>
          <a:off x="178625" y="838327"/>
          <a:ext cx="9733471" cy="11303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7345">
                  <a:extLst>
                    <a:ext uri="{9D8B030D-6E8A-4147-A177-3AD203B41FA5}">
                      <a16:colId xmlns:a16="http://schemas.microsoft.com/office/drawing/2014/main" val="2902421602"/>
                    </a:ext>
                  </a:extLst>
                </a:gridCol>
                <a:gridCol w="8116126">
                  <a:extLst>
                    <a:ext uri="{9D8B030D-6E8A-4147-A177-3AD203B41FA5}">
                      <a16:colId xmlns:a16="http://schemas.microsoft.com/office/drawing/2014/main" val="19364252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>
                          <a:effectLst/>
                        </a:rPr>
                        <a:t>Vocab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>
                          <a:effectLst/>
                        </a:rPr>
                        <a:t>Mathematical Definition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37173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>
                          <a:effectLst/>
                        </a:rPr>
                        <a:t>Outcomes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effectLst/>
                        </a:rPr>
                        <a:t>a possible result of an experiment. Each possible outcome of a particular experiment is unique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22540703"/>
                  </a:ext>
                </a:extLst>
              </a:tr>
            </a:tbl>
          </a:graphicData>
        </a:graphic>
      </p:graphicFrame>
      <p:sp>
        <p:nvSpPr>
          <p:cNvPr id="22" name="Rectangle 21">
            <a:extLst>
              <a:ext uri="{FF2B5EF4-FFF2-40B4-BE49-F238E27FC236}">
                <a16:creationId xmlns:a16="http://schemas.microsoft.com/office/drawing/2014/main" id="{1376E733-99A5-4ED5-AC15-C6CAA21E9212}"/>
              </a:ext>
            </a:extLst>
          </p:cNvPr>
          <p:cNvSpPr/>
          <p:nvPr/>
        </p:nvSpPr>
        <p:spPr>
          <a:xfrm>
            <a:off x="178624" y="2309636"/>
            <a:ext cx="9733471" cy="3728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Key Knowledge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Repeated Events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Repeated events are when the same this is tested more than once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This can occur </a:t>
            </a:r>
            <a:r>
              <a:rPr lang="en-GB" sz="2400" b="1" i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with</a:t>
            </a: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or </a:t>
            </a:r>
            <a:r>
              <a:rPr lang="en-GB" sz="2400" b="1" i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without </a:t>
            </a: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replacement and it is important to identify this from the question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We know that for any tree diagram each pair (or set) of branches must total 1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For two or more repeated events </a:t>
            </a:r>
            <a:r>
              <a:rPr lang="en-GB" sz="2400" b="1" i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with </a:t>
            </a: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replacement, every pair (or set) of branches must be the same</a:t>
            </a:r>
            <a:endParaRPr lang="en-GB" sz="20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98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B75BD3B-874F-4213-A3E8-825E285F6696}"/>
              </a:ext>
            </a:extLst>
          </p:cNvPr>
          <p:cNvSpPr/>
          <p:nvPr/>
        </p:nvSpPr>
        <p:spPr>
          <a:xfrm>
            <a:off x="0" y="616884"/>
            <a:ext cx="9107424" cy="5582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 DO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b="1" u="sng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b="1" u="sng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b="1" u="sng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b="1" u="sng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b="1" u="sng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b="1" u="sng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b="1" u="sng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b="1" u="sng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b="1" u="sng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b="1" u="sng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a) What is the probability that Emma choose 2 blue pens?</a:t>
            </a:r>
            <a:endParaRPr lang="en-GB" sz="1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</a:t>
            </a:r>
            <a:endParaRPr lang="en-GB" sz="1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b) What is the probability that Emma chooses only 1 blue pen?</a:t>
            </a:r>
            <a:endParaRPr lang="en-GB" sz="1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</a:t>
            </a:r>
            <a:endParaRPr lang="en-GB" sz="1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c) What is the probability that Emma chooses at least 1 blue pen?</a:t>
            </a:r>
            <a:endParaRPr lang="en-GB" sz="1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</a:t>
            </a:r>
            <a:endParaRPr lang="en-GB" sz="1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d) What is the probability that Emma chooses no blue pens?</a:t>
            </a:r>
            <a:endParaRPr lang="en-GB" sz="16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"/>
            <a:ext cx="7938197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solidFill>
                  <a:schemeClr val="accent1"/>
                </a:solidFill>
              </a:rPr>
              <a:t>How do we calculate probabilities for different situations and use them effectively to make accurate predications?</a:t>
            </a:r>
            <a:endParaRPr lang="en-GB" sz="1600" dirty="0">
              <a:solidFill>
                <a:srgbClr val="7030A0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25B3CC-E3B5-4879-88AE-2B1DF85E0EB5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can we draw and use a Tree diagram effectively for repeated events?</a:t>
            </a:r>
            <a:endParaRPr lang="en-GB" sz="2800" dirty="0">
              <a:solidFill>
                <a:schemeClr val="accent3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C802FB-71C6-4BA3-9B29-E8AE1CAA58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0A0263F-714A-4CA9-9685-4F67CEB7A4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209" y="996846"/>
            <a:ext cx="4276344" cy="291355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33ECB8A-34D5-4C6A-806B-CEA345B1DD35}"/>
                  </a:ext>
                </a:extLst>
              </p:cNvPr>
              <p:cNvSpPr/>
              <p:nvPr/>
            </p:nvSpPr>
            <p:spPr>
              <a:xfrm>
                <a:off x="3341275" y="1211802"/>
                <a:ext cx="2752344" cy="5334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Aft>
                    <a:spcPts val="100"/>
                  </a:spcAft>
                </a:pPr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P(bb)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𝟑</m:t>
                        </m:r>
                      </m:num>
                      <m:den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𝟑</m:t>
                        </m:r>
                      </m:num>
                      <m:den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𝟗</m:t>
                        </m:r>
                      </m:num>
                      <m:den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𝟏𝟒𝟒</m:t>
                        </m:r>
                      </m:den>
                    </m:f>
                  </m:oMath>
                </a14:m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</a:t>
                </a:r>
                <a:endParaRPr lang="en-GB" sz="16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33ECB8A-34D5-4C6A-806B-CEA345B1DD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1275" y="1211802"/>
                <a:ext cx="2752344" cy="533479"/>
              </a:xfrm>
              <a:prstGeom prst="rect">
                <a:avLst/>
              </a:prstGeom>
              <a:blipFill>
                <a:blip r:embed="rId6"/>
                <a:stretch>
                  <a:fillRect l="-1770" b="-45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92212EB-7275-49C0-86A5-9242C616366B}"/>
                  </a:ext>
                </a:extLst>
              </p:cNvPr>
              <p:cNvSpPr/>
              <p:nvPr/>
            </p:nvSpPr>
            <p:spPr>
              <a:xfrm>
                <a:off x="3341275" y="2004542"/>
                <a:ext cx="2752344" cy="5334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Aft>
                    <a:spcPts val="100"/>
                  </a:spcAft>
                </a:pPr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P(</a:t>
                </a:r>
                <a:r>
                  <a:rPr lang="en-GB" b="1" dirty="0" err="1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br</a:t>
                </a:r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𝟑</m:t>
                        </m:r>
                      </m:num>
                      <m:den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𝟗</m:t>
                        </m:r>
                      </m:num>
                      <m:den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𝟐𝟕</m:t>
                        </m:r>
                      </m:num>
                      <m:den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𝟏𝟒𝟒</m:t>
                        </m:r>
                      </m:den>
                    </m:f>
                  </m:oMath>
                </a14:m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</a:t>
                </a:r>
                <a:endParaRPr lang="en-GB" sz="16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92212EB-7275-49C0-86A5-9242C61636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1275" y="2004542"/>
                <a:ext cx="2752344" cy="533479"/>
              </a:xfrm>
              <a:prstGeom prst="rect">
                <a:avLst/>
              </a:prstGeom>
              <a:blipFill>
                <a:blip r:embed="rId7"/>
                <a:stretch>
                  <a:fillRect l="-1770" b="-45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23FA6B8-AF65-4B36-BFB9-F76CFB0FF8BA}"/>
                  </a:ext>
                </a:extLst>
              </p:cNvPr>
              <p:cNvSpPr/>
              <p:nvPr/>
            </p:nvSpPr>
            <p:spPr>
              <a:xfrm>
                <a:off x="3341275" y="2525807"/>
                <a:ext cx="2752344" cy="5334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Aft>
                    <a:spcPts val="100"/>
                  </a:spcAft>
                </a:pPr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P(</a:t>
                </a:r>
                <a:r>
                  <a:rPr lang="en-GB" b="1" dirty="0" err="1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rb</a:t>
                </a:r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𝟗</m:t>
                        </m:r>
                      </m:num>
                      <m:den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𝟑</m:t>
                        </m:r>
                      </m:num>
                      <m:den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𝟐𝟕</m:t>
                        </m:r>
                      </m:num>
                      <m:den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𝟏𝟒𝟒</m:t>
                        </m:r>
                      </m:den>
                    </m:f>
                  </m:oMath>
                </a14:m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</a:t>
                </a:r>
                <a:endParaRPr lang="en-GB" sz="16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23FA6B8-AF65-4B36-BFB9-F76CFB0FF8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1275" y="2525807"/>
                <a:ext cx="2752344" cy="533479"/>
              </a:xfrm>
              <a:prstGeom prst="rect">
                <a:avLst/>
              </a:prstGeom>
              <a:blipFill>
                <a:blip r:embed="rId8"/>
                <a:stretch>
                  <a:fillRect l="-1770" b="-34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374464B-1191-4320-AC1F-53F6E3A0EAE0}"/>
                  </a:ext>
                </a:extLst>
              </p:cNvPr>
              <p:cNvSpPr/>
              <p:nvPr/>
            </p:nvSpPr>
            <p:spPr>
              <a:xfrm>
                <a:off x="3341275" y="3318547"/>
                <a:ext cx="2752344" cy="5334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Aft>
                    <a:spcPts val="100"/>
                  </a:spcAft>
                </a:pPr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P(</a:t>
                </a:r>
                <a:r>
                  <a:rPr lang="en-GB" b="1" dirty="0" err="1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rr</a:t>
                </a:r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𝟗</m:t>
                        </m:r>
                      </m:num>
                      <m:den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𝟗</m:t>
                        </m:r>
                      </m:num>
                      <m:den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𝟖𝟏</m:t>
                        </m:r>
                      </m:num>
                      <m:den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𝟏𝟒𝟒</m:t>
                        </m:r>
                      </m:den>
                    </m:f>
                  </m:oMath>
                </a14:m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</a:t>
                </a:r>
                <a:endParaRPr lang="en-GB" sz="16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</p:txBody>
          </p:sp>
        </mc:Choice>
        <mc:Fallback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374464B-1191-4320-AC1F-53F6E3A0EA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1275" y="3318547"/>
                <a:ext cx="2752344" cy="533479"/>
              </a:xfrm>
              <a:prstGeom prst="rect">
                <a:avLst/>
              </a:prstGeom>
              <a:blipFill>
                <a:blip r:embed="rId9"/>
                <a:stretch>
                  <a:fillRect l="-1770" b="-34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496C5CB-E55E-44F8-AC28-5DE5B7C05628}"/>
                  </a:ext>
                </a:extLst>
              </p:cNvPr>
              <p:cNvSpPr/>
              <p:nvPr/>
            </p:nvSpPr>
            <p:spPr>
              <a:xfrm>
                <a:off x="5524642" y="3877248"/>
                <a:ext cx="2752344" cy="4680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Aft>
                    <a:spcPts val="100"/>
                  </a:spcAft>
                </a:pPr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P(bb)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</m:ctrlPr>
                      </m:fPr>
                      <m:num>
                        <m:r>
                          <a:rPr lang="en-GB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𝟗</m:t>
                        </m:r>
                      </m:num>
                      <m:den>
                        <m:r>
                          <a:rPr lang="en-GB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𝟏𝟒𝟒</m:t>
                        </m:r>
                      </m:den>
                    </m:f>
                  </m:oMath>
                </a14:m>
                <a:r>
                  <a:rPr lang="en-GB" sz="1600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</a:t>
                </a:r>
                <a:endParaRPr lang="en-GB" sz="16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</p:txBody>
          </p:sp>
        </mc:Choice>
        <mc:Fallback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496C5CB-E55E-44F8-AC28-5DE5B7C056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4642" y="3877248"/>
                <a:ext cx="2752344" cy="468077"/>
              </a:xfrm>
              <a:prstGeom prst="rect">
                <a:avLst/>
              </a:prstGeom>
              <a:blipFill>
                <a:blip r:embed="rId10"/>
                <a:stretch>
                  <a:fillRect l="-1770" b="-103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5EF86F7-0658-40A5-98F4-344618D19A41}"/>
                  </a:ext>
                </a:extLst>
              </p:cNvPr>
              <p:cNvSpPr/>
              <p:nvPr/>
            </p:nvSpPr>
            <p:spPr>
              <a:xfrm>
                <a:off x="6027562" y="4494131"/>
                <a:ext cx="3335894" cy="4844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Aft>
                    <a:spcPts val="100"/>
                  </a:spcAft>
                </a:pPr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P(</a:t>
                </a:r>
                <a:r>
                  <a:rPr lang="en-GB" b="1" dirty="0" err="1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br</a:t>
                </a:r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) or P(</a:t>
                </a:r>
                <a:r>
                  <a:rPr lang="en-GB" b="1" dirty="0" err="1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rb</a:t>
                </a:r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</m:ctrlPr>
                      </m:fPr>
                      <m:num>
                        <m:r>
                          <a:rPr lang="en-GB" sz="16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𝟐𝟕</m:t>
                        </m:r>
                      </m:num>
                      <m:den>
                        <m:r>
                          <a:rPr lang="en-GB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𝟏𝟒𝟒</m:t>
                        </m:r>
                      </m:den>
                    </m:f>
                  </m:oMath>
                </a14:m>
                <a:r>
                  <a:rPr lang="en-GB" sz="1600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</m:ctrlPr>
                      </m:fPr>
                      <m:num>
                        <m:r>
                          <a:rPr lang="en-GB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𝟐𝟕</m:t>
                        </m:r>
                      </m:num>
                      <m:den>
                        <m:r>
                          <a:rPr lang="en-GB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𝟏𝟒𝟒</m:t>
                        </m:r>
                      </m:den>
                    </m:f>
                  </m:oMath>
                </a14:m>
                <a:r>
                  <a:rPr lang="en-GB" sz="1600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</m:ctrlPr>
                      </m:fPr>
                      <m:num>
                        <m:r>
                          <a:rPr lang="en-GB" sz="16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𝟓𝟒</m:t>
                        </m:r>
                      </m:num>
                      <m:den>
                        <m:r>
                          <a:rPr lang="en-GB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𝟏𝟒𝟒</m:t>
                        </m:r>
                      </m:den>
                    </m:f>
                  </m:oMath>
                </a14:m>
                <a:r>
                  <a:rPr lang="en-GB" sz="1600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 </a:t>
                </a:r>
                <a:endParaRPr lang="en-GB" sz="16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</p:txBody>
          </p:sp>
        </mc:Choice>
        <mc:Fallback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5EF86F7-0658-40A5-98F4-344618D19A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562" y="4494131"/>
                <a:ext cx="3335894" cy="484492"/>
              </a:xfrm>
              <a:prstGeom prst="rect">
                <a:avLst/>
              </a:prstGeom>
              <a:blipFill>
                <a:blip r:embed="rId11"/>
                <a:stretch>
                  <a:fillRect l="-1645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9637021-3359-4609-A99D-23E4254FDA8E}"/>
                  </a:ext>
                </a:extLst>
              </p:cNvPr>
              <p:cNvSpPr/>
              <p:nvPr/>
            </p:nvSpPr>
            <p:spPr>
              <a:xfrm>
                <a:off x="6213520" y="5121137"/>
                <a:ext cx="4814144" cy="4844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Aft>
                    <a:spcPts val="100"/>
                  </a:spcAft>
                </a:pPr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P(</a:t>
                </a:r>
                <a:r>
                  <a:rPr lang="en-GB" b="1" dirty="0" err="1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br</a:t>
                </a:r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) or P(</a:t>
                </a:r>
                <a:r>
                  <a:rPr lang="en-GB" b="1" dirty="0" err="1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rb</a:t>
                </a:r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) or P(bb)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</m:ctrlPr>
                      </m:fPr>
                      <m:num>
                        <m:r>
                          <a:rPr lang="en-GB" sz="16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𝟐𝟕</m:t>
                        </m:r>
                      </m:num>
                      <m:den>
                        <m:r>
                          <a:rPr lang="en-GB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𝟏𝟒𝟒</m:t>
                        </m:r>
                      </m:den>
                    </m:f>
                  </m:oMath>
                </a14:m>
                <a:r>
                  <a:rPr lang="en-GB" sz="1600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</m:ctrlPr>
                      </m:fPr>
                      <m:num>
                        <m:r>
                          <a:rPr lang="en-GB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𝟐𝟕</m:t>
                        </m:r>
                      </m:num>
                      <m:den>
                        <m:r>
                          <a:rPr lang="en-GB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𝟏𝟒𝟒</m:t>
                        </m:r>
                      </m:den>
                    </m:f>
                  </m:oMath>
                </a14:m>
                <a:r>
                  <a:rPr lang="en-GB" sz="1600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</m:ctrlPr>
                      </m:fPr>
                      <m:num>
                        <m:r>
                          <a:rPr lang="en-GB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𝟗</m:t>
                        </m:r>
                      </m:num>
                      <m:den>
                        <m:r>
                          <a:rPr lang="en-GB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𝟏𝟒𝟒</m:t>
                        </m:r>
                      </m:den>
                    </m:f>
                  </m:oMath>
                </a14:m>
                <a:r>
                  <a:rPr lang="en-GB" sz="1600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</m:ctrlPr>
                      </m:fPr>
                      <m:num>
                        <m:r>
                          <a:rPr lang="en-GB" sz="16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𝟔𝟑</m:t>
                        </m:r>
                      </m:num>
                      <m:den>
                        <m:r>
                          <a:rPr lang="en-GB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𝟏𝟒𝟒</m:t>
                        </m:r>
                      </m:den>
                    </m:f>
                  </m:oMath>
                </a14:m>
                <a:r>
                  <a:rPr lang="en-GB" sz="1600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 </a:t>
                </a:r>
                <a:endParaRPr lang="en-GB" sz="16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</p:txBody>
          </p:sp>
        </mc:Choice>
        <mc:Fallback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9637021-3359-4609-A99D-23E4254FDA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3520" y="5121137"/>
                <a:ext cx="4814144" cy="484492"/>
              </a:xfrm>
              <a:prstGeom prst="rect">
                <a:avLst/>
              </a:prstGeom>
              <a:blipFill>
                <a:blip r:embed="rId12"/>
                <a:stretch>
                  <a:fillRect l="-1013" b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CB2C33A-1686-49F6-B610-97794E220D51}"/>
                  </a:ext>
                </a:extLst>
              </p:cNvPr>
              <p:cNvSpPr/>
              <p:nvPr/>
            </p:nvSpPr>
            <p:spPr>
              <a:xfrm>
                <a:off x="5740113" y="5724801"/>
                <a:ext cx="4814144" cy="4844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Aft>
                    <a:spcPts val="100"/>
                  </a:spcAft>
                </a:pPr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P(</a:t>
                </a:r>
                <a:r>
                  <a:rPr lang="en-GB" b="1" dirty="0" err="1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rr</a:t>
                </a:r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)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</m:ctrlPr>
                      </m:fPr>
                      <m:num>
                        <m:r>
                          <a:rPr lang="en-GB" sz="16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𝟖𝟏</m:t>
                        </m:r>
                      </m:num>
                      <m:den>
                        <m:r>
                          <a:rPr lang="en-GB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Gautami" panose="020B0502040204020203" pitchFamily="34" charset="0"/>
                          </a:rPr>
                          <m:t>𝟏𝟒𝟒</m:t>
                        </m:r>
                      </m:den>
                    </m:f>
                  </m:oMath>
                </a14:m>
                <a:r>
                  <a:rPr lang="en-GB" sz="1600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 </a:t>
                </a:r>
                <a:endParaRPr lang="en-GB" sz="16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</p:txBody>
          </p:sp>
        </mc:Choice>
        <mc:Fallback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CB2C33A-1686-49F6-B610-97794E220D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0113" y="5724801"/>
                <a:ext cx="4814144" cy="484492"/>
              </a:xfrm>
              <a:prstGeom prst="rect">
                <a:avLst/>
              </a:prstGeom>
              <a:blipFill>
                <a:blip r:embed="rId13"/>
                <a:stretch>
                  <a:fillRect l="-1141" b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829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"/>
            <a:ext cx="7938197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solidFill>
                  <a:schemeClr val="accent1"/>
                </a:solidFill>
              </a:rPr>
              <a:t>How do we calculate probabilities for different situations and use them effectively to make accurate predications?</a:t>
            </a:r>
            <a:endParaRPr lang="en-GB" sz="1600" dirty="0">
              <a:solidFill>
                <a:srgbClr val="7030A0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25B3CC-E3B5-4879-88AE-2B1DF85E0EB5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can we draw and use a Tree diagram effectively for repeated events?</a:t>
            </a:r>
            <a:endParaRPr lang="en-GB" sz="2800" dirty="0">
              <a:solidFill>
                <a:schemeClr val="accent3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C802FB-71C6-4BA3-9B29-E8AE1CAA58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D32998E-F921-4017-BDDE-2D244377D0BD}"/>
              </a:ext>
            </a:extLst>
          </p:cNvPr>
          <p:cNvSpPr/>
          <p:nvPr/>
        </p:nvSpPr>
        <p:spPr>
          <a:xfrm>
            <a:off x="158496" y="829968"/>
            <a:ext cx="7938196" cy="986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WE DO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 flip a coin twice</a:t>
            </a:r>
            <a:endParaRPr lang="en-GB" sz="1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Draw a tree diagram to show the probabilities of all possible outcomes</a:t>
            </a:r>
            <a:endParaRPr lang="en-GB" sz="16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2F72EE2-99B1-4655-876D-CD75CD7D46AE}"/>
              </a:ext>
            </a:extLst>
          </p:cNvPr>
          <p:cNvGrpSpPr/>
          <p:nvPr/>
        </p:nvGrpSpPr>
        <p:grpSpPr>
          <a:xfrm>
            <a:off x="173863" y="2058053"/>
            <a:ext cx="3578352" cy="3236975"/>
            <a:chOff x="280416" y="2880360"/>
            <a:chExt cx="3578352" cy="3236975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A546E62-0B9D-461F-911A-F9256A0AFAA6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416" y="2880360"/>
              <a:ext cx="3578352" cy="3236975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A9DB8DD-0065-4D61-AA83-AA44A7325A4C}"/>
                </a:ext>
              </a:extLst>
            </p:cNvPr>
            <p:cNvSpPr/>
            <p:nvPr/>
          </p:nvSpPr>
          <p:spPr>
            <a:xfrm>
              <a:off x="292608" y="2880360"/>
              <a:ext cx="457327" cy="2436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9F0B709-8441-4F46-817A-D223AF4916CF}"/>
                </a:ext>
              </a:extLst>
            </p:cNvPr>
            <p:cNvSpPr/>
            <p:nvPr/>
          </p:nvSpPr>
          <p:spPr>
            <a:xfrm>
              <a:off x="2459736" y="2880360"/>
              <a:ext cx="457327" cy="2436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AA4CE72E-54F6-4B70-95A5-CF8FD17FA02B}"/>
              </a:ext>
            </a:extLst>
          </p:cNvPr>
          <p:cNvSpPr/>
          <p:nvPr/>
        </p:nvSpPr>
        <p:spPr>
          <a:xfrm>
            <a:off x="173863" y="1977503"/>
            <a:ext cx="1027146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Flip 1</a:t>
            </a:r>
            <a:endParaRPr lang="en-GB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36BDAF-0FD8-4C81-B759-8380B146C5F4}"/>
              </a:ext>
            </a:extLst>
          </p:cNvPr>
          <p:cNvSpPr/>
          <p:nvPr/>
        </p:nvSpPr>
        <p:spPr>
          <a:xfrm>
            <a:off x="1393317" y="3081714"/>
            <a:ext cx="1027146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H</a:t>
            </a:r>
            <a:endParaRPr lang="en-GB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CE561A3-D97C-439B-81B6-04B68A154F90}"/>
              </a:ext>
            </a:extLst>
          </p:cNvPr>
          <p:cNvSpPr/>
          <p:nvPr/>
        </p:nvSpPr>
        <p:spPr>
          <a:xfrm>
            <a:off x="1393317" y="3998926"/>
            <a:ext cx="1027146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</a:t>
            </a:r>
            <a:endParaRPr lang="en-GB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93396C9-690B-45CA-B228-56BD466630AF}"/>
              </a:ext>
            </a:extLst>
          </p:cNvPr>
          <p:cNvSpPr/>
          <p:nvPr/>
        </p:nvSpPr>
        <p:spPr>
          <a:xfrm>
            <a:off x="2353183" y="1960495"/>
            <a:ext cx="1027146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Flip 2</a:t>
            </a:r>
            <a:endParaRPr lang="en-GB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E63702D-B8D2-4853-8F37-D5BC576D7945}"/>
              </a:ext>
            </a:extLst>
          </p:cNvPr>
          <p:cNvSpPr/>
          <p:nvPr/>
        </p:nvSpPr>
        <p:spPr>
          <a:xfrm>
            <a:off x="3380329" y="2427867"/>
            <a:ext cx="1027146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H</a:t>
            </a:r>
            <a:endParaRPr lang="en-GB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0839556-A4FF-4B7D-87CF-57501A82F572}"/>
              </a:ext>
            </a:extLst>
          </p:cNvPr>
          <p:cNvSpPr/>
          <p:nvPr/>
        </p:nvSpPr>
        <p:spPr>
          <a:xfrm>
            <a:off x="3390945" y="3261717"/>
            <a:ext cx="1027146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</a:t>
            </a:r>
            <a:endParaRPr lang="en-GB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827B8E9-8B0E-444A-BAE6-8F20C719CA38}"/>
              </a:ext>
            </a:extLst>
          </p:cNvPr>
          <p:cNvSpPr/>
          <p:nvPr/>
        </p:nvSpPr>
        <p:spPr>
          <a:xfrm>
            <a:off x="3390945" y="3871198"/>
            <a:ext cx="1027146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H</a:t>
            </a:r>
            <a:endParaRPr lang="en-GB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D893C7C-75AD-4277-98BE-ACF915002EB6}"/>
              </a:ext>
            </a:extLst>
          </p:cNvPr>
          <p:cNvSpPr/>
          <p:nvPr/>
        </p:nvSpPr>
        <p:spPr>
          <a:xfrm>
            <a:off x="3401561" y="4705048"/>
            <a:ext cx="1027146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</a:t>
            </a:r>
            <a:endParaRPr lang="en-GB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2DFB364-8DD8-422C-92B9-64B5CFF9CF96}"/>
              </a:ext>
            </a:extLst>
          </p:cNvPr>
          <p:cNvSpPr/>
          <p:nvPr/>
        </p:nvSpPr>
        <p:spPr>
          <a:xfrm>
            <a:off x="330077" y="3118290"/>
            <a:ext cx="1027146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16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0.5</a:t>
            </a:r>
            <a:endParaRPr lang="en-GB" sz="1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B93643C-82C5-4078-B668-A19902F4F29F}"/>
              </a:ext>
            </a:extLst>
          </p:cNvPr>
          <p:cNvSpPr/>
          <p:nvPr/>
        </p:nvSpPr>
        <p:spPr>
          <a:xfrm>
            <a:off x="396651" y="4015065"/>
            <a:ext cx="1027146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16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0.5</a:t>
            </a:r>
            <a:endParaRPr lang="en-GB" sz="1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27B9B4C-50C2-45BF-9700-8044B496E93F}"/>
              </a:ext>
            </a:extLst>
          </p:cNvPr>
          <p:cNvSpPr/>
          <p:nvPr/>
        </p:nvSpPr>
        <p:spPr>
          <a:xfrm>
            <a:off x="2374415" y="2405158"/>
            <a:ext cx="1027146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16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0.5</a:t>
            </a:r>
            <a:endParaRPr lang="en-GB" sz="1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8726622-3F40-401B-822F-517CA784D783}"/>
              </a:ext>
            </a:extLst>
          </p:cNvPr>
          <p:cNvSpPr/>
          <p:nvPr/>
        </p:nvSpPr>
        <p:spPr>
          <a:xfrm>
            <a:off x="2392131" y="3320418"/>
            <a:ext cx="1027146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16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0.5</a:t>
            </a:r>
            <a:endParaRPr lang="en-GB" sz="1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EEA0F3C-E2A1-46F1-AA0A-42A4733FEBD2}"/>
              </a:ext>
            </a:extLst>
          </p:cNvPr>
          <p:cNvSpPr/>
          <p:nvPr/>
        </p:nvSpPr>
        <p:spPr>
          <a:xfrm>
            <a:off x="2356699" y="3839127"/>
            <a:ext cx="1027146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16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0.5</a:t>
            </a:r>
            <a:endParaRPr lang="en-GB" sz="1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2AC2DED-C11C-493F-8E76-E65D42B5D6B7}"/>
              </a:ext>
            </a:extLst>
          </p:cNvPr>
          <p:cNvSpPr/>
          <p:nvPr/>
        </p:nvSpPr>
        <p:spPr>
          <a:xfrm>
            <a:off x="2374415" y="4754387"/>
            <a:ext cx="1027146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16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0.5</a:t>
            </a:r>
            <a:endParaRPr lang="en-GB" sz="1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1E49C30-F180-4B10-A53F-97AF37800383}"/>
              </a:ext>
            </a:extLst>
          </p:cNvPr>
          <p:cNvSpPr/>
          <p:nvPr/>
        </p:nvSpPr>
        <p:spPr>
          <a:xfrm>
            <a:off x="3922185" y="2405158"/>
            <a:ext cx="4207675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P(HH) = 0.5 X 0.5 = 0.25</a:t>
            </a:r>
            <a:endParaRPr lang="en-GB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0C97CED-4BA0-438D-9E62-BF0363FB9001}"/>
              </a:ext>
            </a:extLst>
          </p:cNvPr>
          <p:cNvSpPr/>
          <p:nvPr/>
        </p:nvSpPr>
        <p:spPr>
          <a:xfrm>
            <a:off x="3922185" y="3224825"/>
            <a:ext cx="4207675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P(HT) = 0.5 X 0.5 = 0.25</a:t>
            </a:r>
            <a:endParaRPr lang="en-GB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112CC81-F99B-4E7F-B07F-A55F6ED424D6}"/>
              </a:ext>
            </a:extLst>
          </p:cNvPr>
          <p:cNvSpPr/>
          <p:nvPr/>
        </p:nvSpPr>
        <p:spPr>
          <a:xfrm>
            <a:off x="3975003" y="3868791"/>
            <a:ext cx="4207675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P(TH) = 0.5 X 0.5 = 0.25</a:t>
            </a:r>
            <a:endParaRPr lang="en-GB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E8785DA-05C1-421C-B6AC-0E850CFA40A6}"/>
              </a:ext>
            </a:extLst>
          </p:cNvPr>
          <p:cNvSpPr/>
          <p:nvPr/>
        </p:nvSpPr>
        <p:spPr>
          <a:xfrm>
            <a:off x="3975003" y="4688458"/>
            <a:ext cx="4207675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P(TT) = 0.5 X 0.5 = 0.25</a:t>
            </a:r>
            <a:endParaRPr lang="en-GB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25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"/>
            <a:ext cx="7938197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solidFill>
                  <a:schemeClr val="accent1"/>
                </a:solidFill>
              </a:rPr>
              <a:t>How do we calculate probabilities for different situations and use them effectively to make accurate predications?</a:t>
            </a:r>
            <a:endParaRPr lang="en-GB" sz="1600" dirty="0">
              <a:solidFill>
                <a:srgbClr val="7030A0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25B3CC-E3B5-4879-88AE-2B1DF85E0EB5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can we draw and use a Tree diagram effectively for repeated events?</a:t>
            </a:r>
            <a:endParaRPr lang="en-GB" sz="2800" dirty="0">
              <a:solidFill>
                <a:schemeClr val="accent3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C802FB-71C6-4BA3-9B29-E8AE1CAA58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BD1653E-FAA2-4EBE-BFE7-B325770F24A0}"/>
              </a:ext>
            </a:extLst>
          </p:cNvPr>
          <p:cNvSpPr/>
          <p:nvPr/>
        </p:nvSpPr>
        <p:spPr>
          <a:xfrm>
            <a:off x="0" y="696010"/>
            <a:ext cx="12192000" cy="303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YOU DO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Products made in the Greenway factory either start in machine A, B or C. Machine A is the oldest and can make less products per hour than B and C in turn. In an hour, machine A can produce 17 items, machine B can produce 26 items and the newest machine C can produce 31 per hour. </a:t>
            </a:r>
            <a:endParaRPr lang="en-GB" sz="1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Each hour, the floor manager selects 2 items at random to check for quality assurance.  </a:t>
            </a:r>
            <a:endParaRPr lang="en-GB" sz="1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a) Draw a tree diagram showing the probabilities of the possible outcomes for this sample.</a:t>
            </a:r>
            <a:endParaRPr lang="en-GB" sz="1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b) Calculate the probability that both items were made by the same machine.</a:t>
            </a:r>
            <a:endParaRPr lang="en-GB" sz="1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c) Calculate the probability that both items were made by different machines. </a:t>
            </a:r>
            <a:endParaRPr lang="en-GB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912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"/>
            <a:ext cx="7938197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solidFill>
                  <a:schemeClr val="accent1"/>
                </a:solidFill>
              </a:rPr>
              <a:t>How do we calculate probabilities for different situations and use them effectively to make accurate predications?</a:t>
            </a:r>
            <a:endParaRPr lang="en-GB" sz="1600" dirty="0">
              <a:solidFill>
                <a:srgbClr val="7030A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Practice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25B3CC-E3B5-4879-88AE-2B1DF85E0EB5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can we draw and use a Tree diagram effectively for repeated events?</a:t>
            </a:r>
            <a:endParaRPr lang="en-GB" sz="2000" dirty="0">
              <a:solidFill>
                <a:schemeClr val="accent3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227B027-CB8D-44E6-B63F-BE7BC60BE84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13" y="1501658"/>
            <a:ext cx="1353600" cy="1353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7C802FB-71C6-4BA3-9B29-E8AE1CAA58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3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1684</TotalTime>
  <Words>637</Words>
  <Application>Microsoft Office PowerPoint</Application>
  <PresentationFormat>Widescreen</PresentationFormat>
  <Paragraphs>77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Gautami</vt:lpstr>
      <vt:lpstr>Office Theme</vt:lpstr>
      <vt:lpstr>How do we calculate probabilities for different situations and use them effectively to make accurate predications?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158</cp:revision>
  <dcterms:created xsi:type="dcterms:W3CDTF">2022-05-17T07:55:04Z</dcterms:created>
  <dcterms:modified xsi:type="dcterms:W3CDTF">2024-07-11T13:38:24Z</dcterms:modified>
</cp:coreProperties>
</file>