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sldIdLst>
    <p:sldId id="256" r:id="rId2"/>
    <p:sldId id="289" r:id="rId3"/>
    <p:sldId id="439" r:id="rId4"/>
    <p:sldId id="452" r:id="rId5"/>
    <p:sldId id="453" r:id="rId6"/>
    <p:sldId id="454" r:id="rId7"/>
    <p:sldId id="45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B072-5E28-4AEA-A0F0-4CAD26C302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941605-DACF-4D7C-9545-39C5072C19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B0433C-5B35-40F9-9EBB-D9590F4C57BC}"/>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82920F3E-AF7F-43F9-9183-BF01C3F854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6EF022-9789-46AA-A447-3CEE85FF9F35}"/>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4372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FC6B-A6CC-48EB-8575-344AF612D7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DD8C36-4530-44F9-8148-3BD8ADAE94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746A6-E376-4400-96D3-1D630FB2D2A6}"/>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989B4F4E-1845-4F2A-9133-CBAB969B90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EC0F56-37A9-4824-A028-903387EC39F6}"/>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686249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29554-6254-44A2-906A-CFB561AC90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F421DC-3FDF-4A68-9ECE-A278452901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E5E0AB-5A68-4A0A-B930-C81C28D14045}"/>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22E038D0-9F5C-41AF-AFF9-E502B7A705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4D7D13-3634-4F2C-A221-EBD018DAD519}"/>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51193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866C-8842-4D64-A781-52DF83B7AA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5DC8DE-74E4-4441-8AF3-2BC45F5E541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893C213-5B42-412D-A8A1-C0D746E0043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6DF4B94-E745-47B1-88B8-4BD00BEDE3E4}"/>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6" name="Footer Placeholder 5">
            <a:extLst>
              <a:ext uri="{FF2B5EF4-FFF2-40B4-BE49-F238E27FC236}">
                <a16:creationId xmlns:a16="http://schemas.microsoft.com/office/drawing/2014/main" id="{0D022163-43F8-416F-B1CF-D8DAF277E8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714880-3FAF-4DEA-BEBD-F73E55BDB2E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91456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2897-CD95-4AD2-849A-F653195B85B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3E8639-C96E-44F2-A211-364301406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5D3724-D50C-4459-88C4-DA5BC04489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31FAD8-C6FD-4F71-853D-F1902E2C2E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93BA530-C836-48FB-B823-306A4D1322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82BE7-235D-47CC-BED9-F72791AF8732}"/>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8" name="Footer Placeholder 7">
            <a:extLst>
              <a:ext uri="{FF2B5EF4-FFF2-40B4-BE49-F238E27FC236}">
                <a16:creationId xmlns:a16="http://schemas.microsoft.com/office/drawing/2014/main" id="{FEE8B7F0-3941-4935-B904-C463B9571E1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8AD4DD-E4B4-40D3-91FD-6BCABD69FC1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51372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3B3F-2743-4FE0-A13F-062A163F5F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A58F61-C29B-452D-AB67-39A165DF2AC3}"/>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4" name="Footer Placeholder 3">
            <a:extLst>
              <a:ext uri="{FF2B5EF4-FFF2-40B4-BE49-F238E27FC236}">
                <a16:creationId xmlns:a16="http://schemas.microsoft.com/office/drawing/2014/main" id="{96C0B695-8F00-4CE0-8A96-64823F4DDD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EDC951-606C-4536-AF6A-44450056DEAF}"/>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3016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8E81B1-9B41-4AD5-B5F2-666BC36FCA33}"/>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3" name="Footer Placeholder 2">
            <a:extLst>
              <a:ext uri="{FF2B5EF4-FFF2-40B4-BE49-F238E27FC236}">
                <a16:creationId xmlns:a16="http://schemas.microsoft.com/office/drawing/2014/main" id="{AF4B62ED-7DF8-4DE0-858F-C2432859C9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59D1F23-8EE9-421A-A4F8-A1E088363CF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554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BA761-667A-4F0A-A052-32BEA8DE2E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A4A5A5-DB8A-492C-8BE1-2184240BB7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92E7582-00F1-480D-A774-5876148FE9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AE00BC-A331-426D-AF4C-26FD491D5353}"/>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6" name="Footer Placeholder 5">
            <a:extLst>
              <a:ext uri="{FF2B5EF4-FFF2-40B4-BE49-F238E27FC236}">
                <a16:creationId xmlns:a16="http://schemas.microsoft.com/office/drawing/2014/main" id="{7F08BA32-CA65-4184-98DD-80C0AD30BD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421B45-E21A-43DC-9B8C-15DD93D8620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008488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8493-D661-451E-935A-ECEA042028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5692AE8-0043-48F4-9CC3-F66E4E39FF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6BB39B-84F7-448C-BFBD-4F844B9B63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0CB3A1-3912-47C3-ADD9-F463C4865A47}"/>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6" name="Footer Placeholder 5">
            <a:extLst>
              <a:ext uri="{FF2B5EF4-FFF2-40B4-BE49-F238E27FC236}">
                <a16:creationId xmlns:a16="http://schemas.microsoft.com/office/drawing/2014/main" id="{AD5E5B28-42E1-4A69-9AC5-955B14E9DC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C2B7BC-2D8E-4751-892C-7D6710268654}"/>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72841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87CC-6C22-4B34-96BC-2C95A4E6C5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987B1D-F8FA-483B-86D2-BFF69C0212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39789F-B05A-41BC-BC54-17354FFDAEBA}"/>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FA3A4A94-E0E8-42DA-BB22-156C8D88C3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30335B-4A81-41B0-8B26-76AEBDCC956C}"/>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8694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8BDB8-4C32-4803-9B13-02C8D93E65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C5A0B0-9BBD-4DB3-BB33-CBEFA20475D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C58500-8C03-4235-B763-B04765312066}"/>
              </a:ext>
            </a:extLst>
          </p:cNvPr>
          <p:cNvSpPr>
            <a:spLocks noGrp="1"/>
          </p:cNvSpPr>
          <p:nvPr>
            <p:ph type="dt" sz="half" idx="10"/>
          </p:nvPr>
        </p:nvSpPr>
        <p:spPr/>
        <p:txBody>
          <a:body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76273401-3FBF-4309-A91A-737B31DE8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95CD15-AFFB-4740-85BD-2A9F44E4F1A8}"/>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8700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215631-765E-4B35-BAB5-56D6BE053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0706CB6-92D3-4F89-B006-A4EB93A119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12F70E-0065-4DC3-8121-494C0BAA9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460FC-30B6-42B8-953D-5EC6D09F31C8}" type="datetimeFigureOut">
              <a:rPr lang="en-GB" smtClean="0"/>
              <a:t>06/06/2024</a:t>
            </a:fld>
            <a:endParaRPr lang="en-GB"/>
          </a:p>
        </p:txBody>
      </p:sp>
      <p:sp>
        <p:nvSpPr>
          <p:cNvPr id="5" name="Footer Placeholder 4">
            <a:extLst>
              <a:ext uri="{FF2B5EF4-FFF2-40B4-BE49-F238E27FC236}">
                <a16:creationId xmlns:a16="http://schemas.microsoft.com/office/drawing/2014/main" id="{D0678C08-3ECD-4AF3-9993-A1EE0111F7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2B47304-BDDB-4DFA-A33F-CD5EE12FB2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E3F92-42B2-44FD-87C4-0F69EE84AB00}" type="slidenum">
              <a:rPr lang="en-GB" smtClean="0"/>
              <a:t>‹#›</a:t>
            </a:fld>
            <a:endParaRPr lang="en-GB"/>
          </a:p>
        </p:txBody>
      </p:sp>
    </p:spTree>
    <p:extLst>
      <p:ext uri="{BB962C8B-B14F-4D97-AF65-F5344CB8AC3E}">
        <p14:creationId xmlns:p14="http://schemas.microsoft.com/office/powerpoint/2010/main" val="403238955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44C5-C8CC-41DB-B17F-DE9DCF103BEC}"/>
              </a:ext>
            </a:extLst>
          </p:cNvPr>
          <p:cNvSpPr>
            <a:spLocks noGrp="1"/>
          </p:cNvSpPr>
          <p:nvPr>
            <p:ph type="ctrTitle"/>
          </p:nvPr>
        </p:nvSpPr>
        <p:spPr>
          <a:xfrm>
            <a:off x="1639409" y="2182838"/>
            <a:ext cx="9144000" cy="1911213"/>
          </a:xfrm>
        </p:spPr>
        <p:txBody>
          <a:bodyPr>
            <a:noAutofit/>
          </a:bodyPr>
          <a:lstStyle/>
          <a:p>
            <a:r>
              <a:rPr lang="en-GB" sz="4800" dirty="0">
                <a:solidFill>
                  <a:schemeClr val="tx2"/>
                </a:solidFill>
              </a:rPr>
              <a:t>How do we use box plots and scatter graphs to represent and compare large data sets?</a:t>
            </a:r>
            <a:endParaRPr lang="en-GB" sz="1600" b="1" dirty="0">
              <a:solidFill>
                <a:schemeClr val="tx2"/>
              </a:solidFill>
            </a:endParaRPr>
          </a:p>
        </p:txBody>
      </p:sp>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What is the difference between interpolation and extrapolation?</a:t>
            </a:r>
            <a:endParaRPr lang="en-GB" dirty="0">
              <a:solidFill>
                <a:schemeClr val="accent3"/>
              </a:solidFill>
            </a:endParaRPr>
          </a:p>
        </p:txBody>
      </p:sp>
      <p:pic>
        <p:nvPicPr>
          <p:cNvPr id="7" name="Picture 2" descr="Aldersley High School - Moreton School">
            <a:extLst>
              <a:ext uri="{FF2B5EF4-FFF2-40B4-BE49-F238E27FC236}">
                <a16:creationId xmlns:a16="http://schemas.microsoft.com/office/drawing/2014/main" id="{4A54DF93-A4E7-4E65-8A49-278CF9DCC948}"/>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6630" b="98895" l="491" r="99263">
                        <a14:foregroundMark x1="30221" y1="7459" x2="60197" y2="6906"/>
                        <a14:foregroundMark x1="60197" y1="6906" x2="71253" y2="8840"/>
                        <a14:foregroundMark x1="28993" y1="16575" x2="77887" y2="52762"/>
                        <a14:foregroundMark x1="77887" y1="52762" x2="62162" y2="48619"/>
                        <a14:foregroundMark x1="24079" y1="37293" x2="51597" y2="44475"/>
                        <a14:foregroundMark x1="51597" y1="44475" x2="56020" y2="58840"/>
                        <a14:foregroundMark x1="23342" y1="38674" x2="36855" y2="13260"/>
                        <a14:foregroundMark x1="34152" y1="16575" x2="43735" y2="34254"/>
                        <a14:foregroundMark x1="43243" y1="46961" x2="40295" y2="45028"/>
                        <a14:foregroundMark x1="58231" y1="27901" x2="58968" y2="49448"/>
                        <a14:foregroundMark x1="72482" y1="34807" x2="63882" y2="43094"/>
                        <a14:foregroundMark x1="42015" y1="49448" x2="47174" y2="49448"/>
                        <a14:foregroundMark x1="60688" y1="62707" x2="71253" y2="53039"/>
                        <a14:foregroundMark x1="7617" y1="95028" x2="7617" y2="95028"/>
                        <a14:foregroundMark x1="5160" y1="96133" x2="9091" y2="94751"/>
                        <a14:foregroundMark x1="12285" y1="89227" x2="12039" y2="95580"/>
                        <a14:foregroundMark x1="5160" y1="96409" x2="33907" y2="96409"/>
                        <a14:foregroundMark x1="33907" y1="96409" x2="92383" y2="95028"/>
                        <a14:foregroundMark x1="92383" y1="95028" x2="6143" y2="94475"/>
                        <a14:foregroundMark x1="6143" y1="94475" x2="70270" y2="89779"/>
                        <a14:foregroundMark x1="70270" y1="89779" x2="94103" y2="89779"/>
                        <a14:foregroundMark x1="737" y1="98619" x2="6880" y2="97238"/>
                        <a14:foregroundMark x1="1229" y1="89503" x2="16708" y2="90055"/>
                        <a14:foregroundMark x1="19902" y1="90608" x2="23342" y2="90608"/>
                        <a14:foregroundMark x1="18919" y1="89503" x2="35872" y2="89503"/>
                        <a14:foregroundMark x1="26044" y1="90608" x2="51106" y2="90884"/>
                        <a14:foregroundMark x1="59459" y1="98066" x2="91400" y2="98066"/>
                        <a14:foregroundMark x1="91400" y1="98066" x2="99263" y2="98895"/>
                        <a14:foregroundMark x1="40541" y1="97790" x2="57985" y2="97790"/>
                        <a14:foregroundMark x1="97789" y1="94475" x2="97789" y2="94475"/>
                        <a14:foregroundMark x1="96806" y1="92265" x2="96806" y2="92265"/>
                        <a14:foregroundMark x1="96806" y1="90884" x2="96806" y2="90884"/>
                        <a14:foregroundMark x1="97297" y1="90331" x2="97297" y2="90331"/>
                        <a14:foregroundMark x1="97297" y1="89503" x2="97297" y2="89503"/>
                        <a14:foregroundMark x1="97789" y1="89503" x2="97789" y2="89503"/>
                        <a14:foregroundMark x1="37346" y1="90331" x2="37346" y2="90331"/>
                        <a14:foregroundMark x1="40541" y1="90331" x2="40541" y2="90331"/>
                        <a14:foregroundMark x1="38084" y1="89227" x2="38084" y2="89227"/>
                        <a14:foregroundMark x1="40541" y1="89503" x2="40541" y2="89503"/>
                        <a14:foregroundMark x1="58231" y1="89779" x2="58231" y2="89779"/>
                      </a14:backgroundRemoval>
                    </a14:imgEffect>
                  </a14:imgLayer>
                </a14:imgProps>
              </a:ext>
              <a:ext uri="{28A0092B-C50C-407E-A947-70E740481C1C}">
                <a14:useLocalDpi xmlns:a14="http://schemas.microsoft.com/office/drawing/2010/main" val="0"/>
              </a:ext>
            </a:extLst>
          </a:blip>
          <a:srcRect/>
          <a:stretch>
            <a:fillRect/>
          </a:stretch>
        </p:blipFill>
        <p:spPr bwMode="auto">
          <a:xfrm>
            <a:off x="10500320" y="0"/>
            <a:ext cx="1691680" cy="15052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F64884-B4E4-416B-8DFE-6D53C8D98A8E}"/>
              </a:ext>
            </a:extLst>
          </p:cNvPr>
          <p:cNvPicPr/>
          <p:nvPr/>
        </p:nvPicPr>
        <p:blipFill rotWithShape="1">
          <a:blip r:embed="rId4"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5" cstate="print">
            <a:extLst>
              <a:ext uri="{28A0092B-C50C-407E-A947-70E740481C1C}">
                <a14:useLocalDpi xmlns:a14="http://schemas.microsoft.com/office/drawing/2010/main" val="0"/>
              </a:ext>
            </a:extLst>
          </a:blip>
          <a:srcRect t="16158" b="20371"/>
          <a:stretch/>
        </p:blipFill>
        <p:spPr bwMode="auto">
          <a:xfrm>
            <a:off x="5044984" y="1089706"/>
            <a:ext cx="1771015" cy="685800"/>
          </a:xfrm>
          <a:prstGeom prst="rect">
            <a:avLst/>
          </a:prstGeom>
          <a:ln>
            <a:noFill/>
          </a:ln>
          <a:extLst>
            <a:ext uri="{53640926-AAD7-44D8-BBD7-CCE9431645EC}">
              <a14:shadowObscured xmlns:a14="http://schemas.microsoft.com/office/drawing/2010/main"/>
            </a:ext>
          </a:extLst>
        </p:spPr>
      </p:pic>
      <p:sp>
        <p:nvSpPr>
          <p:cNvPr id="11" name="Subtitle 2">
            <a:extLst>
              <a:ext uri="{FF2B5EF4-FFF2-40B4-BE49-F238E27FC236}">
                <a16:creationId xmlns:a16="http://schemas.microsoft.com/office/drawing/2014/main" id="{7FCEC2AE-8D0D-4350-8F76-3D90A8380F75}"/>
              </a:ext>
            </a:extLst>
          </p:cNvPr>
          <p:cNvSpPr txBox="1">
            <a:spLocks/>
          </p:cNvSpPr>
          <p:nvPr/>
        </p:nvSpPr>
        <p:spPr>
          <a:xfrm>
            <a:off x="1311941" y="4135811"/>
            <a:ext cx="9798936" cy="19289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b="1" u="sng" dirty="0">
                <a:solidFill>
                  <a:schemeClr val="accent1"/>
                </a:solidFill>
              </a:rPr>
              <a:t>Interpolation and Extrapolation</a:t>
            </a:r>
            <a:endParaRPr lang="en-GB" sz="9600" b="1" u="sng" dirty="0">
              <a:solidFill>
                <a:schemeClr val="accent1"/>
              </a:solidFill>
            </a:endParaRPr>
          </a:p>
        </p:txBody>
      </p:sp>
      <p:pic>
        <p:nvPicPr>
          <p:cNvPr id="10" name="Picture 9">
            <a:extLst>
              <a:ext uri="{FF2B5EF4-FFF2-40B4-BE49-F238E27FC236}">
                <a16:creationId xmlns:a16="http://schemas.microsoft.com/office/drawing/2014/main" id="{1FCD0674-976A-43D3-B654-DAE7E4CB5522}"/>
              </a:ext>
            </a:extLst>
          </p:cNvPr>
          <p:cNvPicPr>
            <a:picLocks noChangeAspect="1"/>
          </p:cNvPicPr>
          <p:nvPr/>
        </p:nvPicPr>
        <p:blipFill>
          <a:blip r:embed="rId6"/>
          <a:stretch>
            <a:fillRect/>
          </a:stretch>
        </p:blipFill>
        <p:spPr>
          <a:xfrm>
            <a:off x="0" y="9438"/>
            <a:ext cx="3333750" cy="1943100"/>
          </a:xfrm>
          <a:prstGeom prst="rect">
            <a:avLst/>
          </a:prstGeom>
        </p:spPr>
      </p:pic>
    </p:spTree>
    <p:extLst>
      <p:ext uri="{BB962C8B-B14F-4D97-AF65-F5344CB8AC3E}">
        <p14:creationId xmlns:p14="http://schemas.microsoft.com/office/powerpoint/2010/main" val="383261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What is the difference between interpolation and extrapolation?</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24287"/>
            <a:ext cx="9636791" cy="3107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3" name="Picture 2" descr="Aldersley High School - Moreton School">
            <a:extLst>
              <a:ext uri="{FF2B5EF4-FFF2-40B4-BE49-F238E27FC236}">
                <a16:creationId xmlns:a16="http://schemas.microsoft.com/office/drawing/2014/main" id="{CF8576FC-435F-4AFD-AD3F-5BAF20215ED9}"/>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630" b="98895" l="491" r="99263">
                        <a14:foregroundMark x1="30221" y1="7459" x2="60197" y2="6906"/>
                        <a14:foregroundMark x1="60197" y1="6906" x2="71253" y2="8840"/>
                        <a14:foregroundMark x1="28993" y1="16575" x2="77887" y2="52762"/>
                        <a14:foregroundMark x1="77887" y1="52762" x2="62162" y2="48619"/>
                        <a14:foregroundMark x1="24079" y1="37293" x2="51597" y2="44475"/>
                        <a14:foregroundMark x1="51597" y1="44475" x2="56020" y2="58840"/>
                        <a14:foregroundMark x1="23342" y1="38674" x2="36855" y2="13260"/>
                        <a14:foregroundMark x1="34152" y1="16575" x2="43735" y2="34254"/>
                        <a14:foregroundMark x1="43243" y1="46961" x2="40295" y2="45028"/>
                        <a14:foregroundMark x1="58231" y1="27901" x2="58968" y2="49448"/>
                        <a14:foregroundMark x1="72482" y1="34807" x2="63882" y2="43094"/>
                        <a14:foregroundMark x1="42015" y1="49448" x2="47174" y2="49448"/>
                        <a14:foregroundMark x1="60688" y1="62707" x2="71253" y2="53039"/>
                        <a14:foregroundMark x1="7617" y1="95028" x2="7617" y2="95028"/>
                        <a14:foregroundMark x1="5160" y1="96133" x2="9091" y2="94751"/>
                        <a14:foregroundMark x1="12285" y1="89227" x2="12039" y2="95580"/>
                        <a14:foregroundMark x1="5160" y1="96409" x2="33907" y2="96409"/>
                        <a14:foregroundMark x1="33907" y1="96409" x2="92383" y2="95028"/>
                        <a14:foregroundMark x1="92383" y1="95028" x2="6143" y2="94475"/>
                        <a14:foregroundMark x1="6143" y1="94475" x2="70270" y2="89779"/>
                        <a14:foregroundMark x1="70270" y1="89779" x2="94103" y2="89779"/>
                        <a14:foregroundMark x1="737" y1="98619" x2="6880" y2="97238"/>
                        <a14:foregroundMark x1="1229" y1="89503" x2="16708" y2="90055"/>
                        <a14:foregroundMark x1="19902" y1="90608" x2="23342" y2="90608"/>
                        <a14:foregroundMark x1="18919" y1="89503" x2="35872" y2="89503"/>
                        <a14:foregroundMark x1="26044" y1="90608" x2="51106" y2="90884"/>
                        <a14:foregroundMark x1="59459" y1="98066" x2="91400" y2="98066"/>
                        <a14:foregroundMark x1="91400" y1="98066" x2="99263" y2="98895"/>
                        <a14:foregroundMark x1="40541" y1="97790" x2="57985" y2="97790"/>
                        <a14:foregroundMark x1="97789" y1="94475" x2="97789" y2="94475"/>
                        <a14:foregroundMark x1="96806" y1="92265" x2="96806" y2="92265"/>
                        <a14:foregroundMark x1="96806" y1="90884" x2="96806" y2="90884"/>
                        <a14:foregroundMark x1="97297" y1="90331" x2="97297" y2="90331"/>
                        <a14:foregroundMark x1="97297" y1="89503" x2="97297" y2="89503"/>
                        <a14:foregroundMark x1="97789" y1="89503" x2="97789" y2="89503"/>
                        <a14:foregroundMark x1="37346" y1="90331" x2="37346" y2="90331"/>
                        <a14:foregroundMark x1="40541" y1="90331" x2="40541" y2="90331"/>
                        <a14:foregroundMark x1="38084" y1="89227" x2="38084" y2="89227"/>
                        <a14:foregroundMark x1="40541" y1="89503" x2="40541" y2="89503"/>
                        <a14:foregroundMark x1="58231" y1="89779" x2="58231" y2="89779"/>
                      </a14:backgroundRemoval>
                    </a14:imgEffect>
                  </a14:imgLayer>
                </a14:imgProps>
              </a:ext>
              <a:ext uri="{28A0092B-C50C-407E-A947-70E740481C1C}">
                <a14:useLocalDpi xmlns:a14="http://schemas.microsoft.com/office/drawing/2010/main" val="0"/>
              </a:ext>
            </a:extLst>
          </a:blip>
          <a:srcRect/>
          <a:stretch>
            <a:fillRect/>
          </a:stretch>
        </p:blipFill>
        <p:spPr bwMode="auto">
          <a:xfrm>
            <a:off x="11256884" y="0"/>
            <a:ext cx="935115" cy="8320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BF9A22C-F735-408B-A1F6-D1DAD3B3C055}"/>
              </a:ext>
            </a:extLst>
          </p:cNvPr>
          <p:cNvPicPr>
            <a:picLocks noChangeAspect="1"/>
          </p:cNvPicPr>
          <p:nvPr/>
        </p:nvPicPr>
        <p:blipFill>
          <a:blip r:embed="rId6"/>
          <a:stretch>
            <a:fillRect/>
          </a:stretch>
        </p:blipFill>
        <p:spPr>
          <a:xfrm>
            <a:off x="210325" y="1309826"/>
            <a:ext cx="11771349" cy="4238348"/>
          </a:xfrm>
          <a:prstGeom prst="rect">
            <a:avLst/>
          </a:prstGeom>
        </p:spPr>
      </p:pic>
    </p:spTree>
    <p:extLst>
      <p:ext uri="{BB962C8B-B14F-4D97-AF65-F5344CB8AC3E}">
        <p14:creationId xmlns:p14="http://schemas.microsoft.com/office/powerpoint/2010/main" val="3270191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What is the difference between interpolation and extrapolation?</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24287"/>
            <a:ext cx="9636791" cy="3107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3" name="Picture 2" descr="Aldersley High School - Moreton School">
            <a:extLst>
              <a:ext uri="{FF2B5EF4-FFF2-40B4-BE49-F238E27FC236}">
                <a16:creationId xmlns:a16="http://schemas.microsoft.com/office/drawing/2014/main" id="{CF8576FC-435F-4AFD-AD3F-5BAF20215ED9}"/>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630" b="98895" l="491" r="99263">
                        <a14:foregroundMark x1="30221" y1="7459" x2="60197" y2="6906"/>
                        <a14:foregroundMark x1="60197" y1="6906" x2="71253" y2="8840"/>
                        <a14:foregroundMark x1="28993" y1="16575" x2="77887" y2="52762"/>
                        <a14:foregroundMark x1="77887" y1="52762" x2="62162" y2="48619"/>
                        <a14:foregroundMark x1="24079" y1="37293" x2="51597" y2="44475"/>
                        <a14:foregroundMark x1="51597" y1="44475" x2="56020" y2="58840"/>
                        <a14:foregroundMark x1="23342" y1="38674" x2="36855" y2="13260"/>
                        <a14:foregroundMark x1="34152" y1="16575" x2="43735" y2="34254"/>
                        <a14:foregroundMark x1="43243" y1="46961" x2="40295" y2="45028"/>
                        <a14:foregroundMark x1="58231" y1="27901" x2="58968" y2="49448"/>
                        <a14:foregroundMark x1="72482" y1="34807" x2="63882" y2="43094"/>
                        <a14:foregroundMark x1="42015" y1="49448" x2="47174" y2="49448"/>
                        <a14:foregroundMark x1="60688" y1="62707" x2="71253" y2="53039"/>
                        <a14:foregroundMark x1="7617" y1="95028" x2="7617" y2="95028"/>
                        <a14:foregroundMark x1="5160" y1="96133" x2="9091" y2="94751"/>
                        <a14:foregroundMark x1="12285" y1="89227" x2="12039" y2="95580"/>
                        <a14:foregroundMark x1="5160" y1="96409" x2="33907" y2="96409"/>
                        <a14:foregroundMark x1="33907" y1="96409" x2="92383" y2="95028"/>
                        <a14:foregroundMark x1="92383" y1="95028" x2="6143" y2="94475"/>
                        <a14:foregroundMark x1="6143" y1="94475" x2="70270" y2="89779"/>
                        <a14:foregroundMark x1="70270" y1="89779" x2="94103" y2="89779"/>
                        <a14:foregroundMark x1="737" y1="98619" x2="6880" y2="97238"/>
                        <a14:foregroundMark x1="1229" y1="89503" x2="16708" y2="90055"/>
                        <a14:foregroundMark x1="19902" y1="90608" x2="23342" y2="90608"/>
                        <a14:foregroundMark x1="18919" y1="89503" x2="35872" y2="89503"/>
                        <a14:foregroundMark x1="26044" y1="90608" x2="51106" y2="90884"/>
                        <a14:foregroundMark x1="59459" y1="98066" x2="91400" y2="98066"/>
                        <a14:foregroundMark x1="91400" y1="98066" x2="99263" y2="98895"/>
                        <a14:foregroundMark x1="40541" y1="97790" x2="57985" y2="97790"/>
                        <a14:foregroundMark x1="97789" y1="94475" x2="97789" y2="94475"/>
                        <a14:foregroundMark x1="96806" y1="92265" x2="96806" y2="92265"/>
                        <a14:foregroundMark x1="96806" y1="90884" x2="96806" y2="90884"/>
                        <a14:foregroundMark x1="97297" y1="90331" x2="97297" y2="90331"/>
                        <a14:foregroundMark x1="97297" y1="89503" x2="97297" y2="89503"/>
                        <a14:foregroundMark x1="97789" y1="89503" x2="97789" y2="89503"/>
                        <a14:foregroundMark x1="37346" y1="90331" x2="37346" y2="90331"/>
                        <a14:foregroundMark x1="40541" y1="90331" x2="40541" y2="90331"/>
                        <a14:foregroundMark x1="38084" y1="89227" x2="38084" y2="89227"/>
                        <a14:foregroundMark x1="40541" y1="89503" x2="40541" y2="89503"/>
                        <a14:foregroundMark x1="58231" y1="89779" x2="58231" y2="89779"/>
                      </a14:backgroundRemoval>
                    </a14:imgEffect>
                  </a14:imgLayer>
                </a14:imgProps>
              </a:ext>
              <a:ext uri="{28A0092B-C50C-407E-A947-70E740481C1C}">
                <a14:useLocalDpi xmlns:a14="http://schemas.microsoft.com/office/drawing/2010/main" val="0"/>
              </a:ext>
            </a:extLst>
          </a:blip>
          <a:srcRect/>
          <a:stretch>
            <a:fillRect/>
          </a:stretch>
        </p:blipFill>
        <p:spPr bwMode="auto">
          <a:xfrm>
            <a:off x="11256884" y="0"/>
            <a:ext cx="935115" cy="83206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B234E27-FAD4-4DDC-B226-AE358822650C}"/>
              </a:ext>
            </a:extLst>
          </p:cNvPr>
          <p:cNvSpPr/>
          <p:nvPr/>
        </p:nvSpPr>
        <p:spPr>
          <a:xfrm>
            <a:off x="64902" y="653662"/>
            <a:ext cx="12192000" cy="5688545"/>
          </a:xfrm>
          <a:prstGeom prst="rect">
            <a:avLst/>
          </a:prstGeom>
        </p:spPr>
        <p:txBody>
          <a:bodyPr wrap="square">
            <a:spAutoFit/>
          </a:bodyPr>
          <a:lstStyle/>
          <a:p>
            <a:pPr>
              <a:lnSpc>
                <a:spcPct val="106000"/>
              </a:lnSpc>
              <a:spcBef>
                <a:spcPts val="600"/>
              </a:spcBef>
              <a:spcAft>
                <a:spcPts val="600"/>
              </a:spcAft>
            </a:pPr>
            <a:r>
              <a:rPr lang="en-GB" sz="1600" b="1" u="sng" dirty="0">
                <a:solidFill>
                  <a:schemeClr val="accent1"/>
                </a:solidFill>
                <a:latin typeface="+mj-lt"/>
                <a:ea typeface="Calibri" panose="020F0502020204030204" pitchFamily="34" charset="0"/>
                <a:cs typeface="Gautami" panose="020B0502040204020203" pitchFamily="34" charset="0"/>
              </a:rPr>
              <a:t>The Knowledge Phase</a:t>
            </a:r>
            <a:endParaRPr lang="en-GB" sz="1600" dirty="0">
              <a:solidFill>
                <a:schemeClr val="accent1"/>
              </a:solidFill>
              <a:latin typeface="+mj-lt"/>
              <a:ea typeface="Calibri" panose="020F0502020204030204" pitchFamily="34" charset="0"/>
              <a:cs typeface="Gautami" panose="020B0502040204020203" pitchFamily="34" charset="0"/>
            </a:endParaRPr>
          </a:p>
          <a:p>
            <a:pPr>
              <a:lnSpc>
                <a:spcPct val="106000"/>
              </a:lnSpc>
              <a:spcBef>
                <a:spcPts val="600"/>
              </a:spcBef>
              <a:spcAft>
                <a:spcPts val="600"/>
              </a:spcAft>
            </a:pPr>
            <a:r>
              <a:rPr lang="en-GB" sz="1600" dirty="0">
                <a:solidFill>
                  <a:schemeClr val="accent1"/>
                </a:solidFill>
                <a:latin typeface="+mj-lt"/>
                <a:ea typeface="Calibri" panose="020F0502020204030204" pitchFamily="34" charset="0"/>
                <a:cs typeface="Gautami" panose="020B0502040204020203" pitchFamily="34" charset="0"/>
              </a:rPr>
              <a:t>Interpolation and extrapolation are the names given to a way of estimating or predicting using pre-existing data values. </a:t>
            </a:r>
          </a:p>
          <a:p>
            <a:pPr>
              <a:lnSpc>
                <a:spcPct val="106000"/>
              </a:lnSpc>
              <a:spcBef>
                <a:spcPts val="600"/>
              </a:spcBef>
              <a:spcAft>
                <a:spcPts val="600"/>
              </a:spcAft>
            </a:pPr>
            <a:r>
              <a:rPr lang="en-GB" sz="1600" dirty="0">
                <a:solidFill>
                  <a:schemeClr val="accent1"/>
                </a:solidFill>
                <a:latin typeface="+mj-lt"/>
                <a:ea typeface="Calibri" panose="020F0502020204030204" pitchFamily="34" charset="0"/>
                <a:cs typeface="Gautami" panose="020B0502040204020203" pitchFamily="34" charset="0"/>
              </a:rPr>
              <a:t>This can be done from: </a:t>
            </a:r>
          </a:p>
          <a:p>
            <a:pPr marL="342900" lvl="0" indent="-342900">
              <a:lnSpc>
                <a:spcPct val="106000"/>
              </a:lnSpc>
              <a:spcBef>
                <a:spcPts val="600"/>
              </a:spcBef>
              <a:spcAft>
                <a:spcPts val="600"/>
              </a:spcAft>
              <a:buFont typeface="Wingdings" panose="05000000000000000000" pitchFamily="2" charset="2"/>
              <a:buChar char=""/>
            </a:pPr>
            <a:r>
              <a:rPr lang="en-GB" sz="1600" dirty="0">
                <a:solidFill>
                  <a:schemeClr val="accent1"/>
                </a:solidFill>
                <a:latin typeface="+mj-lt"/>
                <a:ea typeface="Calibri" panose="020F0502020204030204" pitchFamily="34" charset="0"/>
                <a:cs typeface="Calibri Light" panose="020F0302020204030204" pitchFamily="34" charset="0"/>
              </a:rPr>
              <a:t>Within a data set </a:t>
            </a:r>
          </a:p>
          <a:p>
            <a:pPr marL="342900" lvl="0" indent="-342900">
              <a:lnSpc>
                <a:spcPct val="106000"/>
              </a:lnSpc>
              <a:spcBef>
                <a:spcPts val="600"/>
              </a:spcBef>
              <a:spcAft>
                <a:spcPts val="600"/>
              </a:spcAft>
              <a:buFont typeface="Wingdings" panose="05000000000000000000" pitchFamily="2" charset="2"/>
              <a:buChar char=""/>
            </a:pPr>
            <a:r>
              <a:rPr lang="en-GB" sz="1600" dirty="0">
                <a:solidFill>
                  <a:schemeClr val="accent1"/>
                </a:solidFill>
                <a:latin typeface="+mj-lt"/>
                <a:ea typeface="Calibri" panose="020F0502020204030204" pitchFamily="34" charset="0"/>
                <a:cs typeface="Calibri Light" panose="020F0302020204030204" pitchFamily="34" charset="0"/>
              </a:rPr>
              <a:t>A scatter graph </a:t>
            </a:r>
          </a:p>
          <a:p>
            <a:pPr marL="342900" lvl="0" indent="-342900">
              <a:lnSpc>
                <a:spcPct val="106000"/>
              </a:lnSpc>
              <a:spcBef>
                <a:spcPts val="600"/>
              </a:spcBef>
              <a:spcAft>
                <a:spcPts val="600"/>
              </a:spcAft>
              <a:buFont typeface="Wingdings" panose="05000000000000000000" pitchFamily="2" charset="2"/>
              <a:buChar char=""/>
            </a:pPr>
            <a:r>
              <a:rPr lang="en-GB" sz="1600" dirty="0">
                <a:solidFill>
                  <a:schemeClr val="accent1"/>
                </a:solidFill>
                <a:latin typeface="+mj-lt"/>
                <a:ea typeface="Calibri" panose="020F0502020204030204" pitchFamily="34" charset="0"/>
                <a:cs typeface="Calibri Light" panose="020F0302020204030204" pitchFamily="34" charset="0"/>
              </a:rPr>
              <a:t>A time Series graph </a:t>
            </a:r>
          </a:p>
          <a:p>
            <a:pPr>
              <a:lnSpc>
                <a:spcPct val="106000"/>
              </a:lnSpc>
              <a:spcBef>
                <a:spcPts val="600"/>
              </a:spcBef>
              <a:spcAft>
                <a:spcPts val="600"/>
              </a:spcAft>
            </a:pPr>
            <a:r>
              <a:rPr lang="en-GB" sz="1600" b="1" dirty="0">
                <a:solidFill>
                  <a:schemeClr val="accent1"/>
                </a:solidFill>
                <a:latin typeface="+mj-lt"/>
                <a:ea typeface="Calibri" panose="020F0502020204030204" pitchFamily="34" charset="0"/>
                <a:cs typeface="Gautami" panose="020B0502040204020203" pitchFamily="34" charset="0"/>
              </a:rPr>
              <a:t> Interpolation</a:t>
            </a:r>
            <a:r>
              <a:rPr lang="en-GB" sz="1600" dirty="0">
                <a:solidFill>
                  <a:schemeClr val="accent1"/>
                </a:solidFill>
                <a:latin typeface="+mj-lt"/>
                <a:ea typeface="Calibri" panose="020F0502020204030204" pitchFamily="34" charset="0"/>
                <a:cs typeface="Gautami" panose="020B0502040204020203" pitchFamily="34" charset="0"/>
              </a:rPr>
              <a:t> is when an estimate is found from within the data you already have. i.e. there will be explanatory variables either side of the value you are using to create the estimate Interpolation can be estimated from a data set(see separate notes on interpolation) </a:t>
            </a:r>
          </a:p>
          <a:p>
            <a:pPr>
              <a:lnSpc>
                <a:spcPct val="106000"/>
              </a:lnSpc>
              <a:spcBef>
                <a:spcPts val="600"/>
              </a:spcBef>
              <a:spcAft>
                <a:spcPts val="600"/>
              </a:spcAft>
            </a:pPr>
            <a:r>
              <a:rPr lang="en-GB" sz="1600" b="1" dirty="0">
                <a:solidFill>
                  <a:schemeClr val="accent1"/>
                </a:solidFill>
                <a:latin typeface="+mj-lt"/>
                <a:ea typeface="Calibri" panose="020F0502020204030204" pitchFamily="34" charset="0"/>
                <a:cs typeface="Gautami" panose="020B0502040204020203" pitchFamily="34" charset="0"/>
              </a:rPr>
              <a:t>Extrapolation </a:t>
            </a:r>
            <a:r>
              <a:rPr lang="en-GB" sz="1600" dirty="0">
                <a:solidFill>
                  <a:schemeClr val="accent1"/>
                </a:solidFill>
                <a:latin typeface="+mj-lt"/>
                <a:ea typeface="Calibri" panose="020F0502020204030204" pitchFamily="34" charset="0"/>
                <a:cs typeface="Gautami" panose="020B0502040204020203" pitchFamily="34" charset="0"/>
              </a:rPr>
              <a:t>is when the estimate (or prediction) is found from outside of the data set i.e. the will be explanatory variables either above or below the value you are using to create the estimate but not both. </a:t>
            </a:r>
          </a:p>
          <a:p>
            <a:pPr>
              <a:lnSpc>
                <a:spcPct val="106000"/>
              </a:lnSpc>
              <a:spcBef>
                <a:spcPts val="600"/>
              </a:spcBef>
              <a:spcAft>
                <a:spcPts val="600"/>
              </a:spcAft>
            </a:pPr>
            <a:r>
              <a:rPr lang="en-GB" sz="1600" i="1" dirty="0">
                <a:solidFill>
                  <a:schemeClr val="accent1"/>
                </a:solidFill>
                <a:latin typeface="+mj-lt"/>
                <a:ea typeface="Calibri" panose="020F0502020204030204" pitchFamily="34" charset="0"/>
                <a:cs typeface="Gautami" panose="020B0502040204020203" pitchFamily="34" charset="0"/>
              </a:rPr>
              <a:t> Which one should I use?</a:t>
            </a:r>
            <a:r>
              <a:rPr lang="en-GB" sz="1600" dirty="0">
                <a:solidFill>
                  <a:schemeClr val="accent1"/>
                </a:solidFill>
                <a:latin typeface="+mj-lt"/>
                <a:ea typeface="Calibri" panose="020F0502020204030204" pitchFamily="34" charset="0"/>
                <a:cs typeface="Gautami" panose="020B0502040204020203" pitchFamily="34" charset="0"/>
              </a:rPr>
              <a:t> </a:t>
            </a:r>
          </a:p>
          <a:p>
            <a:pPr>
              <a:lnSpc>
                <a:spcPct val="106000"/>
              </a:lnSpc>
              <a:spcBef>
                <a:spcPts val="600"/>
              </a:spcBef>
              <a:spcAft>
                <a:spcPts val="600"/>
              </a:spcAft>
            </a:pPr>
            <a:r>
              <a:rPr lang="en-GB" sz="1600" dirty="0">
                <a:solidFill>
                  <a:schemeClr val="accent1"/>
                </a:solidFill>
                <a:latin typeface="+mj-lt"/>
                <a:ea typeface="Calibri" panose="020F0502020204030204" pitchFamily="34" charset="0"/>
                <a:cs typeface="Gautami" panose="020B0502040204020203" pitchFamily="34" charset="0"/>
              </a:rPr>
              <a:t>Interpolation is the most accurate of the two estimates as it has variables either side to assist with the prediction. </a:t>
            </a:r>
          </a:p>
          <a:p>
            <a:pPr>
              <a:lnSpc>
                <a:spcPct val="106000"/>
              </a:lnSpc>
              <a:spcBef>
                <a:spcPts val="600"/>
              </a:spcBef>
              <a:spcAft>
                <a:spcPts val="600"/>
              </a:spcAft>
            </a:pPr>
            <a:r>
              <a:rPr lang="en-GB" sz="1600" dirty="0">
                <a:solidFill>
                  <a:schemeClr val="accent1"/>
                </a:solidFill>
                <a:latin typeface="+mj-lt"/>
                <a:ea typeface="Calibri" panose="020F0502020204030204" pitchFamily="34" charset="0"/>
                <a:cs typeface="Gautami" panose="020B0502040204020203" pitchFamily="34" charset="0"/>
              </a:rPr>
              <a:t>Extrapolation can be unreliable as we have no data to base what may happen at the lower or upper end. </a:t>
            </a:r>
          </a:p>
          <a:p>
            <a:pPr>
              <a:lnSpc>
                <a:spcPct val="106000"/>
              </a:lnSpc>
              <a:spcBef>
                <a:spcPts val="600"/>
              </a:spcBef>
              <a:spcAft>
                <a:spcPts val="600"/>
              </a:spcAft>
            </a:pPr>
            <a:r>
              <a:rPr lang="en-GB" sz="1600" dirty="0">
                <a:solidFill>
                  <a:schemeClr val="accent1"/>
                </a:solidFill>
                <a:latin typeface="+mj-lt"/>
                <a:ea typeface="Calibri" panose="020F0502020204030204" pitchFamily="34" charset="0"/>
                <a:cs typeface="Gautami" panose="020B0502040204020203" pitchFamily="34" charset="0"/>
              </a:rPr>
              <a:t>Particularly with time series graphs, we can follow the trend and variation of the data to make a prediction but you never know what may happen in the future which may change the outcome.</a:t>
            </a:r>
          </a:p>
        </p:txBody>
      </p:sp>
      <p:pic>
        <p:nvPicPr>
          <p:cNvPr id="11" name="Picture 10">
            <a:extLst>
              <a:ext uri="{FF2B5EF4-FFF2-40B4-BE49-F238E27FC236}">
                <a16:creationId xmlns:a16="http://schemas.microsoft.com/office/drawing/2014/main" id="{44521B1C-5085-4CC2-A639-76C3CF3E7F87}"/>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9345427" y="1358283"/>
            <a:ext cx="2781671" cy="1794277"/>
          </a:xfrm>
          <a:prstGeom prst="rect">
            <a:avLst/>
          </a:prstGeom>
        </p:spPr>
      </p:pic>
    </p:spTree>
    <p:extLst>
      <p:ext uri="{BB962C8B-B14F-4D97-AF65-F5344CB8AC3E}">
        <p14:creationId xmlns:p14="http://schemas.microsoft.com/office/powerpoint/2010/main" val="339322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What is the difference between interpolation and extrapolation?</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24287"/>
            <a:ext cx="9636791" cy="3107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3" name="Picture 2" descr="Aldersley High School - Moreton School">
            <a:extLst>
              <a:ext uri="{FF2B5EF4-FFF2-40B4-BE49-F238E27FC236}">
                <a16:creationId xmlns:a16="http://schemas.microsoft.com/office/drawing/2014/main" id="{CF8576FC-435F-4AFD-AD3F-5BAF20215ED9}"/>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630" b="98895" l="491" r="99263">
                        <a14:foregroundMark x1="30221" y1="7459" x2="60197" y2="6906"/>
                        <a14:foregroundMark x1="60197" y1="6906" x2="71253" y2="8840"/>
                        <a14:foregroundMark x1="28993" y1="16575" x2="77887" y2="52762"/>
                        <a14:foregroundMark x1="77887" y1="52762" x2="62162" y2="48619"/>
                        <a14:foregroundMark x1="24079" y1="37293" x2="51597" y2="44475"/>
                        <a14:foregroundMark x1="51597" y1="44475" x2="56020" y2="58840"/>
                        <a14:foregroundMark x1="23342" y1="38674" x2="36855" y2="13260"/>
                        <a14:foregroundMark x1="34152" y1="16575" x2="43735" y2="34254"/>
                        <a14:foregroundMark x1="43243" y1="46961" x2="40295" y2="45028"/>
                        <a14:foregroundMark x1="58231" y1="27901" x2="58968" y2="49448"/>
                        <a14:foregroundMark x1="72482" y1="34807" x2="63882" y2="43094"/>
                        <a14:foregroundMark x1="42015" y1="49448" x2="47174" y2="49448"/>
                        <a14:foregroundMark x1="60688" y1="62707" x2="71253" y2="53039"/>
                        <a14:foregroundMark x1="7617" y1="95028" x2="7617" y2="95028"/>
                        <a14:foregroundMark x1="5160" y1="96133" x2="9091" y2="94751"/>
                        <a14:foregroundMark x1="12285" y1="89227" x2="12039" y2="95580"/>
                        <a14:foregroundMark x1="5160" y1="96409" x2="33907" y2="96409"/>
                        <a14:foregroundMark x1="33907" y1="96409" x2="92383" y2="95028"/>
                        <a14:foregroundMark x1="92383" y1="95028" x2="6143" y2="94475"/>
                        <a14:foregroundMark x1="6143" y1="94475" x2="70270" y2="89779"/>
                        <a14:foregroundMark x1="70270" y1="89779" x2="94103" y2="89779"/>
                        <a14:foregroundMark x1="737" y1="98619" x2="6880" y2="97238"/>
                        <a14:foregroundMark x1="1229" y1="89503" x2="16708" y2="90055"/>
                        <a14:foregroundMark x1="19902" y1="90608" x2="23342" y2="90608"/>
                        <a14:foregroundMark x1="18919" y1="89503" x2="35872" y2="89503"/>
                        <a14:foregroundMark x1="26044" y1="90608" x2="51106" y2="90884"/>
                        <a14:foregroundMark x1="59459" y1="98066" x2="91400" y2="98066"/>
                        <a14:foregroundMark x1="91400" y1="98066" x2="99263" y2="98895"/>
                        <a14:foregroundMark x1="40541" y1="97790" x2="57985" y2="97790"/>
                        <a14:foregroundMark x1="97789" y1="94475" x2="97789" y2="94475"/>
                        <a14:foregroundMark x1="96806" y1="92265" x2="96806" y2="92265"/>
                        <a14:foregroundMark x1="96806" y1="90884" x2="96806" y2="90884"/>
                        <a14:foregroundMark x1="97297" y1="90331" x2="97297" y2="90331"/>
                        <a14:foregroundMark x1="97297" y1="89503" x2="97297" y2="89503"/>
                        <a14:foregroundMark x1="97789" y1="89503" x2="97789" y2="89503"/>
                        <a14:foregroundMark x1="37346" y1="90331" x2="37346" y2="90331"/>
                        <a14:foregroundMark x1="40541" y1="90331" x2="40541" y2="90331"/>
                        <a14:foregroundMark x1="38084" y1="89227" x2="38084" y2="89227"/>
                        <a14:foregroundMark x1="40541" y1="89503" x2="40541" y2="89503"/>
                        <a14:foregroundMark x1="58231" y1="89779" x2="58231" y2="89779"/>
                      </a14:backgroundRemoval>
                    </a14:imgEffect>
                  </a14:imgLayer>
                </a14:imgProps>
              </a:ext>
              <a:ext uri="{28A0092B-C50C-407E-A947-70E740481C1C}">
                <a14:useLocalDpi xmlns:a14="http://schemas.microsoft.com/office/drawing/2010/main" val="0"/>
              </a:ext>
            </a:extLst>
          </a:blip>
          <a:srcRect/>
          <a:stretch>
            <a:fillRect/>
          </a:stretch>
        </p:blipFill>
        <p:spPr bwMode="auto">
          <a:xfrm>
            <a:off x="11256884" y="0"/>
            <a:ext cx="935115" cy="8320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388676D-43EE-43A8-B643-3161A8FEE685}"/>
              </a:ext>
            </a:extLst>
          </p:cNvPr>
          <p:cNvPicPr>
            <a:picLocks noChangeAspect="1"/>
          </p:cNvPicPr>
          <p:nvPr/>
        </p:nvPicPr>
        <p:blipFill>
          <a:blip r:embed="rId6"/>
          <a:stretch>
            <a:fillRect/>
          </a:stretch>
        </p:blipFill>
        <p:spPr>
          <a:xfrm>
            <a:off x="150597" y="842935"/>
            <a:ext cx="4723244" cy="5380194"/>
          </a:xfrm>
          <a:prstGeom prst="rect">
            <a:avLst/>
          </a:prstGeom>
        </p:spPr>
      </p:pic>
      <p:sp>
        <p:nvSpPr>
          <p:cNvPr id="4" name="TextBox 3">
            <a:extLst>
              <a:ext uri="{FF2B5EF4-FFF2-40B4-BE49-F238E27FC236}">
                <a16:creationId xmlns:a16="http://schemas.microsoft.com/office/drawing/2014/main" id="{67CD0E38-1E6E-45B4-81ED-027FDB2CA3D6}"/>
              </a:ext>
            </a:extLst>
          </p:cNvPr>
          <p:cNvSpPr txBox="1"/>
          <p:nvPr/>
        </p:nvSpPr>
        <p:spPr>
          <a:xfrm>
            <a:off x="3932808" y="2114651"/>
            <a:ext cx="2784288" cy="369332"/>
          </a:xfrm>
          <a:prstGeom prst="rect">
            <a:avLst/>
          </a:prstGeom>
          <a:noFill/>
        </p:spPr>
        <p:txBody>
          <a:bodyPr wrap="none" rtlCol="0">
            <a:spAutoFit/>
          </a:bodyPr>
          <a:lstStyle/>
          <a:p>
            <a:r>
              <a:rPr lang="en-GB" b="1" dirty="0">
                <a:solidFill>
                  <a:schemeClr val="accent3"/>
                </a:solidFill>
              </a:rPr>
              <a:t>Plot a line of best fit by eye</a:t>
            </a:r>
          </a:p>
        </p:txBody>
      </p:sp>
      <p:cxnSp>
        <p:nvCxnSpPr>
          <p:cNvPr id="7" name="Straight Connector 6">
            <a:extLst>
              <a:ext uri="{FF2B5EF4-FFF2-40B4-BE49-F238E27FC236}">
                <a16:creationId xmlns:a16="http://schemas.microsoft.com/office/drawing/2014/main" id="{33183467-77C4-4C12-A453-BA8430FD83E5}"/>
              </a:ext>
            </a:extLst>
          </p:cNvPr>
          <p:cNvCxnSpPr/>
          <p:nvPr/>
        </p:nvCxnSpPr>
        <p:spPr>
          <a:xfrm>
            <a:off x="885507" y="2299317"/>
            <a:ext cx="2647806" cy="135828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81A12A61-5D84-414B-9C70-91D842C129B6}"/>
              </a:ext>
            </a:extLst>
          </p:cNvPr>
          <p:cNvSpPr/>
          <p:nvPr/>
        </p:nvSpPr>
        <p:spPr>
          <a:xfrm>
            <a:off x="1056443" y="4935985"/>
            <a:ext cx="1056442" cy="203278"/>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88D773E3-C23F-41C2-BB80-EF39468F947B}"/>
              </a:ext>
            </a:extLst>
          </p:cNvPr>
          <p:cNvCxnSpPr>
            <a:cxnSpLocks/>
          </p:cNvCxnSpPr>
          <p:nvPr/>
        </p:nvCxnSpPr>
        <p:spPr>
          <a:xfrm>
            <a:off x="1021416" y="3066448"/>
            <a:ext cx="1323903" cy="0"/>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996C0DC-84AC-4177-BFD7-534DC3C7EF5B}"/>
              </a:ext>
            </a:extLst>
          </p:cNvPr>
          <p:cNvCxnSpPr>
            <a:cxnSpLocks/>
          </p:cNvCxnSpPr>
          <p:nvPr/>
        </p:nvCxnSpPr>
        <p:spPr>
          <a:xfrm>
            <a:off x="2407465" y="3066448"/>
            <a:ext cx="0" cy="955136"/>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0C1FA82-67E2-46FA-A52D-4CF4B2B1E5DA}"/>
              </a:ext>
            </a:extLst>
          </p:cNvPr>
          <p:cNvSpPr txBox="1"/>
          <p:nvPr/>
        </p:nvSpPr>
        <p:spPr>
          <a:xfrm>
            <a:off x="4873841" y="4769931"/>
            <a:ext cx="1922386" cy="369332"/>
          </a:xfrm>
          <a:prstGeom prst="rect">
            <a:avLst/>
          </a:prstGeom>
          <a:noFill/>
        </p:spPr>
        <p:txBody>
          <a:bodyPr wrap="none" rtlCol="0">
            <a:spAutoFit/>
          </a:bodyPr>
          <a:lstStyle/>
          <a:p>
            <a:r>
              <a:rPr lang="en-GB" b="1" dirty="0">
                <a:solidFill>
                  <a:schemeClr val="accent3"/>
                </a:solidFill>
              </a:rPr>
              <a:t>a) 3 cups of coffee</a:t>
            </a:r>
          </a:p>
        </p:txBody>
      </p:sp>
      <p:sp>
        <p:nvSpPr>
          <p:cNvPr id="23" name="Oval 22">
            <a:extLst>
              <a:ext uri="{FF2B5EF4-FFF2-40B4-BE49-F238E27FC236}">
                <a16:creationId xmlns:a16="http://schemas.microsoft.com/office/drawing/2014/main" id="{974C15B7-13C6-4759-A736-C1323026D2CF}"/>
              </a:ext>
            </a:extLst>
          </p:cNvPr>
          <p:cNvSpPr/>
          <p:nvPr/>
        </p:nvSpPr>
        <p:spPr>
          <a:xfrm>
            <a:off x="4429958" y="5142953"/>
            <a:ext cx="221941" cy="203278"/>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2B6F805B-1EED-4FB7-86D8-3C77C7185C48}"/>
              </a:ext>
            </a:extLst>
          </p:cNvPr>
          <p:cNvSpPr/>
          <p:nvPr/>
        </p:nvSpPr>
        <p:spPr>
          <a:xfrm>
            <a:off x="834502" y="5346231"/>
            <a:ext cx="1056442" cy="20096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B72097C5-8216-4201-AC7E-8A8E27AB95AE}"/>
              </a:ext>
            </a:extLst>
          </p:cNvPr>
          <p:cNvCxnSpPr>
            <a:cxnSpLocks/>
          </p:cNvCxnSpPr>
          <p:nvPr/>
        </p:nvCxnSpPr>
        <p:spPr>
          <a:xfrm>
            <a:off x="3348497" y="3595456"/>
            <a:ext cx="0" cy="426128"/>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1B40876-9C4F-4BC1-906F-F5CE5802ED18}"/>
              </a:ext>
            </a:extLst>
          </p:cNvPr>
          <p:cNvCxnSpPr>
            <a:cxnSpLocks/>
          </p:cNvCxnSpPr>
          <p:nvPr/>
        </p:nvCxnSpPr>
        <p:spPr>
          <a:xfrm>
            <a:off x="977028" y="3581353"/>
            <a:ext cx="2371469" cy="14103"/>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3A9EDF9-4ABC-4643-80FE-759FF7B7C3DF}"/>
              </a:ext>
            </a:extLst>
          </p:cNvPr>
          <p:cNvSpPr txBox="1"/>
          <p:nvPr/>
        </p:nvSpPr>
        <p:spPr>
          <a:xfrm>
            <a:off x="4873841" y="5185830"/>
            <a:ext cx="1698285" cy="369332"/>
          </a:xfrm>
          <a:prstGeom prst="rect">
            <a:avLst/>
          </a:prstGeom>
          <a:noFill/>
        </p:spPr>
        <p:txBody>
          <a:bodyPr wrap="none" rtlCol="0">
            <a:spAutoFit/>
          </a:bodyPr>
          <a:lstStyle/>
          <a:p>
            <a:r>
              <a:rPr lang="en-GB" b="1" dirty="0">
                <a:solidFill>
                  <a:schemeClr val="accent3"/>
                </a:solidFill>
              </a:rPr>
              <a:t>b) 2 hours sleep</a:t>
            </a:r>
          </a:p>
        </p:txBody>
      </p:sp>
      <p:sp>
        <p:nvSpPr>
          <p:cNvPr id="31" name="TextBox 30">
            <a:extLst>
              <a:ext uri="{FF2B5EF4-FFF2-40B4-BE49-F238E27FC236}">
                <a16:creationId xmlns:a16="http://schemas.microsoft.com/office/drawing/2014/main" id="{75F75690-F6EF-4784-9F72-60757F8C1412}"/>
              </a:ext>
            </a:extLst>
          </p:cNvPr>
          <p:cNvSpPr txBox="1"/>
          <p:nvPr/>
        </p:nvSpPr>
        <p:spPr>
          <a:xfrm>
            <a:off x="6717096" y="4743723"/>
            <a:ext cx="1508811" cy="369332"/>
          </a:xfrm>
          <a:prstGeom prst="rect">
            <a:avLst/>
          </a:prstGeom>
          <a:noFill/>
        </p:spPr>
        <p:txBody>
          <a:bodyPr wrap="none" rtlCol="0">
            <a:spAutoFit/>
          </a:bodyPr>
          <a:lstStyle/>
          <a:p>
            <a:r>
              <a:rPr lang="en-GB" i="1" dirty="0">
                <a:solidFill>
                  <a:schemeClr val="accent3"/>
                </a:solidFill>
              </a:rPr>
              <a:t>*interpolation</a:t>
            </a:r>
          </a:p>
        </p:txBody>
      </p:sp>
      <p:sp>
        <p:nvSpPr>
          <p:cNvPr id="32" name="TextBox 31">
            <a:extLst>
              <a:ext uri="{FF2B5EF4-FFF2-40B4-BE49-F238E27FC236}">
                <a16:creationId xmlns:a16="http://schemas.microsoft.com/office/drawing/2014/main" id="{DFB83DC9-AB32-4A37-B507-555C2DAE18C3}"/>
              </a:ext>
            </a:extLst>
          </p:cNvPr>
          <p:cNvSpPr txBox="1"/>
          <p:nvPr/>
        </p:nvSpPr>
        <p:spPr>
          <a:xfrm>
            <a:off x="6717095" y="5173441"/>
            <a:ext cx="1556003" cy="369332"/>
          </a:xfrm>
          <a:prstGeom prst="rect">
            <a:avLst/>
          </a:prstGeom>
          <a:noFill/>
        </p:spPr>
        <p:txBody>
          <a:bodyPr wrap="none" rtlCol="0">
            <a:spAutoFit/>
          </a:bodyPr>
          <a:lstStyle/>
          <a:p>
            <a:r>
              <a:rPr lang="en-GB" i="1" dirty="0">
                <a:solidFill>
                  <a:schemeClr val="accent3"/>
                </a:solidFill>
              </a:rPr>
              <a:t>*extrapolation</a:t>
            </a:r>
          </a:p>
        </p:txBody>
      </p:sp>
      <p:sp>
        <p:nvSpPr>
          <p:cNvPr id="33" name="TextBox 32">
            <a:extLst>
              <a:ext uri="{FF2B5EF4-FFF2-40B4-BE49-F238E27FC236}">
                <a16:creationId xmlns:a16="http://schemas.microsoft.com/office/drawing/2014/main" id="{871122E0-C5B7-49F8-8604-AAF9C2179F0B}"/>
              </a:ext>
            </a:extLst>
          </p:cNvPr>
          <p:cNvSpPr txBox="1"/>
          <p:nvPr/>
        </p:nvSpPr>
        <p:spPr>
          <a:xfrm>
            <a:off x="4873840" y="5593759"/>
            <a:ext cx="6258445" cy="369332"/>
          </a:xfrm>
          <a:prstGeom prst="rect">
            <a:avLst/>
          </a:prstGeom>
          <a:noFill/>
        </p:spPr>
        <p:txBody>
          <a:bodyPr wrap="none" rtlCol="0">
            <a:spAutoFit/>
          </a:bodyPr>
          <a:lstStyle/>
          <a:p>
            <a:r>
              <a:rPr lang="en-GB" b="1" dirty="0">
                <a:solidFill>
                  <a:schemeClr val="accent3"/>
                </a:solidFill>
              </a:rPr>
              <a:t>c) Answer a) as this is estimated from within the sample of data</a:t>
            </a:r>
          </a:p>
        </p:txBody>
      </p:sp>
    </p:spTree>
    <p:extLst>
      <p:ext uri="{BB962C8B-B14F-4D97-AF65-F5344CB8AC3E}">
        <p14:creationId xmlns:p14="http://schemas.microsoft.com/office/powerpoint/2010/main" val="129704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heel(1)">
                                      <p:cBhvr>
                                        <p:cTn id="16" dur="2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heel(1)">
                                      <p:cBhvr>
                                        <p:cTn id="35" dur="20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heel(1)">
                                      <p:cBhvr>
                                        <p:cTn id="40" dur="20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right)">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What is the difference between interpolation and extrapolation?</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24287"/>
            <a:ext cx="9636791" cy="3107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3" name="Picture 2" descr="Aldersley High School - Moreton School">
            <a:extLst>
              <a:ext uri="{FF2B5EF4-FFF2-40B4-BE49-F238E27FC236}">
                <a16:creationId xmlns:a16="http://schemas.microsoft.com/office/drawing/2014/main" id="{CF8576FC-435F-4AFD-AD3F-5BAF20215ED9}"/>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630" b="98895" l="491" r="99263">
                        <a14:foregroundMark x1="30221" y1="7459" x2="60197" y2="6906"/>
                        <a14:foregroundMark x1="60197" y1="6906" x2="71253" y2="8840"/>
                        <a14:foregroundMark x1="28993" y1="16575" x2="77887" y2="52762"/>
                        <a14:foregroundMark x1="77887" y1="52762" x2="62162" y2="48619"/>
                        <a14:foregroundMark x1="24079" y1="37293" x2="51597" y2="44475"/>
                        <a14:foregroundMark x1="51597" y1="44475" x2="56020" y2="58840"/>
                        <a14:foregroundMark x1="23342" y1="38674" x2="36855" y2="13260"/>
                        <a14:foregroundMark x1="34152" y1="16575" x2="43735" y2="34254"/>
                        <a14:foregroundMark x1="43243" y1="46961" x2="40295" y2="45028"/>
                        <a14:foregroundMark x1="58231" y1="27901" x2="58968" y2="49448"/>
                        <a14:foregroundMark x1="72482" y1="34807" x2="63882" y2="43094"/>
                        <a14:foregroundMark x1="42015" y1="49448" x2="47174" y2="49448"/>
                        <a14:foregroundMark x1="60688" y1="62707" x2="71253" y2="53039"/>
                        <a14:foregroundMark x1="7617" y1="95028" x2="7617" y2="95028"/>
                        <a14:foregroundMark x1="5160" y1="96133" x2="9091" y2="94751"/>
                        <a14:foregroundMark x1="12285" y1="89227" x2="12039" y2="95580"/>
                        <a14:foregroundMark x1="5160" y1="96409" x2="33907" y2="96409"/>
                        <a14:foregroundMark x1="33907" y1="96409" x2="92383" y2="95028"/>
                        <a14:foregroundMark x1="92383" y1="95028" x2="6143" y2="94475"/>
                        <a14:foregroundMark x1="6143" y1="94475" x2="70270" y2="89779"/>
                        <a14:foregroundMark x1="70270" y1="89779" x2="94103" y2="89779"/>
                        <a14:foregroundMark x1="737" y1="98619" x2="6880" y2="97238"/>
                        <a14:foregroundMark x1="1229" y1="89503" x2="16708" y2="90055"/>
                        <a14:foregroundMark x1="19902" y1="90608" x2="23342" y2="90608"/>
                        <a14:foregroundMark x1="18919" y1="89503" x2="35872" y2="89503"/>
                        <a14:foregroundMark x1="26044" y1="90608" x2="51106" y2="90884"/>
                        <a14:foregroundMark x1="59459" y1="98066" x2="91400" y2="98066"/>
                        <a14:foregroundMark x1="91400" y1="98066" x2="99263" y2="98895"/>
                        <a14:foregroundMark x1="40541" y1="97790" x2="57985" y2="97790"/>
                        <a14:foregroundMark x1="97789" y1="94475" x2="97789" y2="94475"/>
                        <a14:foregroundMark x1="96806" y1="92265" x2="96806" y2="92265"/>
                        <a14:foregroundMark x1="96806" y1="90884" x2="96806" y2="90884"/>
                        <a14:foregroundMark x1="97297" y1="90331" x2="97297" y2="90331"/>
                        <a14:foregroundMark x1="97297" y1="89503" x2="97297" y2="89503"/>
                        <a14:foregroundMark x1="97789" y1="89503" x2="97789" y2="89503"/>
                        <a14:foregroundMark x1="37346" y1="90331" x2="37346" y2="90331"/>
                        <a14:foregroundMark x1="40541" y1="90331" x2="40541" y2="90331"/>
                        <a14:foregroundMark x1="38084" y1="89227" x2="38084" y2="89227"/>
                        <a14:foregroundMark x1="40541" y1="89503" x2="40541" y2="89503"/>
                        <a14:foregroundMark x1="58231" y1="89779" x2="58231" y2="89779"/>
                      </a14:backgroundRemoval>
                    </a14:imgEffect>
                  </a14:imgLayer>
                </a14:imgProps>
              </a:ext>
              <a:ext uri="{28A0092B-C50C-407E-A947-70E740481C1C}">
                <a14:useLocalDpi xmlns:a14="http://schemas.microsoft.com/office/drawing/2010/main" val="0"/>
              </a:ext>
            </a:extLst>
          </a:blip>
          <a:srcRect/>
          <a:stretch>
            <a:fillRect/>
          </a:stretch>
        </p:blipFill>
        <p:spPr bwMode="auto">
          <a:xfrm>
            <a:off x="11256884" y="0"/>
            <a:ext cx="935115" cy="8320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E0058E3-2FF8-425C-B407-FAC0E702CA47}"/>
              </a:ext>
            </a:extLst>
          </p:cNvPr>
          <p:cNvPicPr>
            <a:picLocks noChangeAspect="1"/>
          </p:cNvPicPr>
          <p:nvPr/>
        </p:nvPicPr>
        <p:blipFill>
          <a:blip r:embed="rId6"/>
          <a:stretch>
            <a:fillRect/>
          </a:stretch>
        </p:blipFill>
        <p:spPr>
          <a:xfrm>
            <a:off x="156652" y="810087"/>
            <a:ext cx="5818019" cy="5366134"/>
          </a:xfrm>
          <a:prstGeom prst="rect">
            <a:avLst/>
          </a:prstGeom>
        </p:spPr>
      </p:pic>
      <p:sp>
        <p:nvSpPr>
          <p:cNvPr id="11" name="TextBox 10">
            <a:extLst>
              <a:ext uri="{FF2B5EF4-FFF2-40B4-BE49-F238E27FC236}">
                <a16:creationId xmlns:a16="http://schemas.microsoft.com/office/drawing/2014/main" id="{F57A6283-6585-4E29-9469-279F6C2B64FD}"/>
              </a:ext>
            </a:extLst>
          </p:cNvPr>
          <p:cNvSpPr txBox="1"/>
          <p:nvPr/>
        </p:nvSpPr>
        <p:spPr>
          <a:xfrm>
            <a:off x="4703856" y="2199473"/>
            <a:ext cx="2784288" cy="369332"/>
          </a:xfrm>
          <a:prstGeom prst="rect">
            <a:avLst/>
          </a:prstGeom>
          <a:noFill/>
        </p:spPr>
        <p:txBody>
          <a:bodyPr wrap="none" rtlCol="0">
            <a:spAutoFit/>
          </a:bodyPr>
          <a:lstStyle/>
          <a:p>
            <a:r>
              <a:rPr lang="en-GB" b="1" dirty="0">
                <a:solidFill>
                  <a:schemeClr val="accent3"/>
                </a:solidFill>
              </a:rPr>
              <a:t>Plot a line of best fit by eye</a:t>
            </a:r>
          </a:p>
        </p:txBody>
      </p:sp>
      <p:cxnSp>
        <p:nvCxnSpPr>
          <p:cNvPr id="12" name="Straight Connector 11">
            <a:extLst>
              <a:ext uri="{FF2B5EF4-FFF2-40B4-BE49-F238E27FC236}">
                <a16:creationId xmlns:a16="http://schemas.microsoft.com/office/drawing/2014/main" id="{9F16A1C5-572C-4B8C-9472-BC0FC0E4370B}"/>
              </a:ext>
            </a:extLst>
          </p:cNvPr>
          <p:cNvCxnSpPr>
            <a:cxnSpLocks/>
          </p:cNvCxnSpPr>
          <p:nvPr/>
        </p:nvCxnSpPr>
        <p:spPr>
          <a:xfrm flipV="1">
            <a:off x="1367161" y="2199134"/>
            <a:ext cx="2645546" cy="2765632"/>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4E3192D4-E64F-4900-A8A5-522D667D4193}"/>
              </a:ext>
            </a:extLst>
          </p:cNvPr>
          <p:cNvSpPr/>
          <p:nvPr/>
        </p:nvSpPr>
        <p:spPr>
          <a:xfrm>
            <a:off x="4012707" y="5331354"/>
            <a:ext cx="1206633" cy="256834"/>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9C991D92-0FA6-497E-9993-252A4D87F4C8}"/>
              </a:ext>
            </a:extLst>
          </p:cNvPr>
          <p:cNvCxnSpPr>
            <a:cxnSpLocks/>
          </p:cNvCxnSpPr>
          <p:nvPr/>
        </p:nvCxnSpPr>
        <p:spPr>
          <a:xfrm>
            <a:off x="1143938" y="2742897"/>
            <a:ext cx="2344986" cy="0"/>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15C415D-2F46-4A12-A208-E16B58644250}"/>
              </a:ext>
            </a:extLst>
          </p:cNvPr>
          <p:cNvCxnSpPr>
            <a:cxnSpLocks/>
          </p:cNvCxnSpPr>
          <p:nvPr/>
        </p:nvCxnSpPr>
        <p:spPr>
          <a:xfrm>
            <a:off x="3488924" y="2742897"/>
            <a:ext cx="0" cy="1571651"/>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2E03C1E-D798-475F-A53D-980AAD873A08}"/>
              </a:ext>
            </a:extLst>
          </p:cNvPr>
          <p:cNvSpPr txBox="1"/>
          <p:nvPr/>
        </p:nvSpPr>
        <p:spPr>
          <a:xfrm>
            <a:off x="5644889" y="4854753"/>
            <a:ext cx="1455270" cy="369332"/>
          </a:xfrm>
          <a:prstGeom prst="rect">
            <a:avLst/>
          </a:prstGeom>
          <a:noFill/>
        </p:spPr>
        <p:txBody>
          <a:bodyPr wrap="none" rtlCol="0">
            <a:spAutoFit/>
          </a:bodyPr>
          <a:lstStyle/>
          <a:p>
            <a:r>
              <a:rPr lang="en-GB" b="1" dirty="0">
                <a:solidFill>
                  <a:schemeClr val="accent3"/>
                </a:solidFill>
              </a:rPr>
              <a:t>a) 8 years old</a:t>
            </a:r>
          </a:p>
        </p:txBody>
      </p:sp>
      <p:sp>
        <p:nvSpPr>
          <p:cNvPr id="19" name="Oval 18">
            <a:extLst>
              <a:ext uri="{FF2B5EF4-FFF2-40B4-BE49-F238E27FC236}">
                <a16:creationId xmlns:a16="http://schemas.microsoft.com/office/drawing/2014/main" id="{34863509-3AE0-4958-B967-D22924B31180}"/>
              </a:ext>
            </a:extLst>
          </p:cNvPr>
          <p:cNvSpPr/>
          <p:nvPr/>
        </p:nvSpPr>
        <p:spPr>
          <a:xfrm>
            <a:off x="4012707" y="5608672"/>
            <a:ext cx="1056442" cy="200961"/>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17CDC296-4BEA-42C8-AAC3-B7AC6D7E3B1E}"/>
              </a:ext>
            </a:extLst>
          </p:cNvPr>
          <p:cNvCxnSpPr>
            <a:cxnSpLocks/>
          </p:cNvCxnSpPr>
          <p:nvPr/>
        </p:nvCxnSpPr>
        <p:spPr>
          <a:xfrm>
            <a:off x="1499870" y="4195183"/>
            <a:ext cx="0" cy="633362"/>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D2A2A56-521F-4FF2-9E64-F4B589E82A3C}"/>
              </a:ext>
            </a:extLst>
          </p:cNvPr>
          <p:cNvCxnSpPr>
            <a:cxnSpLocks/>
          </p:cNvCxnSpPr>
          <p:nvPr/>
        </p:nvCxnSpPr>
        <p:spPr>
          <a:xfrm>
            <a:off x="1143938" y="4854753"/>
            <a:ext cx="355932" cy="0"/>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50884A9-3CA9-43E3-A99F-2F77DE099BB2}"/>
              </a:ext>
            </a:extLst>
          </p:cNvPr>
          <p:cNvSpPr txBox="1"/>
          <p:nvPr/>
        </p:nvSpPr>
        <p:spPr>
          <a:xfrm>
            <a:off x="5644889" y="5270652"/>
            <a:ext cx="1023550" cy="369332"/>
          </a:xfrm>
          <a:prstGeom prst="rect">
            <a:avLst/>
          </a:prstGeom>
          <a:noFill/>
        </p:spPr>
        <p:txBody>
          <a:bodyPr wrap="none" rtlCol="0">
            <a:spAutoFit/>
          </a:bodyPr>
          <a:lstStyle/>
          <a:p>
            <a:r>
              <a:rPr lang="en-GB" b="1" dirty="0">
                <a:solidFill>
                  <a:schemeClr val="accent3"/>
                </a:solidFill>
              </a:rPr>
              <a:t>b) size -3</a:t>
            </a:r>
          </a:p>
        </p:txBody>
      </p:sp>
      <p:sp>
        <p:nvSpPr>
          <p:cNvPr id="23" name="TextBox 22">
            <a:extLst>
              <a:ext uri="{FF2B5EF4-FFF2-40B4-BE49-F238E27FC236}">
                <a16:creationId xmlns:a16="http://schemas.microsoft.com/office/drawing/2014/main" id="{033EC6D7-15CC-47B7-86DE-53317F107442}"/>
              </a:ext>
            </a:extLst>
          </p:cNvPr>
          <p:cNvSpPr txBox="1"/>
          <p:nvPr/>
        </p:nvSpPr>
        <p:spPr>
          <a:xfrm>
            <a:off x="7488144" y="4828545"/>
            <a:ext cx="1508811" cy="369332"/>
          </a:xfrm>
          <a:prstGeom prst="rect">
            <a:avLst/>
          </a:prstGeom>
          <a:noFill/>
        </p:spPr>
        <p:txBody>
          <a:bodyPr wrap="none" rtlCol="0">
            <a:spAutoFit/>
          </a:bodyPr>
          <a:lstStyle/>
          <a:p>
            <a:r>
              <a:rPr lang="en-GB" i="1" dirty="0">
                <a:solidFill>
                  <a:schemeClr val="accent3"/>
                </a:solidFill>
              </a:rPr>
              <a:t>*interpolation</a:t>
            </a:r>
          </a:p>
        </p:txBody>
      </p:sp>
      <p:sp>
        <p:nvSpPr>
          <p:cNvPr id="24" name="TextBox 23">
            <a:extLst>
              <a:ext uri="{FF2B5EF4-FFF2-40B4-BE49-F238E27FC236}">
                <a16:creationId xmlns:a16="http://schemas.microsoft.com/office/drawing/2014/main" id="{B9B2E7CF-DFF6-411A-AE2B-FE82C7FD42FD}"/>
              </a:ext>
            </a:extLst>
          </p:cNvPr>
          <p:cNvSpPr txBox="1"/>
          <p:nvPr/>
        </p:nvSpPr>
        <p:spPr>
          <a:xfrm>
            <a:off x="7488143" y="5258263"/>
            <a:ext cx="1556003" cy="369332"/>
          </a:xfrm>
          <a:prstGeom prst="rect">
            <a:avLst/>
          </a:prstGeom>
          <a:noFill/>
        </p:spPr>
        <p:txBody>
          <a:bodyPr wrap="none" rtlCol="0">
            <a:spAutoFit/>
          </a:bodyPr>
          <a:lstStyle/>
          <a:p>
            <a:r>
              <a:rPr lang="en-GB" i="1" dirty="0">
                <a:solidFill>
                  <a:schemeClr val="accent3"/>
                </a:solidFill>
              </a:rPr>
              <a:t>*extrapolation</a:t>
            </a:r>
          </a:p>
        </p:txBody>
      </p:sp>
      <p:sp>
        <p:nvSpPr>
          <p:cNvPr id="25" name="TextBox 24">
            <a:extLst>
              <a:ext uri="{FF2B5EF4-FFF2-40B4-BE49-F238E27FC236}">
                <a16:creationId xmlns:a16="http://schemas.microsoft.com/office/drawing/2014/main" id="{0A4E9B24-9DED-4B35-A09C-F6CF049C82CB}"/>
              </a:ext>
            </a:extLst>
          </p:cNvPr>
          <p:cNvSpPr txBox="1"/>
          <p:nvPr/>
        </p:nvSpPr>
        <p:spPr>
          <a:xfrm>
            <a:off x="5644888" y="5678581"/>
            <a:ext cx="5586016" cy="369332"/>
          </a:xfrm>
          <a:prstGeom prst="rect">
            <a:avLst/>
          </a:prstGeom>
          <a:noFill/>
        </p:spPr>
        <p:txBody>
          <a:bodyPr wrap="none" rtlCol="0">
            <a:spAutoFit/>
          </a:bodyPr>
          <a:lstStyle/>
          <a:p>
            <a:r>
              <a:rPr lang="en-GB" b="1" dirty="0">
                <a:solidFill>
                  <a:schemeClr val="accent3"/>
                </a:solidFill>
              </a:rPr>
              <a:t>c) It is a negative size (non-existent) due to extrapolation</a:t>
            </a:r>
          </a:p>
        </p:txBody>
      </p:sp>
    </p:spTree>
    <p:extLst>
      <p:ext uri="{BB962C8B-B14F-4D97-AF65-F5344CB8AC3E}">
        <p14:creationId xmlns:p14="http://schemas.microsoft.com/office/powerpoint/2010/main" val="156862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2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heel(1)">
                                      <p:cBhvr>
                                        <p:cTn id="35" dur="20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right)">
                                      <p:cBhvr>
                                        <p:cTn id="45" dur="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C8FFFF-7729-4436-A123-D6817B15909B}"/>
              </a:ext>
            </a:extLst>
          </p:cNvPr>
          <p:cNvSpPr>
            <a:spLocks noGrp="1"/>
          </p:cNvSpPr>
          <p:nvPr>
            <p:ph type="subTitle" idx="1"/>
          </p:nvPr>
        </p:nvSpPr>
        <p:spPr>
          <a:xfrm>
            <a:off x="1499870" y="6420775"/>
            <a:ext cx="9144000" cy="437225"/>
          </a:xfrm>
        </p:spPr>
        <p:txBody>
          <a:bodyPr>
            <a:normAutofit/>
          </a:bodyPr>
          <a:lstStyle/>
          <a:p>
            <a:pPr algn="l"/>
            <a:r>
              <a:rPr lang="en-GB" i="1" dirty="0">
                <a:solidFill>
                  <a:schemeClr val="accent3"/>
                </a:solidFill>
              </a:rPr>
              <a:t>What is the difference between interpolation and extrapolation?</a:t>
            </a:r>
            <a:endParaRPr lang="en-GB" dirty="0">
              <a:solidFill>
                <a:schemeClr val="accent3"/>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5" y="124287"/>
            <a:ext cx="9636791" cy="3107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pic>
        <p:nvPicPr>
          <p:cNvPr id="13" name="Picture 2" descr="Aldersley High School - Moreton School">
            <a:extLst>
              <a:ext uri="{FF2B5EF4-FFF2-40B4-BE49-F238E27FC236}">
                <a16:creationId xmlns:a16="http://schemas.microsoft.com/office/drawing/2014/main" id="{CF8576FC-435F-4AFD-AD3F-5BAF20215ED9}"/>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630" b="98895" l="491" r="99263">
                        <a14:foregroundMark x1="30221" y1="7459" x2="60197" y2="6906"/>
                        <a14:foregroundMark x1="60197" y1="6906" x2="71253" y2="8840"/>
                        <a14:foregroundMark x1="28993" y1="16575" x2="77887" y2="52762"/>
                        <a14:foregroundMark x1="77887" y1="52762" x2="62162" y2="48619"/>
                        <a14:foregroundMark x1="24079" y1="37293" x2="51597" y2="44475"/>
                        <a14:foregroundMark x1="51597" y1="44475" x2="56020" y2="58840"/>
                        <a14:foregroundMark x1="23342" y1="38674" x2="36855" y2="13260"/>
                        <a14:foregroundMark x1="34152" y1="16575" x2="43735" y2="34254"/>
                        <a14:foregroundMark x1="43243" y1="46961" x2="40295" y2="45028"/>
                        <a14:foregroundMark x1="58231" y1="27901" x2="58968" y2="49448"/>
                        <a14:foregroundMark x1="72482" y1="34807" x2="63882" y2="43094"/>
                        <a14:foregroundMark x1="42015" y1="49448" x2="47174" y2="49448"/>
                        <a14:foregroundMark x1="60688" y1="62707" x2="71253" y2="53039"/>
                        <a14:foregroundMark x1="7617" y1="95028" x2="7617" y2="95028"/>
                        <a14:foregroundMark x1="5160" y1="96133" x2="9091" y2="94751"/>
                        <a14:foregroundMark x1="12285" y1="89227" x2="12039" y2="95580"/>
                        <a14:foregroundMark x1="5160" y1="96409" x2="33907" y2="96409"/>
                        <a14:foregroundMark x1="33907" y1="96409" x2="92383" y2="95028"/>
                        <a14:foregroundMark x1="92383" y1="95028" x2="6143" y2="94475"/>
                        <a14:foregroundMark x1="6143" y1="94475" x2="70270" y2="89779"/>
                        <a14:foregroundMark x1="70270" y1="89779" x2="94103" y2="89779"/>
                        <a14:foregroundMark x1="737" y1="98619" x2="6880" y2="97238"/>
                        <a14:foregroundMark x1="1229" y1="89503" x2="16708" y2="90055"/>
                        <a14:foregroundMark x1="19902" y1="90608" x2="23342" y2="90608"/>
                        <a14:foregroundMark x1="18919" y1="89503" x2="35872" y2="89503"/>
                        <a14:foregroundMark x1="26044" y1="90608" x2="51106" y2="90884"/>
                        <a14:foregroundMark x1="59459" y1="98066" x2="91400" y2="98066"/>
                        <a14:foregroundMark x1="91400" y1="98066" x2="99263" y2="98895"/>
                        <a14:foregroundMark x1="40541" y1="97790" x2="57985" y2="97790"/>
                        <a14:foregroundMark x1="97789" y1="94475" x2="97789" y2="94475"/>
                        <a14:foregroundMark x1="96806" y1="92265" x2="96806" y2="92265"/>
                        <a14:foregroundMark x1="96806" y1="90884" x2="96806" y2="90884"/>
                        <a14:foregroundMark x1="97297" y1="90331" x2="97297" y2="90331"/>
                        <a14:foregroundMark x1="97297" y1="89503" x2="97297" y2="89503"/>
                        <a14:foregroundMark x1="97789" y1="89503" x2="97789" y2="89503"/>
                        <a14:foregroundMark x1="37346" y1="90331" x2="37346" y2="90331"/>
                        <a14:foregroundMark x1="40541" y1="90331" x2="40541" y2="90331"/>
                        <a14:foregroundMark x1="38084" y1="89227" x2="38084" y2="89227"/>
                        <a14:foregroundMark x1="40541" y1="89503" x2="40541" y2="89503"/>
                        <a14:foregroundMark x1="58231" y1="89779" x2="58231" y2="89779"/>
                      </a14:backgroundRemoval>
                    </a14:imgEffect>
                  </a14:imgLayer>
                </a14:imgProps>
              </a:ext>
              <a:ext uri="{28A0092B-C50C-407E-A947-70E740481C1C}">
                <a14:useLocalDpi xmlns:a14="http://schemas.microsoft.com/office/drawing/2010/main" val="0"/>
              </a:ext>
            </a:extLst>
          </a:blip>
          <a:srcRect/>
          <a:stretch>
            <a:fillRect/>
          </a:stretch>
        </p:blipFill>
        <p:spPr bwMode="auto">
          <a:xfrm>
            <a:off x="11256884" y="0"/>
            <a:ext cx="935115" cy="8320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B60F9CF-E759-486B-8609-45B5762D3AA2}"/>
              </a:ext>
            </a:extLst>
          </p:cNvPr>
          <p:cNvPicPr>
            <a:picLocks noChangeAspect="1"/>
          </p:cNvPicPr>
          <p:nvPr/>
        </p:nvPicPr>
        <p:blipFill>
          <a:blip r:embed="rId6"/>
          <a:stretch>
            <a:fillRect/>
          </a:stretch>
        </p:blipFill>
        <p:spPr>
          <a:xfrm>
            <a:off x="120033" y="810087"/>
            <a:ext cx="8012213" cy="5359894"/>
          </a:xfrm>
          <a:prstGeom prst="rect">
            <a:avLst/>
          </a:prstGeom>
        </p:spPr>
      </p:pic>
      <p:sp>
        <p:nvSpPr>
          <p:cNvPr id="11" name="TextBox 10">
            <a:extLst>
              <a:ext uri="{FF2B5EF4-FFF2-40B4-BE49-F238E27FC236}">
                <a16:creationId xmlns:a16="http://schemas.microsoft.com/office/drawing/2014/main" id="{7783531F-AC31-42AB-BC63-D7573C72FC3F}"/>
              </a:ext>
            </a:extLst>
          </p:cNvPr>
          <p:cNvSpPr txBox="1"/>
          <p:nvPr/>
        </p:nvSpPr>
        <p:spPr>
          <a:xfrm>
            <a:off x="7182035" y="2199473"/>
            <a:ext cx="2784288" cy="369332"/>
          </a:xfrm>
          <a:prstGeom prst="rect">
            <a:avLst/>
          </a:prstGeom>
          <a:noFill/>
        </p:spPr>
        <p:txBody>
          <a:bodyPr wrap="none" rtlCol="0">
            <a:spAutoFit/>
          </a:bodyPr>
          <a:lstStyle/>
          <a:p>
            <a:r>
              <a:rPr lang="en-GB" b="1" dirty="0">
                <a:solidFill>
                  <a:schemeClr val="accent3"/>
                </a:solidFill>
              </a:rPr>
              <a:t>Plot a line of best fit by eye</a:t>
            </a:r>
          </a:p>
        </p:txBody>
      </p:sp>
      <p:cxnSp>
        <p:nvCxnSpPr>
          <p:cNvPr id="12" name="Straight Connector 11">
            <a:extLst>
              <a:ext uri="{FF2B5EF4-FFF2-40B4-BE49-F238E27FC236}">
                <a16:creationId xmlns:a16="http://schemas.microsoft.com/office/drawing/2014/main" id="{D9C0D9AB-BB11-4723-9C31-F5461CDCD442}"/>
              </a:ext>
            </a:extLst>
          </p:cNvPr>
          <p:cNvCxnSpPr>
            <a:cxnSpLocks/>
          </p:cNvCxnSpPr>
          <p:nvPr/>
        </p:nvCxnSpPr>
        <p:spPr>
          <a:xfrm>
            <a:off x="1342201" y="2199473"/>
            <a:ext cx="4753799" cy="2364898"/>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C8347B7-DB0C-4339-BA97-6045E7F3F86E}"/>
              </a:ext>
            </a:extLst>
          </p:cNvPr>
          <p:cNvSpPr/>
          <p:nvPr/>
        </p:nvSpPr>
        <p:spPr>
          <a:xfrm>
            <a:off x="7607807" y="5050517"/>
            <a:ext cx="346837" cy="334815"/>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617A940D-D96A-4A5D-AD6B-469C11121386}"/>
              </a:ext>
            </a:extLst>
          </p:cNvPr>
          <p:cNvCxnSpPr>
            <a:cxnSpLocks/>
          </p:cNvCxnSpPr>
          <p:nvPr/>
        </p:nvCxnSpPr>
        <p:spPr>
          <a:xfrm flipV="1">
            <a:off x="2847488" y="2953512"/>
            <a:ext cx="0" cy="1423054"/>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C5A3B5-D0A2-43CF-98BA-1BC2453FB56D}"/>
              </a:ext>
            </a:extLst>
          </p:cNvPr>
          <p:cNvCxnSpPr>
            <a:cxnSpLocks/>
          </p:cNvCxnSpPr>
          <p:nvPr/>
        </p:nvCxnSpPr>
        <p:spPr>
          <a:xfrm flipH="1">
            <a:off x="1426464" y="2953512"/>
            <a:ext cx="1421024" cy="0"/>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753F4E8-4DE8-464A-8115-70385E3166BE}"/>
              </a:ext>
            </a:extLst>
          </p:cNvPr>
          <p:cNvSpPr txBox="1"/>
          <p:nvPr/>
        </p:nvSpPr>
        <p:spPr>
          <a:xfrm>
            <a:off x="8123068" y="4854753"/>
            <a:ext cx="2103781" cy="369332"/>
          </a:xfrm>
          <a:prstGeom prst="rect">
            <a:avLst/>
          </a:prstGeom>
          <a:noFill/>
        </p:spPr>
        <p:txBody>
          <a:bodyPr wrap="none" rtlCol="0">
            <a:spAutoFit/>
          </a:bodyPr>
          <a:lstStyle/>
          <a:p>
            <a:r>
              <a:rPr lang="en-GB" b="1" dirty="0">
                <a:solidFill>
                  <a:schemeClr val="accent3"/>
                </a:solidFill>
              </a:rPr>
              <a:t>a) 13 hot chocolates</a:t>
            </a:r>
          </a:p>
        </p:txBody>
      </p:sp>
      <p:sp>
        <p:nvSpPr>
          <p:cNvPr id="19" name="Oval 18">
            <a:extLst>
              <a:ext uri="{FF2B5EF4-FFF2-40B4-BE49-F238E27FC236}">
                <a16:creationId xmlns:a16="http://schemas.microsoft.com/office/drawing/2014/main" id="{113EA8DA-5B20-4341-9762-DC0D388EE95F}"/>
              </a:ext>
            </a:extLst>
          </p:cNvPr>
          <p:cNvSpPr/>
          <p:nvPr/>
        </p:nvSpPr>
        <p:spPr>
          <a:xfrm>
            <a:off x="4517135" y="5376189"/>
            <a:ext cx="2148823" cy="247527"/>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53B306BA-EFAA-4B2A-B42D-93A3EBD1965D}"/>
              </a:ext>
            </a:extLst>
          </p:cNvPr>
          <p:cNvCxnSpPr>
            <a:cxnSpLocks/>
          </p:cNvCxnSpPr>
          <p:nvPr/>
        </p:nvCxnSpPr>
        <p:spPr>
          <a:xfrm>
            <a:off x="5358384" y="4163502"/>
            <a:ext cx="0" cy="582234"/>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39F1D2-B636-4922-9283-B54C2976876C}"/>
              </a:ext>
            </a:extLst>
          </p:cNvPr>
          <p:cNvCxnSpPr>
            <a:cxnSpLocks/>
          </p:cNvCxnSpPr>
          <p:nvPr/>
        </p:nvCxnSpPr>
        <p:spPr>
          <a:xfrm>
            <a:off x="1199591" y="4196527"/>
            <a:ext cx="4158793" cy="0"/>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248C06B-6B77-445C-BDF4-1385BD07EB93}"/>
              </a:ext>
            </a:extLst>
          </p:cNvPr>
          <p:cNvSpPr txBox="1"/>
          <p:nvPr/>
        </p:nvSpPr>
        <p:spPr>
          <a:xfrm>
            <a:off x="8123068" y="5270652"/>
            <a:ext cx="1746632" cy="369332"/>
          </a:xfrm>
          <a:prstGeom prst="rect">
            <a:avLst/>
          </a:prstGeom>
          <a:noFill/>
        </p:spPr>
        <p:txBody>
          <a:bodyPr wrap="none" rtlCol="0">
            <a:spAutoFit/>
          </a:bodyPr>
          <a:lstStyle/>
          <a:p>
            <a:r>
              <a:rPr lang="en-GB" b="1" dirty="0">
                <a:solidFill>
                  <a:schemeClr val="accent3"/>
                </a:solidFill>
              </a:rPr>
              <a:t>b) 14.5 </a:t>
            </a:r>
            <a:r>
              <a:rPr lang="en-GB" b="1" dirty="0" err="1">
                <a:solidFill>
                  <a:schemeClr val="accent3"/>
                </a:solidFill>
              </a:rPr>
              <a:t>degressd</a:t>
            </a:r>
            <a:endParaRPr lang="en-GB" b="1" dirty="0">
              <a:solidFill>
                <a:schemeClr val="accent3"/>
              </a:solidFill>
            </a:endParaRPr>
          </a:p>
        </p:txBody>
      </p:sp>
      <p:sp>
        <p:nvSpPr>
          <p:cNvPr id="23" name="TextBox 22">
            <a:extLst>
              <a:ext uri="{FF2B5EF4-FFF2-40B4-BE49-F238E27FC236}">
                <a16:creationId xmlns:a16="http://schemas.microsoft.com/office/drawing/2014/main" id="{DC8F687A-6D5C-42E0-9946-1AD38C0A5FE0}"/>
              </a:ext>
            </a:extLst>
          </p:cNvPr>
          <p:cNvSpPr txBox="1"/>
          <p:nvPr/>
        </p:nvSpPr>
        <p:spPr>
          <a:xfrm>
            <a:off x="10199132" y="4846349"/>
            <a:ext cx="1508811" cy="369332"/>
          </a:xfrm>
          <a:prstGeom prst="rect">
            <a:avLst/>
          </a:prstGeom>
          <a:noFill/>
        </p:spPr>
        <p:txBody>
          <a:bodyPr wrap="none" rtlCol="0">
            <a:spAutoFit/>
          </a:bodyPr>
          <a:lstStyle/>
          <a:p>
            <a:r>
              <a:rPr lang="en-GB" i="1" dirty="0">
                <a:solidFill>
                  <a:schemeClr val="accent3"/>
                </a:solidFill>
              </a:rPr>
              <a:t>*interpolation</a:t>
            </a:r>
          </a:p>
        </p:txBody>
      </p:sp>
      <p:sp>
        <p:nvSpPr>
          <p:cNvPr id="24" name="TextBox 23">
            <a:extLst>
              <a:ext uri="{FF2B5EF4-FFF2-40B4-BE49-F238E27FC236}">
                <a16:creationId xmlns:a16="http://schemas.microsoft.com/office/drawing/2014/main" id="{F630285B-44BD-4BE2-A336-CEEAE4EED3D9}"/>
              </a:ext>
            </a:extLst>
          </p:cNvPr>
          <p:cNvSpPr txBox="1"/>
          <p:nvPr/>
        </p:nvSpPr>
        <p:spPr>
          <a:xfrm>
            <a:off x="9966322" y="5258263"/>
            <a:ext cx="1508811" cy="369332"/>
          </a:xfrm>
          <a:prstGeom prst="rect">
            <a:avLst/>
          </a:prstGeom>
          <a:noFill/>
        </p:spPr>
        <p:txBody>
          <a:bodyPr wrap="none" rtlCol="0">
            <a:spAutoFit/>
          </a:bodyPr>
          <a:lstStyle/>
          <a:p>
            <a:r>
              <a:rPr lang="en-GB" i="1" dirty="0">
                <a:solidFill>
                  <a:schemeClr val="accent3"/>
                </a:solidFill>
              </a:rPr>
              <a:t>*interpolation</a:t>
            </a:r>
          </a:p>
        </p:txBody>
      </p:sp>
      <p:sp>
        <p:nvSpPr>
          <p:cNvPr id="25" name="TextBox 24">
            <a:extLst>
              <a:ext uri="{FF2B5EF4-FFF2-40B4-BE49-F238E27FC236}">
                <a16:creationId xmlns:a16="http://schemas.microsoft.com/office/drawing/2014/main" id="{50FD3A07-8459-4718-AC47-A3CC2104DF92}"/>
              </a:ext>
            </a:extLst>
          </p:cNvPr>
          <p:cNvSpPr txBox="1"/>
          <p:nvPr/>
        </p:nvSpPr>
        <p:spPr>
          <a:xfrm>
            <a:off x="7072122" y="5693723"/>
            <a:ext cx="5277470" cy="369332"/>
          </a:xfrm>
          <a:prstGeom prst="rect">
            <a:avLst/>
          </a:prstGeom>
          <a:noFill/>
        </p:spPr>
        <p:txBody>
          <a:bodyPr wrap="none" rtlCol="0">
            <a:spAutoFit/>
          </a:bodyPr>
          <a:lstStyle/>
          <a:p>
            <a:r>
              <a:rPr lang="en-GB" b="1" dirty="0">
                <a:solidFill>
                  <a:schemeClr val="accent3"/>
                </a:solidFill>
              </a:rPr>
              <a:t>c) b: 0 hot chocolates was less than any in </a:t>
            </a:r>
            <a:r>
              <a:rPr lang="en-GB" b="1">
                <a:solidFill>
                  <a:schemeClr val="accent3"/>
                </a:solidFill>
              </a:rPr>
              <a:t>the sample</a:t>
            </a:r>
            <a:endParaRPr lang="en-GB" b="1" dirty="0">
              <a:solidFill>
                <a:schemeClr val="accent3"/>
              </a:solidFill>
            </a:endParaRPr>
          </a:p>
        </p:txBody>
      </p:sp>
    </p:spTree>
    <p:extLst>
      <p:ext uri="{BB962C8B-B14F-4D97-AF65-F5344CB8AC3E}">
        <p14:creationId xmlns:p14="http://schemas.microsoft.com/office/powerpoint/2010/main" val="402741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2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heel(1)">
                                      <p:cBhvr>
                                        <p:cTn id="35" dur="20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right)">
                                      <p:cBhvr>
                                        <p:cTn id="45" dur="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743233" y="2842097"/>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Practise Questions</a:t>
            </a:r>
          </a:p>
          <a:p>
            <a:endParaRPr lang="en-GB" sz="8800" b="1" dirty="0">
              <a:solidFill>
                <a:schemeClr val="accent1"/>
              </a:solidFill>
            </a:endParaRPr>
          </a:p>
          <a:p>
            <a:endParaRPr lang="en-GB" sz="8800" dirty="0">
              <a:solidFill>
                <a:schemeClr val="accent1"/>
              </a:solidFill>
            </a:endParaRPr>
          </a:p>
        </p:txBody>
      </p:sp>
      <p:pic>
        <p:nvPicPr>
          <p:cNvPr id="11" name="Picture 2" descr="Aldersley High School - Moreton School">
            <a:extLst>
              <a:ext uri="{FF2B5EF4-FFF2-40B4-BE49-F238E27FC236}">
                <a16:creationId xmlns:a16="http://schemas.microsoft.com/office/drawing/2014/main" id="{2883095A-6B30-4766-9F1C-D0C3F3B71E4B}"/>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630" b="98895" l="491" r="99263">
                        <a14:foregroundMark x1="30221" y1="7459" x2="60197" y2="6906"/>
                        <a14:foregroundMark x1="60197" y1="6906" x2="71253" y2="8840"/>
                        <a14:foregroundMark x1="28993" y1="16575" x2="77887" y2="52762"/>
                        <a14:foregroundMark x1="77887" y1="52762" x2="62162" y2="48619"/>
                        <a14:foregroundMark x1="24079" y1="37293" x2="51597" y2="44475"/>
                        <a14:foregroundMark x1="51597" y1="44475" x2="56020" y2="58840"/>
                        <a14:foregroundMark x1="23342" y1="38674" x2="36855" y2="13260"/>
                        <a14:foregroundMark x1="34152" y1="16575" x2="43735" y2="34254"/>
                        <a14:foregroundMark x1="43243" y1="46961" x2="40295" y2="45028"/>
                        <a14:foregroundMark x1="58231" y1="27901" x2="58968" y2="49448"/>
                        <a14:foregroundMark x1="72482" y1="34807" x2="63882" y2="43094"/>
                        <a14:foregroundMark x1="42015" y1="49448" x2="47174" y2="49448"/>
                        <a14:foregroundMark x1="60688" y1="62707" x2="71253" y2="53039"/>
                        <a14:foregroundMark x1="7617" y1="95028" x2="7617" y2="95028"/>
                        <a14:foregroundMark x1="5160" y1="96133" x2="9091" y2="94751"/>
                        <a14:foregroundMark x1="12285" y1="89227" x2="12039" y2="95580"/>
                        <a14:foregroundMark x1="5160" y1="96409" x2="33907" y2="96409"/>
                        <a14:foregroundMark x1="33907" y1="96409" x2="92383" y2="95028"/>
                        <a14:foregroundMark x1="92383" y1="95028" x2="6143" y2="94475"/>
                        <a14:foregroundMark x1="6143" y1="94475" x2="70270" y2="89779"/>
                        <a14:foregroundMark x1="70270" y1="89779" x2="94103" y2="89779"/>
                        <a14:foregroundMark x1="737" y1="98619" x2="6880" y2="97238"/>
                        <a14:foregroundMark x1="1229" y1="89503" x2="16708" y2="90055"/>
                        <a14:foregroundMark x1="19902" y1="90608" x2="23342" y2="90608"/>
                        <a14:foregroundMark x1="18919" y1="89503" x2="35872" y2="89503"/>
                        <a14:foregroundMark x1="26044" y1="90608" x2="51106" y2="90884"/>
                        <a14:foregroundMark x1="59459" y1="98066" x2="91400" y2="98066"/>
                        <a14:foregroundMark x1="91400" y1="98066" x2="99263" y2="98895"/>
                        <a14:foregroundMark x1="40541" y1="97790" x2="57985" y2="97790"/>
                        <a14:foregroundMark x1="97789" y1="94475" x2="97789" y2="94475"/>
                        <a14:foregroundMark x1="96806" y1="92265" x2="96806" y2="92265"/>
                        <a14:foregroundMark x1="96806" y1="90884" x2="96806" y2="90884"/>
                        <a14:foregroundMark x1="97297" y1="90331" x2="97297" y2="90331"/>
                        <a14:foregroundMark x1="97297" y1="89503" x2="97297" y2="89503"/>
                        <a14:foregroundMark x1="97789" y1="89503" x2="97789" y2="89503"/>
                        <a14:foregroundMark x1="37346" y1="90331" x2="37346" y2="90331"/>
                        <a14:foregroundMark x1="40541" y1="90331" x2="40541" y2="90331"/>
                        <a14:foregroundMark x1="38084" y1="89227" x2="38084" y2="89227"/>
                        <a14:foregroundMark x1="40541" y1="89503" x2="40541" y2="89503"/>
                        <a14:foregroundMark x1="58231" y1="89779" x2="58231" y2="89779"/>
                      </a14:backgroundRemoval>
                    </a14:imgEffect>
                  </a14:imgLayer>
                </a14:imgProps>
              </a:ext>
              <a:ext uri="{28A0092B-C50C-407E-A947-70E740481C1C}">
                <a14:useLocalDpi xmlns:a14="http://schemas.microsoft.com/office/drawing/2010/main" val="0"/>
              </a:ext>
            </a:extLst>
          </a:blip>
          <a:srcRect/>
          <a:stretch>
            <a:fillRect/>
          </a:stretch>
        </p:blipFill>
        <p:spPr bwMode="auto">
          <a:xfrm>
            <a:off x="11256884" y="0"/>
            <a:ext cx="935115" cy="8320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106C1D1-B328-417B-80FC-A4F25E2A8C9F}"/>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823070" y="2842097"/>
            <a:ext cx="1353600" cy="1353600"/>
          </a:xfrm>
          <a:prstGeom prst="rect">
            <a:avLst/>
          </a:prstGeom>
        </p:spPr>
      </p:pic>
      <p:sp>
        <p:nvSpPr>
          <p:cNvPr id="15" name="Subtitle 2">
            <a:extLst>
              <a:ext uri="{FF2B5EF4-FFF2-40B4-BE49-F238E27FC236}">
                <a16:creationId xmlns:a16="http://schemas.microsoft.com/office/drawing/2014/main" id="{084FAD5C-4432-44D2-A19B-C45624876CFF}"/>
              </a:ext>
            </a:extLst>
          </p:cNvPr>
          <p:cNvSpPr txBox="1">
            <a:spLocks/>
          </p:cNvSpPr>
          <p:nvPr/>
        </p:nvSpPr>
        <p:spPr>
          <a:xfrm>
            <a:off x="1499870" y="6420775"/>
            <a:ext cx="914400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3"/>
                </a:solidFill>
              </a:rPr>
              <a:t>What is the difference between interpolation and extrapolation?</a:t>
            </a:r>
            <a:endParaRPr lang="en-GB" dirty="0">
              <a:solidFill>
                <a:schemeClr val="accent3"/>
              </a:solidFill>
            </a:endParaRPr>
          </a:p>
        </p:txBody>
      </p:sp>
      <p:sp>
        <p:nvSpPr>
          <p:cNvPr id="16" name="Subtitle 2">
            <a:extLst>
              <a:ext uri="{FF2B5EF4-FFF2-40B4-BE49-F238E27FC236}">
                <a16:creationId xmlns:a16="http://schemas.microsoft.com/office/drawing/2014/main" id="{3D993712-73D7-4D16-8D21-E608806C990D}"/>
              </a:ext>
            </a:extLst>
          </p:cNvPr>
          <p:cNvSpPr txBox="1">
            <a:spLocks/>
          </p:cNvSpPr>
          <p:nvPr/>
        </p:nvSpPr>
        <p:spPr>
          <a:xfrm>
            <a:off x="1771015" y="124287"/>
            <a:ext cx="9636791" cy="31071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chemeClr val="tx2"/>
                </a:solidFill>
              </a:rPr>
              <a:t>How do we use box plots and scatter graphs to represent and compare large data sets?</a:t>
            </a:r>
          </a:p>
        </p:txBody>
      </p:sp>
    </p:spTree>
    <p:extLst>
      <p:ext uri="{BB962C8B-B14F-4D97-AF65-F5344CB8AC3E}">
        <p14:creationId xmlns:p14="http://schemas.microsoft.com/office/powerpoint/2010/main" val="324278854"/>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5712</TotalTime>
  <Words>514</Words>
  <Application>Microsoft Office PowerPoint</Application>
  <PresentationFormat>Widescreen</PresentationFormat>
  <Paragraphs>46</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Gautami</vt:lpstr>
      <vt:lpstr>Wingdings</vt:lpstr>
      <vt:lpstr>Office Theme</vt:lpstr>
      <vt:lpstr>How do we use box plots and scatter graphs to represent and compare large data sets?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11: Confidence Intervals and the Central Limit Theorem</dc:title>
  <dc:creator>Mrs E Hodgetts</dc:creator>
  <cp:lastModifiedBy>Mrs Hodgetts</cp:lastModifiedBy>
  <cp:revision>178</cp:revision>
  <dcterms:created xsi:type="dcterms:W3CDTF">2022-05-17T07:55:04Z</dcterms:created>
  <dcterms:modified xsi:type="dcterms:W3CDTF">2024-06-06T11:55:57Z</dcterms:modified>
</cp:coreProperties>
</file>