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96" r:id="rId1"/>
  </p:sldMasterIdLst>
  <p:sldIdLst>
    <p:sldId id="256" r:id="rId2"/>
    <p:sldId id="289" r:id="rId3"/>
    <p:sldId id="430" r:id="rId4"/>
    <p:sldId id="431" r:id="rId5"/>
    <p:sldId id="432" r:id="rId6"/>
    <p:sldId id="433" r:id="rId7"/>
    <p:sldId id="429" r:id="rId8"/>
    <p:sldId id="434" r:id="rId9"/>
    <p:sldId id="435" r:id="rId10"/>
    <p:sldId id="436" r:id="rId11"/>
    <p:sldId id="437" r:id="rId12"/>
    <p:sldId id="440" r:id="rId13"/>
    <p:sldId id="439" r:id="rId14"/>
    <p:sldId id="441" r:id="rId15"/>
    <p:sldId id="442" r:id="rId16"/>
    <p:sldId id="443" r:id="rId17"/>
    <p:sldId id="444" r:id="rId18"/>
    <p:sldId id="445" r:id="rId19"/>
    <p:sldId id="446" r:id="rId20"/>
    <p:sldId id="447" r:id="rId21"/>
    <p:sldId id="448" r:id="rId22"/>
    <p:sldId id="449" r:id="rId23"/>
    <p:sldId id="450" r:id="rId24"/>
    <p:sldId id="438" r:id="rId25"/>
    <p:sldId id="452" r:id="rId26"/>
    <p:sldId id="453" r:id="rId27"/>
    <p:sldId id="454" r:id="rId28"/>
    <p:sldId id="455" r:id="rId29"/>
    <p:sldId id="458" r:id="rId30"/>
    <p:sldId id="456" r:id="rId31"/>
    <p:sldId id="457" r:id="rId32"/>
    <p:sldId id="451" r:id="rId3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86" d="100"/>
          <a:sy n="86" d="100"/>
        </p:scale>
        <p:origin x="562" y="48"/>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D6B072-5E28-4AEA-A0F0-4CAD26C3025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5A941605-DACF-4D7C-9545-39C5072C196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FAB0433C-5B35-40F9-9EBB-D9590F4C57BC}"/>
              </a:ext>
            </a:extLst>
          </p:cNvPr>
          <p:cNvSpPr>
            <a:spLocks noGrp="1"/>
          </p:cNvSpPr>
          <p:nvPr>
            <p:ph type="dt" sz="half" idx="10"/>
          </p:nvPr>
        </p:nvSpPr>
        <p:spPr/>
        <p:txBody>
          <a:bodyPr/>
          <a:lstStyle/>
          <a:p>
            <a:fld id="{3AC460FC-30B6-42B8-953D-5EC6D09F31C8}" type="datetimeFigureOut">
              <a:rPr lang="en-GB" smtClean="0"/>
              <a:t>06/06/2024</a:t>
            </a:fld>
            <a:endParaRPr lang="en-GB"/>
          </a:p>
        </p:txBody>
      </p:sp>
      <p:sp>
        <p:nvSpPr>
          <p:cNvPr id="5" name="Footer Placeholder 4">
            <a:extLst>
              <a:ext uri="{FF2B5EF4-FFF2-40B4-BE49-F238E27FC236}">
                <a16:creationId xmlns:a16="http://schemas.microsoft.com/office/drawing/2014/main" id="{82920F3E-AF7F-43F9-9183-BF01C3F854E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06EF022-9789-46AA-A447-3CEE85FF9F35}"/>
              </a:ext>
            </a:extLst>
          </p:cNvPr>
          <p:cNvSpPr>
            <a:spLocks noGrp="1"/>
          </p:cNvSpPr>
          <p:nvPr>
            <p:ph type="sldNum" sz="quarter" idx="12"/>
          </p:nvPr>
        </p:nvSpPr>
        <p:spPr/>
        <p:txBody>
          <a:bodyPr/>
          <a:lstStyle/>
          <a:p>
            <a:fld id="{BFCE3F92-42B2-44FD-87C4-0F69EE84AB00}" type="slidenum">
              <a:rPr lang="en-GB" smtClean="0"/>
              <a:t>‹#›</a:t>
            </a:fld>
            <a:endParaRPr lang="en-GB"/>
          </a:p>
        </p:txBody>
      </p:sp>
    </p:spTree>
    <p:extLst>
      <p:ext uri="{BB962C8B-B14F-4D97-AF65-F5344CB8AC3E}">
        <p14:creationId xmlns:p14="http://schemas.microsoft.com/office/powerpoint/2010/main" val="2437272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0EFC6B-A6CC-48EB-8575-344AF612D7BC}"/>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D8DD8C36-4530-44F9-8148-3BD8ADAE946A}"/>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6E746A6-E376-4400-96D3-1D630FB2D2A6}"/>
              </a:ext>
            </a:extLst>
          </p:cNvPr>
          <p:cNvSpPr>
            <a:spLocks noGrp="1"/>
          </p:cNvSpPr>
          <p:nvPr>
            <p:ph type="dt" sz="half" idx="10"/>
          </p:nvPr>
        </p:nvSpPr>
        <p:spPr/>
        <p:txBody>
          <a:bodyPr/>
          <a:lstStyle/>
          <a:p>
            <a:fld id="{3AC460FC-30B6-42B8-953D-5EC6D09F31C8}" type="datetimeFigureOut">
              <a:rPr lang="en-GB" smtClean="0"/>
              <a:t>06/06/2024</a:t>
            </a:fld>
            <a:endParaRPr lang="en-GB"/>
          </a:p>
        </p:txBody>
      </p:sp>
      <p:sp>
        <p:nvSpPr>
          <p:cNvPr id="5" name="Footer Placeholder 4">
            <a:extLst>
              <a:ext uri="{FF2B5EF4-FFF2-40B4-BE49-F238E27FC236}">
                <a16:creationId xmlns:a16="http://schemas.microsoft.com/office/drawing/2014/main" id="{989B4F4E-1845-4F2A-9133-CBAB969B901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BEC0F56-37A9-4824-A028-903387EC39F6}"/>
              </a:ext>
            </a:extLst>
          </p:cNvPr>
          <p:cNvSpPr>
            <a:spLocks noGrp="1"/>
          </p:cNvSpPr>
          <p:nvPr>
            <p:ph type="sldNum" sz="quarter" idx="12"/>
          </p:nvPr>
        </p:nvSpPr>
        <p:spPr/>
        <p:txBody>
          <a:bodyPr/>
          <a:lstStyle/>
          <a:p>
            <a:fld id="{BFCE3F92-42B2-44FD-87C4-0F69EE84AB00}" type="slidenum">
              <a:rPr lang="en-GB" smtClean="0"/>
              <a:t>‹#›</a:t>
            </a:fld>
            <a:endParaRPr lang="en-GB"/>
          </a:p>
        </p:txBody>
      </p:sp>
    </p:spTree>
    <p:extLst>
      <p:ext uri="{BB962C8B-B14F-4D97-AF65-F5344CB8AC3E}">
        <p14:creationId xmlns:p14="http://schemas.microsoft.com/office/powerpoint/2010/main" val="26862495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F29554-6254-44A2-906A-CFB561AC907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F9F421DC-3FDF-4A68-9ECE-A2784529010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B4E5E0AB-5A68-4A0A-B930-C81C28D14045}"/>
              </a:ext>
            </a:extLst>
          </p:cNvPr>
          <p:cNvSpPr>
            <a:spLocks noGrp="1"/>
          </p:cNvSpPr>
          <p:nvPr>
            <p:ph type="dt" sz="half" idx="10"/>
          </p:nvPr>
        </p:nvSpPr>
        <p:spPr/>
        <p:txBody>
          <a:bodyPr/>
          <a:lstStyle/>
          <a:p>
            <a:fld id="{3AC460FC-30B6-42B8-953D-5EC6D09F31C8}" type="datetimeFigureOut">
              <a:rPr lang="en-GB" smtClean="0"/>
              <a:t>06/06/2024</a:t>
            </a:fld>
            <a:endParaRPr lang="en-GB"/>
          </a:p>
        </p:txBody>
      </p:sp>
      <p:sp>
        <p:nvSpPr>
          <p:cNvPr id="5" name="Footer Placeholder 4">
            <a:extLst>
              <a:ext uri="{FF2B5EF4-FFF2-40B4-BE49-F238E27FC236}">
                <a16:creationId xmlns:a16="http://schemas.microsoft.com/office/drawing/2014/main" id="{22E038D0-9F5C-41AF-AFF9-E502B7A7053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B4D7D13-3634-4F2C-A221-EBD018DAD519}"/>
              </a:ext>
            </a:extLst>
          </p:cNvPr>
          <p:cNvSpPr>
            <a:spLocks noGrp="1"/>
          </p:cNvSpPr>
          <p:nvPr>
            <p:ph type="sldNum" sz="quarter" idx="12"/>
          </p:nvPr>
        </p:nvSpPr>
        <p:spPr/>
        <p:txBody>
          <a:bodyPr/>
          <a:lstStyle/>
          <a:p>
            <a:fld id="{BFCE3F92-42B2-44FD-87C4-0F69EE84AB00}" type="slidenum">
              <a:rPr lang="en-GB" smtClean="0"/>
              <a:t>‹#›</a:t>
            </a:fld>
            <a:endParaRPr lang="en-GB"/>
          </a:p>
        </p:txBody>
      </p:sp>
    </p:spTree>
    <p:extLst>
      <p:ext uri="{BB962C8B-B14F-4D97-AF65-F5344CB8AC3E}">
        <p14:creationId xmlns:p14="http://schemas.microsoft.com/office/powerpoint/2010/main" val="5119396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F5866C-8842-4D64-A781-52DF83B7AAD9}"/>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9B5DC8DE-74E4-4441-8AF3-2BC45F5E5415}"/>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B893C213-5B42-412D-A8A1-C0D746E0043E}"/>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46DF4B94-E745-47B1-88B8-4BD00BEDE3E4}"/>
              </a:ext>
            </a:extLst>
          </p:cNvPr>
          <p:cNvSpPr>
            <a:spLocks noGrp="1"/>
          </p:cNvSpPr>
          <p:nvPr>
            <p:ph type="dt" sz="half" idx="10"/>
          </p:nvPr>
        </p:nvSpPr>
        <p:spPr/>
        <p:txBody>
          <a:bodyPr/>
          <a:lstStyle/>
          <a:p>
            <a:fld id="{3AC460FC-30B6-42B8-953D-5EC6D09F31C8}" type="datetimeFigureOut">
              <a:rPr lang="en-GB" smtClean="0"/>
              <a:t>06/06/2024</a:t>
            </a:fld>
            <a:endParaRPr lang="en-GB"/>
          </a:p>
        </p:txBody>
      </p:sp>
      <p:sp>
        <p:nvSpPr>
          <p:cNvPr id="6" name="Footer Placeholder 5">
            <a:extLst>
              <a:ext uri="{FF2B5EF4-FFF2-40B4-BE49-F238E27FC236}">
                <a16:creationId xmlns:a16="http://schemas.microsoft.com/office/drawing/2014/main" id="{0D022163-43F8-416F-B1CF-D8DAF277E877}"/>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D6714880-3FAF-4DEA-BEBD-F73E55BDB2ED}"/>
              </a:ext>
            </a:extLst>
          </p:cNvPr>
          <p:cNvSpPr>
            <a:spLocks noGrp="1"/>
          </p:cNvSpPr>
          <p:nvPr>
            <p:ph type="sldNum" sz="quarter" idx="12"/>
          </p:nvPr>
        </p:nvSpPr>
        <p:spPr/>
        <p:txBody>
          <a:bodyPr/>
          <a:lstStyle/>
          <a:p>
            <a:fld id="{BFCE3F92-42B2-44FD-87C4-0F69EE84AB00}" type="slidenum">
              <a:rPr lang="en-GB" smtClean="0"/>
              <a:t>‹#›</a:t>
            </a:fld>
            <a:endParaRPr lang="en-GB"/>
          </a:p>
        </p:txBody>
      </p:sp>
    </p:spTree>
    <p:extLst>
      <p:ext uri="{BB962C8B-B14F-4D97-AF65-F5344CB8AC3E}">
        <p14:creationId xmlns:p14="http://schemas.microsoft.com/office/powerpoint/2010/main" val="9145638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C42897-CD95-4AD2-849A-F653195B85B4}"/>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8C3E8639-C96E-44F2-A211-364301406DE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FD5D3724-D50C-4459-88C4-DA5BC0448984}"/>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0031FAD8-C6FD-4F71-853D-F1902E2C2ED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793BA530-C836-48FB-B823-306A4D13225F}"/>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61C82BE7-235D-47CC-BED9-F72791AF8732}"/>
              </a:ext>
            </a:extLst>
          </p:cNvPr>
          <p:cNvSpPr>
            <a:spLocks noGrp="1"/>
          </p:cNvSpPr>
          <p:nvPr>
            <p:ph type="dt" sz="half" idx="10"/>
          </p:nvPr>
        </p:nvSpPr>
        <p:spPr/>
        <p:txBody>
          <a:bodyPr/>
          <a:lstStyle/>
          <a:p>
            <a:fld id="{3AC460FC-30B6-42B8-953D-5EC6D09F31C8}" type="datetimeFigureOut">
              <a:rPr lang="en-GB" smtClean="0"/>
              <a:t>06/06/2024</a:t>
            </a:fld>
            <a:endParaRPr lang="en-GB"/>
          </a:p>
        </p:txBody>
      </p:sp>
      <p:sp>
        <p:nvSpPr>
          <p:cNvPr id="8" name="Footer Placeholder 7">
            <a:extLst>
              <a:ext uri="{FF2B5EF4-FFF2-40B4-BE49-F238E27FC236}">
                <a16:creationId xmlns:a16="http://schemas.microsoft.com/office/drawing/2014/main" id="{FEE8B7F0-3941-4935-B904-C463B9571E1A}"/>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D88AD4DD-E4B4-40D3-91FD-6BCABD69FC11}"/>
              </a:ext>
            </a:extLst>
          </p:cNvPr>
          <p:cNvSpPr>
            <a:spLocks noGrp="1"/>
          </p:cNvSpPr>
          <p:nvPr>
            <p:ph type="sldNum" sz="quarter" idx="12"/>
          </p:nvPr>
        </p:nvSpPr>
        <p:spPr/>
        <p:txBody>
          <a:bodyPr/>
          <a:lstStyle/>
          <a:p>
            <a:fld id="{BFCE3F92-42B2-44FD-87C4-0F69EE84AB00}" type="slidenum">
              <a:rPr lang="en-GB" smtClean="0"/>
              <a:t>‹#›</a:t>
            </a:fld>
            <a:endParaRPr lang="en-GB"/>
          </a:p>
        </p:txBody>
      </p:sp>
    </p:spTree>
    <p:extLst>
      <p:ext uri="{BB962C8B-B14F-4D97-AF65-F5344CB8AC3E}">
        <p14:creationId xmlns:p14="http://schemas.microsoft.com/office/powerpoint/2010/main" val="35137278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4D3B3F-2743-4FE0-A13F-062A163F5FC8}"/>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ABA58F61-C29B-452D-AB67-39A165DF2AC3}"/>
              </a:ext>
            </a:extLst>
          </p:cNvPr>
          <p:cNvSpPr>
            <a:spLocks noGrp="1"/>
          </p:cNvSpPr>
          <p:nvPr>
            <p:ph type="dt" sz="half" idx="10"/>
          </p:nvPr>
        </p:nvSpPr>
        <p:spPr/>
        <p:txBody>
          <a:bodyPr/>
          <a:lstStyle/>
          <a:p>
            <a:fld id="{3AC460FC-30B6-42B8-953D-5EC6D09F31C8}" type="datetimeFigureOut">
              <a:rPr lang="en-GB" smtClean="0"/>
              <a:t>06/06/2024</a:t>
            </a:fld>
            <a:endParaRPr lang="en-GB"/>
          </a:p>
        </p:txBody>
      </p:sp>
      <p:sp>
        <p:nvSpPr>
          <p:cNvPr id="4" name="Footer Placeholder 3">
            <a:extLst>
              <a:ext uri="{FF2B5EF4-FFF2-40B4-BE49-F238E27FC236}">
                <a16:creationId xmlns:a16="http://schemas.microsoft.com/office/drawing/2014/main" id="{96C0B695-8F00-4CE0-8A96-64823F4DDD4F}"/>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7CEDC951-606C-4536-AF6A-44450056DEAF}"/>
              </a:ext>
            </a:extLst>
          </p:cNvPr>
          <p:cNvSpPr>
            <a:spLocks noGrp="1"/>
          </p:cNvSpPr>
          <p:nvPr>
            <p:ph type="sldNum" sz="quarter" idx="12"/>
          </p:nvPr>
        </p:nvSpPr>
        <p:spPr/>
        <p:txBody>
          <a:bodyPr/>
          <a:lstStyle/>
          <a:p>
            <a:fld id="{BFCE3F92-42B2-44FD-87C4-0F69EE84AB00}" type="slidenum">
              <a:rPr lang="en-GB" smtClean="0"/>
              <a:t>‹#›</a:t>
            </a:fld>
            <a:endParaRPr lang="en-GB"/>
          </a:p>
        </p:txBody>
      </p:sp>
    </p:spTree>
    <p:extLst>
      <p:ext uri="{BB962C8B-B14F-4D97-AF65-F5344CB8AC3E}">
        <p14:creationId xmlns:p14="http://schemas.microsoft.com/office/powerpoint/2010/main" val="16301627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D8E81B1-9B41-4AD5-B5F2-666BC36FCA33}"/>
              </a:ext>
            </a:extLst>
          </p:cNvPr>
          <p:cNvSpPr>
            <a:spLocks noGrp="1"/>
          </p:cNvSpPr>
          <p:nvPr>
            <p:ph type="dt" sz="half" idx="10"/>
          </p:nvPr>
        </p:nvSpPr>
        <p:spPr/>
        <p:txBody>
          <a:bodyPr/>
          <a:lstStyle/>
          <a:p>
            <a:fld id="{3AC460FC-30B6-42B8-953D-5EC6D09F31C8}" type="datetimeFigureOut">
              <a:rPr lang="en-GB" smtClean="0"/>
              <a:t>06/06/2024</a:t>
            </a:fld>
            <a:endParaRPr lang="en-GB"/>
          </a:p>
        </p:txBody>
      </p:sp>
      <p:sp>
        <p:nvSpPr>
          <p:cNvPr id="3" name="Footer Placeholder 2">
            <a:extLst>
              <a:ext uri="{FF2B5EF4-FFF2-40B4-BE49-F238E27FC236}">
                <a16:creationId xmlns:a16="http://schemas.microsoft.com/office/drawing/2014/main" id="{AF4B62ED-7DF8-4DE0-858F-C2432859C9A7}"/>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B59D1F23-8EE9-421A-A4F8-A1E088363CF1}"/>
              </a:ext>
            </a:extLst>
          </p:cNvPr>
          <p:cNvSpPr>
            <a:spLocks noGrp="1"/>
          </p:cNvSpPr>
          <p:nvPr>
            <p:ph type="sldNum" sz="quarter" idx="12"/>
          </p:nvPr>
        </p:nvSpPr>
        <p:spPr/>
        <p:txBody>
          <a:bodyPr/>
          <a:lstStyle/>
          <a:p>
            <a:fld id="{BFCE3F92-42B2-44FD-87C4-0F69EE84AB00}" type="slidenum">
              <a:rPr lang="en-GB" smtClean="0"/>
              <a:t>‹#›</a:t>
            </a:fld>
            <a:endParaRPr lang="en-GB"/>
          </a:p>
        </p:txBody>
      </p:sp>
    </p:spTree>
    <p:extLst>
      <p:ext uri="{BB962C8B-B14F-4D97-AF65-F5344CB8AC3E}">
        <p14:creationId xmlns:p14="http://schemas.microsoft.com/office/powerpoint/2010/main" val="18355476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1BA761-667A-4F0A-A052-32BEA8DE2EC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36A4A5A5-DB8A-492C-8BE1-2184240BB76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E92E7582-00F1-480D-A774-5876148FE9D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7DAE00BC-A331-426D-AF4C-26FD491D5353}"/>
              </a:ext>
            </a:extLst>
          </p:cNvPr>
          <p:cNvSpPr>
            <a:spLocks noGrp="1"/>
          </p:cNvSpPr>
          <p:nvPr>
            <p:ph type="dt" sz="half" idx="10"/>
          </p:nvPr>
        </p:nvSpPr>
        <p:spPr/>
        <p:txBody>
          <a:bodyPr/>
          <a:lstStyle/>
          <a:p>
            <a:fld id="{3AC460FC-30B6-42B8-953D-5EC6D09F31C8}" type="datetimeFigureOut">
              <a:rPr lang="en-GB" smtClean="0"/>
              <a:t>06/06/2024</a:t>
            </a:fld>
            <a:endParaRPr lang="en-GB"/>
          </a:p>
        </p:txBody>
      </p:sp>
      <p:sp>
        <p:nvSpPr>
          <p:cNvPr id="6" name="Footer Placeholder 5">
            <a:extLst>
              <a:ext uri="{FF2B5EF4-FFF2-40B4-BE49-F238E27FC236}">
                <a16:creationId xmlns:a16="http://schemas.microsoft.com/office/drawing/2014/main" id="{7F08BA32-CA65-4184-98DD-80C0AD30BD29}"/>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B5421B45-E21A-43DC-9B8C-15DD93D8620D}"/>
              </a:ext>
            </a:extLst>
          </p:cNvPr>
          <p:cNvSpPr>
            <a:spLocks noGrp="1"/>
          </p:cNvSpPr>
          <p:nvPr>
            <p:ph type="sldNum" sz="quarter" idx="12"/>
          </p:nvPr>
        </p:nvSpPr>
        <p:spPr/>
        <p:txBody>
          <a:bodyPr/>
          <a:lstStyle/>
          <a:p>
            <a:fld id="{BFCE3F92-42B2-44FD-87C4-0F69EE84AB00}" type="slidenum">
              <a:rPr lang="en-GB" smtClean="0"/>
              <a:t>‹#›</a:t>
            </a:fld>
            <a:endParaRPr lang="en-GB"/>
          </a:p>
        </p:txBody>
      </p:sp>
    </p:spTree>
    <p:extLst>
      <p:ext uri="{BB962C8B-B14F-4D97-AF65-F5344CB8AC3E}">
        <p14:creationId xmlns:p14="http://schemas.microsoft.com/office/powerpoint/2010/main" val="10084883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C18493-D661-451E-935A-ECEA042028C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C5692AE8-0043-48F4-9CC3-F66E4E39FF3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296BB39B-84F7-448C-BFBD-4F844B9B63A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7B0CB3A1-3912-47C3-ADD9-F463C4865A47}"/>
              </a:ext>
            </a:extLst>
          </p:cNvPr>
          <p:cNvSpPr>
            <a:spLocks noGrp="1"/>
          </p:cNvSpPr>
          <p:nvPr>
            <p:ph type="dt" sz="half" idx="10"/>
          </p:nvPr>
        </p:nvSpPr>
        <p:spPr/>
        <p:txBody>
          <a:bodyPr/>
          <a:lstStyle/>
          <a:p>
            <a:fld id="{3AC460FC-30B6-42B8-953D-5EC6D09F31C8}" type="datetimeFigureOut">
              <a:rPr lang="en-GB" smtClean="0"/>
              <a:t>06/06/2024</a:t>
            </a:fld>
            <a:endParaRPr lang="en-GB"/>
          </a:p>
        </p:txBody>
      </p:sp>
      <p:sp>
        <p:nvSpPr>
          <p:cNvPr id="6" name="Footer Placeholder 5">
            <a:extLst>
              <a:ext uri="{FF2B5EF4-FFF2-40B4-BE49-F238E27FC236}">
                <a16:creationId xmlns:a16="http://schemas.microsoft.com/office/drawing/2014/main" id="{AD5E5B28-42E1-4A69-9AC5-955B14E9DC0A}"/>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96C2B7BC-2D8E-4751-892C-7D6710268654}"/>
              </a:ext>
            </a:extLst>
          </p:cNvPr>
          <p:cNvSpPr>
            <a:spLocks noGrp="1"/>
          </p:cNvSpPr>
          <p:nvPr>
            <p:ph type="sldNum" sz="quarter" idx="12"/>
          </p:nvPr>
        </p:nvSpPr>
        <p:spPr/>
        <p:txBody>
          <a:bodyPr/>
          <a:lstStyle/>
          <a:p>
            <a:fld id="{BFCE3F92-42B2-44FD-87C4-0F69EE84AB00}" type="slidenum">
              <a:rPr lang="en-GB" smtClean="0"/>
              <a:t>‹#›</a:t>
            </a:fld>
            <a:endParaRPr lang="en-GB"/>
          </a:p>
        </p:txBody>
      </p:sp>
    </p:spTree>
    <p:extLst>
      <p:ext uri="{BB962C8B-B14F-4D97-AF65-F5344CB8AC3E}">
        <p14:creationId xmlns:p14="http://schemas.microsoft.com/office/powerpoint/2010/main" val="37284101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3887CC-6C22-4B34-96BC-2C95A4E6C55A}"/>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10987B1D-F8FA-483B-86D2-BFF69C0212E0}"/>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439789F-B05A-41BC-BC54-17354FFDAEBA}"/>
              </a:ext>
            </a:extLst>
          </p:cNvPr>
          <p:cNvSpPr>
            <a:spLocks noGrp="1"/>
          </p:cNvSpPr>
          <p:nvPr>
            <p:ph type="dt" sz="half" idx="10"/>
          </p:nvPr>
        </p:nvSpPr>
        <p:spPr/>
        <p:txBody>
          <a:bodyPr/>
          <a:lstStyle/>
          <a:p>
            <a:fld id="{3AC460FC-30B6-42B8-953D-5EC6D09F31C8}" type="datetimeFigureOut">
              <a:rPr lang="en-GB" smtClean="0"/>
              <a:t>06/06/2024</a:t>
            </a:fld>
            <a:endParaRPr lang="en-GB"/>
          </a:p>
        </p:txBody>
      </p:sp>
      <p:sp>
        <p:nvSpPr>
          <p:cNvPr id="5" name="Footer Placeholder 4">
            <a:extLst>
              <a:ext uri="{FF2B5EF4-FFF2-40B4-BE49-F238E27FC236}">
                <a16:creationId xmlns:a16="http://schemas.microsoft.com/office/drawing/2014/main" id="{FA3A4A94-E0E8-42DA-BB22-156C8D88C36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130335B-4A81-41B0-8B26-76AEBDCC956C}"/>
              </a:ext>
            </a:extLst>
          </p:cNvPr>
          <p:cNvSpPr>
            <a:spLocks noGrp="1"/>
          </p:cNvSpPr>
          <p:nvPr>
            <p:ph type="sldNum" sz="quarter" idx="12"/>
          </p:nvPr>
        </p:nvSpPr>
        <p:spPr/>
        <p:txBody>
          <a:bodyPr/>
          <a:lstStyle/>
          <a:p>
            <a:fld id="{BFCE3F92-42B2-44FD-87C4-0F69EE84AB00}" type="slidenum">
              <a:rPr lang="en-GB" smtClean="0"/>
              <a:t>‹#›</a:t>
            </a:fld>
            <a:endParaRPr lang="en-GB"/>
          </a:p>
        </p:txBody>
      </p:sp>
    </p:spTree>
    <p:extLst>
      <p:ext uri="{BB962C8B-B14F-4D97-AF65-F5344CB8AC3E}">
        <p14:creationId xmlns:p14="http://schemas.microsoft.com/office/powerpoint/2010/main" val="18386947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CB8BDB8-4C32-4803-9B13-02C8D93E65CF}"/>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58C5A0B0-9BBD-4DB3-BB33-CBEFA20475D3}"/>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8C58500-8C03-4235-B763-B04765312066}"/>
              </a:ext>
            </a:extLst>
          </p:cNvPr>
          <p:cNvSpPr>
            <a:spLocks noGrp="1"/>
          </p:cNvSpPr>
          <p:nvPr>
            <p:ph type="dt" sz="half" idx="10"/>
          </p:nvPr>
        </p:nvSpPr>
        <p:spPr/>
        <p:txBody>
          <a:bodyPr/>
          <a:lstStyle/>
          <a:p>
            <a:fld id="{3AC460FC-30B6-42B8-953D-5EC6D09F31C8}" type="datetimeFigureOut">
              <a:rPr lang="en-GB" smtClean="0"/>
              <a:t>06/06/2024</a:t>
            </a:fld>
            <a:endParaRPr lang="en-GB"/>
          </a:p>
        </p:txBody>
      </p:sp>
      <p:sp>
        <p:nvSpPr>
          <p:cNvPr id="5" name="Footer Placeholder 4">
            <a:extLst>
              <a:ext uri="{FF2B5EF4-FFF2-40B4-BE49-F238E27FC236}">
                <a16:creationId xmlns:a16="http://schemas.microsoft.com/office/drawing/2014/main" id="{76273401-3FBF-4309-A91A-737B31DE823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C95CD15-AFFB-4740-85BD-2A9F44E4F1A8}"/>
              </a:ext>
            </a:extLst>
          </p:cNvPr>
          <p:cNvSpPr>
            <a:spLocks noGrp="1"/>
          </p:cNvSpPr>
          <p:nvPr>
            <p:ph type="sldNum" sz="quarter" idx="12"/>
          </p:nvPr>
        </p:nvSpPr>
        <p:spPr/>
        <p:txBody>
          <a:bodyPr/>
          <a:lstStyle/>
          <a:p>
            <a:fld id="{BFCE3F92-42B2-44FD-87C4-0F69EE84AB00}" type="slidenum">
              <a:rPr lang="en-GB" smtClean="0"/>
              <a:t>‹#›</a:t>
            </a:fld>
            <a:endParaRPr lang="en-GB"/>
          </a:p>
        </p:txBody>
      </p:sp>
    </p:spTree>
    <p:extLst>
      <p:ext uri="{BB962C8B-B14F-4D97-AF65-F5344CB8AC3E}">
        <p14:creationId xmlns:p14="http://schemas.microsoft.com/office/powerpoint/2010/main" val="16870083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2">
            <a:lumMod val="20000"/>
            <a:lumOff val="80000"/>
          </a:schemeClr>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E215631-765E-4B35-BAB5-56D6BE05392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90706CB6-92D3-4F89-B006-A4EB93A1191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212F70E-0065-4DC3-8121-494C0BAA909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AC460FC-30B6-42B8-953D-5EC6D09F31C8}" type="datetimeFigureOut">
              <a:rPr lang="en-GB" smtClean="0"/>
              <a:t>06/06/2024</a:t>
            </a:fld>
            <a:endParaRPr lang="en-GB"/>
          </a:p>
        </p:txBody>
      </p:sp>
      <p:sp>
        <p:nvSpPr>
          <p:cNvPr id="5" name="Footer Placeholder 4">
            <a:extLst>
              <a:ext uri="{FF2B5EF4-FFF2-40B4-BE49-F238E27FC236}">
                <a16:creationId xmlns:a16="http://schemas.microsoft.com/office/drawing/2014/main" id="{D0678C08-3ECD-4AF3-9993-A1EE0111F7F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62B47304-BDDB-4DFA-A33F-CD5EE12FB25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FCE3F92-42B2-44FD-87C4-0F69EE84AB00}" type="slidenum">
              <a:rPr lang="en-GB" smtClean="0"/>
              <a:t>‹#›</a:t>
            </a:fld>
            <a:endParaRPr lang="en-GB"/>
          </a:p>
        </p:txBody>
      </p:sp>
    </p:spTree>
    <p:extLst>
      <p:ext uri="{BB962C8B-B14F-4D97-AF65-F5344CB8AC3E}">
        <p14:creationId xmlns:p14="http://schemas.microsoft.com/office/powerpoint/2010/main" val="4032389550"/>
      </p:ext>
    </p:extLst>
  </p:cSld>
  <p:clrMap bg1="lt1" tx1="dk1" bg2="lt2" tx2="dk2" accent1="accent1" accent2="accent2" accent3="accent3" accent4="accent4" accent5="accent5" accent6="accent6" hlink="hlink" folHlink="folHlink"/>
  <p:sldLayoutIdLst>
    <p:sldLayoutId id="2147483797" r:id="rId1"/>
    <p:sldLayoutId id="2147483798" r:id="rId2"/>
    <p:sldLayoutId id="2147483799" r:id="rId3"/>
    <p:sldLayoutId id="2147483800" r:id="rId4"/>
    <p:sldLayoutId id="2147483801" r:id="rId5"/>
    <p:sldLayoutId id="2147483802" r:id="rId6"/>
    <p:sldLayoutId id="2147483803" r:id="rId7"/>
    <p:sldLayoutId id="2147483804" r:id="rId8"/>
    <p:sldLayoutId id="2147483805" r:id="rId9"/>
    <p:sldLayoutId id="2147483806" r:id="rId10"/>
    <p:sldLayoutId id="214748380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gif"/><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JP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gif"/><Relationship Id="rId1" Type="http://schemas.openxmlformats.org/officeDocument/2006/relationships/slideLayout" Target="../slideLayouts/slideLayout1.xml"/><Relationship Id="rId5" Type="http://schemas.openxmlformats.org/officeDocument/2006/relationships/image" Target="../media/image3.JP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gif"/><Relationship Id="rId1" Type="http://schemas.openxmlformats.org/officeDocument/2006/relationships/slideLayout" Target="../slideLayouts/slideLayout1.xml"/><Relationship Id="rId5" Type="http://schemas.openxmlformats.org/officeDocument/2006/relationships/image" Target="../media/image3.JP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gif"/><Relationship Id="rId1" Type="http://schemas.openxmlformats.org/officeDocument/2006/relationships/slideLayout" Target="../slideLayouts/slideLayout1.xml"/><Relationship Id="rId5" Type="http://schemas.openxmlformats.org/officeDocument/2006/relationships/image" Target="../media/image3.JPG"/><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image" Target="../media/image8.png"/><Relationship Id="rId1" Type="http://schemas.openxmlformats.org/officeDocument/2006/relationships/slideLayout" Target="../slideLayouts/slideLayout1.xml"/><Relationship Id="rId5" Type="http://schemas.openxmlformats.org/officeDocument/2006/relationships/image" Target="../media/image3.JPG"/><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image" Target="../media/image9.png"/><Relationship Id="rId1" Type="http://schemas.openxmlformats.org/officeDocument/2006/relationships/slideLayout" Target="../slideLayouts/slideLayout1.xml"/><Relationship Id="rId5" Type="http://schemas.openxmlformats.org/officeDocument/2006/relationships/image" Target="../media/image3.JPG"/><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gif"/><Relationship Id="rId1" Type="http://schemas.openxmlformats.org/officeDocument/2006/relationships/slideLayout" Target="../slideLayouts/slideLayout1.xml"/><Relationship Id="rId5" Type="http://schemas.openxmlformats.org/officeDocument/2006/relationships/image" Target="../media/image3.JPG"/><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gif"/><Relationship Id="rId1" Type="http://schemas.openxmlformats.org/officeDocument/2006/relationships/slideLayout" Target="../slideLayouts/slideLayout1.xml"/><Relationship Id="rId4" Type="http://schemas.openxmlformats.org/officeDocument/2006/relationships/image" Target="../media/image3.JP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gif"/><Relationship Id="rId1" Type="http://schemas.openxmlformats.org/officeDocument/2006/relationships/slideLayout" Target="../slideLayouts/slideLayout1.xml"/><Relationship Id="rId5" Type="http://schemas.openxmlformats.org/officeDocument/2006/relationships/image" Target="../media/image3.JPG"/><Relationship Id="rId4" Type="http://schemas.openxmlformats.org/officeDocument/2006/relationships/image" Target="../media/image11.png"/></Relationships>
</file>

<file path=ppt/slides/_rels/slide10.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image" Target="../media/image12.png"/><Relationship Id="rId1" Type="http://schemas.openxmlformats.org/officeDocument/2006/relationships/slideLayout" Target="../slideLayouts/slideLayout1.xml"/><Relationship Id="rId5" Type="http://schemas.openxmlformats.org/officeDocument/2006/relationships/image" Target="../media/image3.JPG"/><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image" Target="../media/image13.png"/><Relationship Id="rId1" Type="http://schemas.openxmlformats.org/officeDocument/2006/relationships/slideLayout" Target="../slideLayouts/slideLayout1.xml"/><Relationship Id="rId5" Type="http://schemas.openxmlformats.org/officeDocument/2006/relationships/image" Target="../media/image3.JPG"/><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gif"/><Relationship Id="rId1" Type="http://schemas.openxmlformats.org/officeDocument/2006/relationships/slideLayout" Target="../slideLayouts/slideLayout1.xml"/><Relationship Id="rId5" Type="http://schemas.openxmlformats.org/officeDocument/2006/relationships/image" Target="../media/image3.JPG"/><Relationship Id="rId4" Type="http://schemas.openxmlformats.org/officeDocument/2006/relationships/image" Target="../media/image10.png"/></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gif"/><Relationship Id="rId1" Type="http://schemas.openxmlformats.org/officeDocument/2006/relationships/slideLayout" Target="../slideLayouts/slideLayout1.xml"/><Relationship Id="rId4" Type="http://schemas.openxmlformats.org/officeDocument/2006/relationships/image" Target="../media/image3.JPG"/></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gif"/><Relationship Id="rId1" Type="http://schemas.openxmlformats.org/officeDocument/2006/relationships/slideLayout" Target="../slideLayouts/slideLayout1.xml"/><Relationship Id="rId4" Type="http://schemas.openxmlformats.org/officeDocument/2006/relationships/image" Target="../media/image3.JPG"/></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gif"/><Relationship Id="rId1" Type="http://schemas.openxmlformats.org/officeDocument/2006/relationships/slideLayout" Target="../slideLayouts/slideLayout1.xml"/><Relationship Id="rId5" Type="http://schemas.openxmlformats.org/officeDocument/2006/relationships/image" Target="../media/image3.JPG"/><Relationship Id="rId4" Type="http://schemas.openxmlformats.org/officeDocument/2006/relationships/image" Target="../media/image14.png"/></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gif"/><Relationship Id="rId1" Type="http://schemas.openxmlformats.org/officeDocument/2006/relationships/slideLayout" Target="../slideLayouts/slideLayout1.xml"/><Relationship Id="rId5" Type="http://schemas.openxmlformats.org/officeDocument/2006/relationships/image" Target="../media/image3.JPG"/><Relationship Id="rId4" Type="http://schemas.openxmlformats.org/officeDocument/2006/relationships/image" Target="../media/image14.png"/></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gif"/><Relationship Id="rId1" Type="http://schemas.openxmlformats.org/officeDocument/2006/relationships/slideLayout" Target="../slideLayouts/slideLayout1.xml"/><Relationship Id="rId5" Type="http://schemas.openxmlformats.org/officeDocument/2006/relationships/image" Target="../media/image3.JPG"/><Relationship Id="rId4" Type="http://schemas.openxmlformats.org/officeDocument/2006/relationships/image" Target="../media/image14.png"/></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gif"/><Relationship Id="rId1" Type="http://schemas.openxmlformats.org/officeDocument/2006/relationships/slideLayout" Target="../slideLayouts/slideLayout1.xml"/><Relationship Id="rId5" Type="http://schemas.openxmlformats.org/officeDocument/2006/relationships/image" Target="../media/image3.JPG"/><Relationship Id="rId4" Type="http://schemas.openxmlformats.org/officeDocument/2006/relationships/image" Target="../media/image14.png"/></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gif"/><Relationship Id="rId1" Type="http://schemas.openxmlformats.org/officeDocument/2006/relationships/slideLayout" Target="../slideLayouts/slideLayout1.xml"/><Relationship Id="rId5" Type="http://schemas.openxmlformats.org/officeDocument/2006/relationships/image" Target="../media/image3.JPG"/><Relationship Id="rId4" Type="http://schemas.openxmlformats.org/officeDocument/2006/relationships/image" Target="../media/image14.png"/></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gif"/><Relationship Id="rId1" Type="http://schemas.openxmlformats.org/officeDocument/2006/relationships/slideLayout" Target="../slideLayouts/slideLayout1.xml"/><Relationship Id="rId5" Type="http://schemas.openxmlformats.org/officeDocument/2006/relationships/image" Target="../media/image3.JPG"/><Relationship Id="rId4" Type="http://schemas.openxmlformats.org/officeDocument/2006/relationships/image" Target="../media/image14.png"/></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gif"/><Relationship Id="rId1" Type="http://schemas.openxmlformats.org/officeDocument/2006/relationships/slideLayout" Target="../slideLayouts/slideLayout1.xml"/><Relationship Id="rId5" Type="http://schemas.openxmlformats.org/officeDocument/2006/relationships/image" Target="../media/image3.JPG"/><Relationship Id="rId4" Type="http://schemas.openxmlformats.org/officeDocument/2006/relationships/image" Target="../media/image14.png"/></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gif"/><Relationship Id="rId1" Type="http://schemas.openxmlformats.org/officeDocument/2006/relationships/slideLayout" Target="../slideLayouts/slideLayout1.xml"/><Relationship Id="rId5" Type="http://schemas.openxmlformats.org/officeDocument/2006/relationships/image" Target="../media/image3.JPG"/><Relationship Id="rId4" Type="http://schemas.openxmlformats.org/officeDocument/2006/relationships/image" Target="../media/image14.png"/></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gif"/><Relationship Id="rId1" Type="http://schemas.openxmlformats.org/officeDocument/2006/relationships/slideLayout" Target="../slideLayouts/slideLayout1.xml"/><Relationship Id="rId5" Type="http://schemas.openxmlformats.org/officeDocument/2006/relationships/image" Target="../media/image3.JPG"/><Relationship Id="rId4" Type="http://schemas.openxmlformats.org/officeDocument/2006/relationships/image" Target="../media/image14.png"/></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gif"/><Relationship Id="rId1" Type="http://schemas.openxmlformats.org/officeDocument/2006/relationships/slideLayout" Target="../slideLayouts/slideLayout1.xml"/><Relationship Id="rId5" Type="http://schemas.openxmlformats.org/officeDocument/2006/relationships/image" Target="../media/image3.JPG"/><Relationship Id="rId4" Type="http://schemas.openxmlformats.org/officeDocument/2006/relationships/image" Target="../media/image10.png"/></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gif"/><Relationship Id="rId1" Type="http://schemas.openxmlformats.org/officeDocument/2006/relationships/slideLayout" Target="../slideLayouts/slideLayout1.xml"/><Relationship Id="rId4" Type="http://schemas.openxmlformats.org/officeDocument/2006/relationships/image" Target="../media/image3.JPG"/></Relationships>
</file>

<file path=ppt/slides/_rels/slide26.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image" Target="../media/image15.png"/><Relationship Id="rId1" Type="http://schemas.openxmlformats.org/officeDocument/2006/relationships/slideLayout" Target="../slideLayouts/slideLayout1.xml"/><Relationship Id="rId5" Type="http://schemas.openxmlformats.org/officeDocument/2006/relationships/image" Target="../media/image3.JPG"/><Relationship Id="rId4" Type="http://schemas.openxmlformats.org/officeDocument/2006/relationships/image" Target="../media/image2.png"/></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gif"/><Relationship Id="rId1" Type="http://schemas.openxmlformats.org/officeDocument/2006/relationships/slideLayout" Target="../slideLayouts/slideLayout1.xml"/><Relationship Id="rId5" Type="http://schemas.openxmlformats.org/officeDocument/2006/relationships/image" Target="../media/image3.JPG"/><Relationship Id="rId4" Type="http://schemas.openxmlformats.org/officeDocument/2006/relationships/image" Target="../media/image16.png"/></Relationships>
</file>

<file path=ppt/slides/_rels/slide28.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image" Target="../media/image17.png"/><Relationship Id="rId1" Type="http://schemas.openxmlformats.org/officeDocument/2006/relationships/slideLayout" Target="../slideLayouts/slideLayout1.xml"/><Relationship Id="rId5" Type="http://schemas.openxmlformats.org/officeDocument/2006/relationships/image" Target="../media/image3.JPG"/><Relationship Id="rId4" Type="http://schemas.openxmlformats.org/officeDocument/2006/relationships/image" Target="../media/image2.png"/></Relationships>
</file>

<file path=ppt/slides/_rels/slide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gif"/><Relationship Id="rId1" Type="http://schemas.openxmlformats.org/officeDocument/2006/relationships/slideLayout" Target="../slideLayouts/slideLayout1.xml"/><Relationship Id="rId5" Type="http://schemas.openxmlformats.org/officeDocument/2006/relationships/image" Target="../media/image3.JPG"/><Relationship Id="rId4" Type="http://schemas.openxmlformats.org/officeDocument/2006/relationships/image" Target="../media/image10.png"/></Relationships>
</file>

<file path=ppt/slides/_rels/slide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gif"/><Relationship Id="rId1" Type="http://schemas.openxmlformats.org/officeDocument/2006/relationships/slideLayout" Target="../slideLayouts/slideLayout1.xml"/><Relationship Id="rId4" Type="http://schemas.openxmlformats.org/officeDocument/2006/relationships/image" Target="../media/image3.JPG"/></Relationships>
</file>

<file path=ppt/slides/_rels/slide3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gif"/><Relationship Id="rId1" Type="http://schemas.openxmlformats.org/officeDocument/2006/relationships/slideLayout" Target="../slideLayouts/slideLayout1.xml"/><Relationship Id="rId5" Type="http://schemas.openxmlformats.org/officeDocument/2006/relationships/image" Target="../media/image3.JPG"/><Relationship Id="rId4" Type="http://schemas.openxmlformats.org/officeDocument/2006/relationships/image" Target="../media/image1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3B44C5-C8CC-41DB-B17F-DE9DCF103BEC}"/>
              </a:ext>
            </a:extLst>
          </p:cNvPr>
          <p:cNvSpPr>
            <a:spLocks noGrp="1"/>
          </p:cNvSpPr>
          <p:nvPr>
            <p:ph type="ctrTitle"/>
          </p:nvPr>
        </p:nvSpPr>
        <p:spPr>
          <a:xfrm>
            <a:off x="1639409" y="2182838"/>
            <a:ext cx="9144000" cy="1911213"/>
          </a:xfrm>
        </p:spPr>
        <p:txBody>
          <a:bodyPr>
            <a:noAutofit/>
          </a:bodyPr>
          <a:lstStyle/>
          <a:p>
            <a:r>
              <a:rPr lang="en-GB" sz="4800" dirty="0">
                <a:solidFill>
                  <a:schemeClr val="tx2"/>
                </a:solidFill>
              </a:rPr>
              <a:t>How do we use box plots and scatter graphs to represent and compare large data sets?</a:t>
            </a:r>
            <a:endParaRPr lang="en-GB" sz="1600" b="1" dirty="0">
              <a:solidFill>
                <a:schemeClr val="tx2"/>
              </a:solidFill>
            </a:endParaRPr>
          </a:p>
        </p:txBody>
      </p:sp>
      <p:sp>
        <p:nvSpPr>
          <p:cNvPr id="3" name="Subtitle 2">
            <a:extLst>
              <a:ext uri="{FF2B5EF4-FFF2-40B4-BE49-F238E27FC236}">
                <a16:creationId xmlns:a16="http://schemas.microsoft.com/office/drawing/2014/main" id="{95C8FFFF-7729-4436-A123-D6817B15909B}"/>
              </a:ext>
            </a:extLst>
          </p:cNvPr>
          <p:cNvSpPr>
            <a:spLocks noGrp="1"/>
          </p:cNvSpPr>
          <p:nvPr>
            <p:ph type="subTitle" idx="1"/>
          </p:nvPr>
        </p:nvSpPr>
        <p:spPr>
          <a:xfrm>
            <a:off x="1499870" y="6420775"/>
            <a:ext cx="9144000" cy="437225"/>
          </a:xfrm>
        </p:spPr>
        <p:txBody>
          <a:bodyPr>
            <a:normAutofit/>
          </a:bodyPr>
          <a:lstStyle/>
          <a:p>
            <a:pPr algn="l"/>
            <a:r>
              <a:rPr lang="en-GB" i="1" dirty="0">
                <a:solidFill>
                  <a:schemeClr val="accent3"/>
                </a:solidFill>
              </a:rPr>
              <a:t>How do I plot a scatter graph?</a:t>
            </a:r>
            <a:endParaRPr lang="en-GB" dirty="0">
              <a:solidFill>
                <a:schemeClr val="accent3"/>
              </a:solidFill>
            </a:endParaRPr>
          </a:p>
        </p:txBody>
      </p:sp>
      <p:pic>
        <p:nvPicPr>
          <p:cNvPr id="8" name="Picture 7">
            <a:extLst>
              <a:ext uri="{FF2B5EF4-FFF2-40B4-BE49-F238E27FC236}">
                <a16:creationId xmlns:a16="http://schemas.microsoft.com/office/drawing/2014/main" id="{51F64884-B4E4-416B-8DFE-6D53C8D98A8E}"/>
              </a:ext>
            </a:extLst>
          </p:cNvPr>
          <p:cNvPicPr/>
          <p:nvPr/>
        </p:nvPicPr>
        <p:blipFill rotWithShape="1">
          <a:blip r:embed="rId2" cstate="print">
            <a:extLst>
              <a:ext uri="{28A0092B-C50C-407E-A947-70E740481C1C}">
                <a14:useLocalDpi xmlns:a14="http://schemas.microsoft.com/office/drawing/2010/main" val="0"/>
              </a:ext>
            </a:extLst>
          </a:blip>
          <a:srcRect t="13325" b="21721"/>
          <a:stretch/>
        </p:blipFill>
        <p:spPr bwMode="auto">
          <a:xfrm>
            <a:off x="0" y="6263640"/>
            <a:ext cx="1499870" cy="594360"/>
          </a:xfrm>
          <a:prstGeom prst="rect">
            <a:avLst/>
          </a:prstGeom>
          <a:ln>
            <a:noFill/>
          </a:ln>
          <a:extLst>
            <a:ext uri="{53640926-AAD7-44D8-BBD7-CCE9431645EC}">
              <a14:shadowObscured xmlns:a14="http://schemas.microsoft.com/office/drawing/2010/main"/>
            </a:ext>
          </a:extLst>
        </p:spPr>
      </p:pic>
      <p:pic>
        <p:nvPicPr>
          <p:cNvPr id="9" name="Picture 8">
            <a:extLst>
              <a:ext uri="{FF2B5EF4-FFF2-40B4-BE49-F238E27FC236}">
                <a16:creationId xmlns:a16="http://schemas.microsoft.com/office/drawing/2014/main" id="{D8EE2FF3-25A2-4778-ADAC-9D8044E35A43}"/>
              </a:ext>
            </a:extLst>
          </p:cNvPr>
          <p:cNvPicPr/>
          <p:nvPr/>
        </p:nvPicPr>
        <p:blipFill rotWithShape="1">
          <a:blip r:embed="rId3" cstate="print">
            <a:extLst>
              <a:ext uri="{28A0092B-C50C-407E-A947-70E740481C1C}">
                <a14:useLocalDpi xmlns:a14="http://schemas.microsoft.com/office/drawing/2010/main" val="0"/>
              </a:ext>
            </a:extLst>
          </a:blip>
          <a:srcRect t="16158" b="20371"/>
          <a:stretch/>
        </p:blipFill>
        <p:spPr bwMode="auto">
          <a:xfrm>
            <a:off x="5044984" y="1089706"/>
            <a:ext cx="1771015" cy="685800"/>
          </a:xfrm>
          <a:prstGeom prst="rect">
            <a:avLst/>
          </a:prstGeom>
          <a:ln>
            <a:noFill/>
          </a:ln>
          <a:extLst>
            <a:ext uri="{53640926-AAD7-44D8-BBD7-CCE9431645EC}">
              <a14:shadowObscured xmlns:a14="http://schemas.microsoft.com/office/drawing/2010/main"/>
            </a:ext>
          </a:extLst>
        </p:spPr>
      </p:pic>
      <p:sp>
        <p:nvSpPr>
          <p:cNvPr id="11" name="Subtitle 2">
            <a:extLst>
              <a:ext uri="{FF2B5EF4-FFF2-40B4-BE49-F238E27FC236}">
                <a16:creationId xmlns:a16="http://schemas.microsoft.com/office/drawing/2014/main" id="{7FCEC2AE-8D0D-4350-8F76-3D90A8380F75}"/>
              </a:ext>
            </a:extLst>
          </p:cNvPr>
          <p:cNvSpPr txBox="1">
            <a:spLocks/>
          </p:cNvSpPr>
          <p:nvPr/>
        </p:nvSpPr>
        <p:spPr>
          <a:xfrm>
            <a:off x="1520093" y="4182802"/>
            <a:ext cx="9144000" cy="1928934"/>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GB" sz="5400" b="1" u="sng" dirty="0">
                <a:solidFill>
                  <a:schemeClr val="accent1"/>
                </a:solidFill>
              </a:rPr>
              <a:t>Plotting Scatter Graphs</a:t>
            </a:r>
            <a:endParaRPr lang="en-GB" sz="9600" b="1" u="sng" dirty="0">
              <a:solidFill>
                <a:schemeClr val="accent1"/>
              </a:solidFill>
            </a:endParaRPr>
          </a:p>
        </p:txBody>
      </p:sp>
      <p:pic>
        <p:nvPicPr>
          <p:cNvPr id="10" name="Picture 9">
            <a:extLst>
              <a:ext uri="{FF2B5EF4-FFF2-40B4-BE49-F238E27FC236}">
                <a16:creationId xmlns:a16="http://schemas.microsoft.com/office/drawing/2014/main" id="{1EF784A8-3D83-4D76-B7D3-691364E5672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037685" y="0"/>
            <a:ext cx="2154315" cy="1211802"/>
          </a:xfrm>
          <a:prstGeom prst="rect">
            <a:avLst/>
          </a:prstGeom>
        </p:spPr>
      </p:pic>
      <p:pic>
        <p:nvPicPr>
          <p:cNvPr id="12" name="Picture 11">
            <a:extLst>
              <a:ext uri="{FF2B5EF4-FFF2-40B4-BE49-F238E27FC236}">
                <a16:creationId xmlns:a16="http://schemas.microsoft.com/office/drawing/2014/main" id="{68B2BE93-CD5D-4D1C-AD44-92B944AAD00F}"/>
              </a:ext>
            </a:extLst>
          </p:cNvPr>
          <p:cNvPicPr>
            <a:picLocks noChangeAspect="1"/>
          </p:cNvPicPr>
          <p:nvPr/>
        </p:nvPicPr>
        <p:blipFill>
          <a:blip r:embed="rId5"/>
          <a:stretch>
            <a:fillRect/>
          </a:stretch>
        </p:blipFill>
        <p:spPr>
          <a:xfrm>
            <a:off x="0" y="9438"/>
            <a:ext cx="3333750" cy="1943100"/>
          </a:xfrm>
          <a:prstGeom prst="rect">
            <a:avLst/>
          </a:prstGeom>
        </p:spPr>
      </p:pic>
    </p:spTree>
    <p:extLst>
      <p:ext uri="{BB962C8B-B14F-4D97-AF65-F5344CB8AC3E}">
        <p14:creationId xmlns:p14="http://schemas.microsoft.com/office/powerpoint/2010/main" val="3832612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95C8FFFF-7729-4436-A123-D6817B15909B}"/>
              </a:ext>
            </a:extLst>
          </p:cNvPr>
          <p:cNvSpPr>
            <a:spLocks noGrp="1"/>
          </p:cNvSpPr>
          <p:nvPr>
            <p:ph type="subTitle" idx="1"/>
          </p:nvPr>
        </p:nvSpPr>
        <p:spPr>
          <a:xfrm>
            <a:off x="1499870" y="6420775"/>
            <a:ext cx="9144000" cy="437225"/>
          </a:xfrm>
        </p:spPr>
        <p:txBody>
          <a:bodyPr>
            <a:normAutofit/>
          </a:bodyPr>
          <a:lstStyle/>
          <a:p>
            <a:pPr algn="l"/>
            <a:r>
              <a:rPr lang="en-GB" i="1" dirty="0">
                <a:solidFill>
                  <a:schemeClr val="accent3"/>
                </a:solidFill>
              </a:rPr>
              <a:t>How do I plot a scatter graph?</a:t>
            </a:r>
            <a:endParaRPr lang="en-GB" dirty="0">
              <a:solidFill>
                <a:schemeClr val="accent3"/>
              </a:solidFill>
            </a:endParaRPr>
          </a:p>
        </p:txBody>
      </p:sp>
      <p:pic>
        <p:nvPicPr>
          <p:cNvPr id="8" name="Picture 7">
            <a:extLst>
              <a:ext uri="{FF2B5EF4-FFF2-40B4-BE49-F238E27FC236}">
                <a16:creationId xmlns:a16="http://schemas.microsoft.com/office/drawing/2014/main" id="{51F64884-B4E4-416B-8DFE-6D53C8D98A8E}"/>
              </a:ext>
            </a:extLst>
          </p:cNvPr>
          <p:cNvPicPr/>
          <p:nvPr/>
        </p:nvPicPr>
        <p:blipFill rotWithShape="1">
          <a:blip r:embed="rId2" cstate="print">
            <a:extLst>
              <a:ext uri="{28A0092B-C50C-407E-A947-70E740481C1C}">
                <a14:useLocalDpi xmlns:a14="http://schemas.microsoft.com/office/drawing/2010/main" val="0"/>
              </a:ext>
            </a:extLst>
          </a:blip>
          <a:srcRect t="13325" b="21721"/>
          <a:stretch/>
        </p:blipFill>
        <p:spPr bwMode="auto">
          <a:xfrm>
            <a:off x="0" y="6263640"/>
            <a:ext cx="1499870" cy="594360"/>
          </a:xfrm>
          <a:prstGeom prst="rect">
            <a:avLst/>
          </a:prstGeom>
          <a:ln>
            <a:noFill/>
          </a:ln>
          <a:extLst>
            <a:ext uri="{53640926-AAD7-44D8-BBD7-CCE9431645EC}">
              <a14:shadowObscured xmlns:a14="http://schemas.microsoft.com/office/drawing/2010/main"/>
            </a:ext>
          </a:extLst>
        </p:spPr>
      </p:pic>
      <p:pic>
        <p:nvPicPr>
          <p:cNvPr id="9" name="Picture 8">
            <a:extLst>
              <a:ext uri="{FF2B5EF4-FFF2-40B4-BE49-F238E27FC236}">
                <a16:creationId xmlns:a16="http://schemas.microsoft.com/office/drawing/2014/main" id="{D8EE2FF3-25A2-4778-ADAC-9D8044E35A43}"/>
              </a:ext>
            </a:extLst>
          </p:cNvPr>
          <p:cNvPicPr/>
          <p:nvPr/>
        </p:nvPicPr>
        <p:blipFill rotWithShape="1">
          <a:blip r:embed="rId3" cstate="print">
            <a:extLst>
              <a:ext uri="{28A0092B-C50C-407E-A947-70E740481C1C}">
                <a14:useLocalDpi xmlns:a14="http://schemas.microsoft.com/office/drawing/2010/main" val="0"/>
              </a:ext>
            </a:extLst>
          </a:blip>
          <a:srcRect t="16158" b="20371"/>
          <a:stretch/>
        </p:blipFill>
        <p:spPr bwMode="auto">
          <a:xfrm>
            <a:off x="0" y="0"/>
            <a:ext cx="1771015" cy="685800"/>
          </a:xfrm>
          <a:prstGeom prst="rect">
            <a:avLst/>
          </a:prstGeom>
          <a:ln>
            <a:noFill/>
          </a:ln>
          <a:extLst>
            <a:ext uri="{53640926-AAD7-44D8-BBD7-CCE9431645EC}">
              <a14:shadowObscured xmlns:a14="http://schemas.microsoft.com/office/drawing/2010/main"/>
            </a:ext>
          </a:extLst>
        </p:spPr>
      </p:pic>
      <p:sp>
        <p:nvSpPr>
          <p:cNvPr id="10" name="Subtitle 2">
            <a:extLst>
              <a:ext uri="{FF2B5EF4-FFF2-40B4-BE49-F238E27FC236}">
                <a16:creationId xmlns:a16="http://schemas.microsoft.com/office/drawing/2014/main" id="{474D3171-5EDE-4F6B-B6BC-AA6ABE46E0CB}"/>
              </a:ext>
            </a:extLst>
          </p:cNvPr>
          <p:cNvSpPr txBox="1">
            <a:spLocks/>
          </p:cNvSpPr>
          <p:nvPr/>
        </p:nvSpPr>
        <p:spPr>
          <a:xfrm>
            <a:off x="1771016" y="124287"/>
            <a:ext cx="8266670" cy="685800"/>
          </a:xfrm>
          <a:prstGeom prst="rect">
            <a:avLst/>
          </a:prstGeom>
        </p:spPr>
        <p:txBody>
          <a:bodyPr vert="horz" lIns="91440" tIns="45720" rIns="91440" bIns="45720" rtlCol="0">
            <a:normAutofit fontScale="92500"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GB" b="1" dirty="0">
                <a:solidFill>
                  <a:schemeClr val="tx2"/>
                </a:solidFill>
              </a:rPr>
              <a:t>How do we use box plots and scatter graphs to represent and compare large data sets?</a:t>
            </a:r>
          </a:p>
        </p:txBody>
      </p:sp>
      <p:pic>
        <p:nvPicPr>
          <p:cNvPr id="2" name="Picture 1">
            <a:extLst>
              <a:ext uri="{FF2B5EF4-FFF2-40B4-BE49-F238E27FC236}">
                <a16:creationId xmlns:a16="http://schemas.microsoft.com/office/drawing/2014/main" id="{E59772BE-A5FF-4EDA-924A-098737D57F34}"/>
              </a:ext>
            </a:extLst>
          </p:cNvPr>
          <p:cNvPicPr>
            <a:picLocks noChangeAspect="1"/>
          </p:cNvPicPr>
          <p:nvPr/>
        </p:nvPicPr>
        <p:blipFill>
          <a:blip r:embed="rId4"/>
          <a:stretch>
            <a:fillRect/>
          </a:stretch>
        </p:blipFill>
        <p:spPr>
          <a:xfrm>
            <a:off x="305308" y="1234782"/>
            <a:ext cx="11414051" cy="4278251"/>
          </a:xfrm>
          <a:prstGeom prst="rect">
            <a:avLst/>
          </a:prstGeom>
        </p:spPr>
      </p:pic>
      <p:pic>
        <p:nvPicPr>
          <p:cNvPr id="11" name="Picture 10">
            <a:extLst>
              <a:ext uri="{FF2B5EF4-FFF2-40B4-BE49-F238E27FC236}">
                <a16:creationId xmlns:a16="http://schemas.microsoft.com/office/drawing/2014/main" id="{8A39F1A5-7544-4F42-A0EC-78343B6CEF1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037685" y="0"/>
            <a:ext cx="2154315" cy="1211802"/>
          </a:xfrm>
          <a:prstGeom prst="rect">
            <a:avLst/>
          </a:prstGeom>
        </p:spPr>
      </p:pic>
    </p:spTree>
    <p:extLst>
      <p:ext uri="{BB962C8B-B14F-4D97-AF65-F5344CB8AC3E}">
        <p14:creationId xmlns:p14="http://schemas.microsoft.com/office/powerpoint/2010/main" val="32701918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95C8FFFF-7729-4436-A123-D6817B15909B}"/>
              </a:ext>
            </a:extLst>
          </p:cNvPr>
          <p:cNvSpPr>
            <a:spLocks noGrp="1"/>
          </p:cNvSpPr>
          <p:nvPr>
            <p:ph type="subTitle" idx="1"/>
          </p:nvPr>
        </p:nvSpPr>
        <p:spPr>
          <a:xfrm>
            <a:off x="1499870" y="6420775"/>
            <a:ext cx="9144000" cy="437225"/>
          </a:xfrm>
        </p:spPr>
        <p:txBody>
          <a:bodyPr>
            <a:normAutofit/>
          </a:bodyPr>
          <a:lstStyle/>
          <a:p>
            <a:pPr algn="l"/>
            <a:r>
              <a:rPr lang="en-GB" i="1" dirty="0">
                <a:solidFill>
                  <a:schemeClr val="accent3"/>
                </a:solidFill>
              </a:rPr>
              <a:t>How do I plot a scatter graph?</a:t>
            </a:r>
            <a:endParaRPr lang="en-GB" dirty="0">
              <a:solidFill>
                <a:schemeClr val="accent3"/>
              </a:solidFill>
            </a:endParaRPr>
          </a:p>
        </p:txBody>
      </p:sp>
      <p:pic>
        <p:nvPicPr>
          <p:cNvPr id="8" name="Picture 7">
            <a:extLst>
              <a:ext uri="{FF2B5EF4-FFF2-40B4-BE49-F238E27FC236}">
                <a16:creationId xmlns:a16="http://schemas.microsoft.com/office/drawing/2014/main" id="{51F64884-B4E4-416B-8DFE-6D53C8D98A8E}"/>
              </a:ext>
            </a:extLst>
          </p:cNvPr>
          <p:cNvPicPr/>
          <p:nvPr/>
        </p:nvPicPr>
        <p:blipFill rotWithShape="1">
          <a:blip r:embed="rId2" cstate="print">
            <a:extLst>
              <a:ext uri="{28A0092B-C50C-407E-A947-70E740481C1C}">
                <a14:useLocalDpi xmlns:a14="http://schemas.microsoft.com/office/drawing/2010/main" val="0"/>
              </a:ext>
            </a:extLst>
          </a:blip>
          <a:srcRect t="13325" b="21721"/>
          <a:stretch/>
        </p:blipFill>
        <p:spPr bwMode="auto">
          <a:xfrm>
            <a:off x="0" y="6263640"/>
            <a:ext cx="1499870" cy="594360"/>
          </a:xfrm>
          <a:prstGeom prst="rect">
            <a:avLst/>
          </a:prstGeom>
          <a:ln>
            <a:noFill/>
          </a:ln>
          <a:extLst>
            <a:ext uri="{53640926-AAD7-44D8-BBD7-CCE9431645EC}">
              <a14:shadowObscured xmlns:a14="http://schemas.microsoft.com/office/drawing/2010/main"/>
            </a:ext>
          </a:extLst>
        </p:spPr>
      </p:pic>
      <p:pic>
        <p:nvPicPr>
          <p:cNvPr id="9" name="Picture 8">
            <a:extLst>
              <a:ext uri="{FF2B5EF4-FFF2-40B4-BE49-F238E27FC236}">
                <a16:creationId xmlns:a16="http://schemas.microsoft.com/office/drawing/2014/main" id="{D8EE2FF3-25A2-4778-ADAC-9D8044E35A43}"/>
              </a:ext>
            </a:extLst>
          </p:cNvPr>
          <p:cNvPicPr/>
          <p:nvPr/>
        </p:nvPicPr>
        <p:blipFill rotWithShape="1">
          <a:blip r:embed="rId3" cstate="print">
            <a:extLst>
              <a:ext uri="{28A0092B-C50C-407E-A947-70E740481C1C}">
                <a14:useLocalDpi xmlns:a14="http://schemas.microsoft.com/office/drawing/2010/main" val="0"/>
              </a:ext>
            </a:extLst>
          </a:blip>
          <a:srcRect t="16158" b="20371"/>
          <a:stretch/>
        </p:blipFill>
        <p:spPr bwMode="auto">
          <a:xfrm>
            <a:off x="0" y="0"/>
            <a:ext cx="1771015" cy="685800"/>
          </a:xfrm>
          <a:prstGeom prst="rect">
            <a:avLst/>
          </a:prstGeom>
          <a:ln>
            <a:noFill/>
          </a:ln>
          <a:extLst>
            <a:ext uri="{53640926-AAD7-44D8-BBD7-CCE9431645EC}">
              <a14:shadowObscured xmlns:a14="http://schemas.microsoft.com/office/drawing/2010/main"/>
            </a:ext>
          </a:extLst>
        </p:spPr>
      </p:pic>
      <p:sp>
        <p:nvSpPr>
          <p:cNvPr id="4" name="Rectangle 3">
            <a:extLst>
              <a:ext uri="{FF2B5EF4-FFF2-40B4-BE49-F238E27FC236}">
                <a16:creationId xmlns:a16="http://schemas.microsoft.com/office/drawing/2014/main" id="{AAD7E3D4-24D2-4927-8484-2BA9EC0C24ED}"/>
              </a:ext>
            </a:extLst>
          </p:cNvPr>
          <p:cNvSpPr/>
          <p:nvPr/>
        </p:nvSpPr>
        <p:spPr>
          <a:xfrm>
            <a:off x="59183" y="956356"/>
            <a:ext cx="11665258" cy="3827523"/>
          </a:xfrm>
          <a:prstGeom prst="rect">
            <a:avLst/>
          </a:prstGeom>
        </p:spPr>
        <p:txBody>
          <a:bodyPr wrap="square">
            <a:spAutoFit/>
          </a:bodyPr>
          <a:lstStyle/>
          <a:p>
            <a:pPr>
              <a:lnSpc>
                <a:spcPct val="106000"/>
              </a:lnSpc>
              <a:spcBef>
                <a:spcPts val="600"/>
              </a:spcBef>
              <a:spcAft>
                <a:spcPts val="600"/>
              </a:spcAft>
            </a:pPr>
            <a:r>
              <a:rPr lang="en-GB" sz="2400" b="1" u="sng" dirty="0">
                <a:solidFill>
                  <a:schemeClr val="accent1"/>
                </a:solidFill>
                <a:latin typeface="Calibri Light" panose="020F0302020204030204" pitchFamily="34" charset="0"/>
                <a:ea typeface="Calibri" panose="020F0502020204030204" pitchFamily="34" charset="0"/>
                <a:cs typeface="Gautami" panose="020B0502040204020203" pitchFamily="34" charset="0"/>
              </a:rPr>
              <a:t>The Knowledge Phase</a:t>
            </a:r>
            <a:endParaRPr lang="en-GB" sz="2400" dirty="0">
              <a:solidFill>
                <a:schemeClr val="accent1"/>
              </a:solidFill>
              <a:latin typeface="Calibri" panose="020F0502020204030204" pitchFamily="34" charset="0"/>
              <a:ea typeface="Calibri" panose="020F0502020204030204" pitchFamily="34" charset="0"/>
              <a:cs typeface="Gautami" panose="020B0502040204020203" pitchFamily="34" charset="0"/>
            </a:endParaRPr>
          </a:p>
          <a:p>
            <a:pPr>
              <a:lnSpc>
                <a:spcPct val="150000"/>
              </a:lnSpc>
              <a:spcAft>
                <a:spcPts val="0"/>
              </a:spcAft>
            </a:pPr>
            <a:r>
              <a:rPr lang="en-GB" sz="2400" dirty="0">
                <a:solidFill>
                  <a:schemeClr val="accent1"/>
                </a:solidFill>
                <a:latin typeface="Calibri Light" panose="020F0302020204030204" pitchFamily="34" charset="0"/>
                <a:ea typeface="Calibri" panose="020F0502020204030204" pitchFamily="34" charset="0"/>
                <a:cs typeface="Gautami" panose="020B0502040204020203" pitchFamily="34" charset="0"/>
              </a:rPr>
              <a:t>A scatter graph is a statistical diagram used to display Bivariate Data</a:t>
            </a:r>
            <a:endParaRPr lang="en-GB" sz="2400" dirty="0">
              <a:solidFill>
                <a:schemeClr val="accent1"/>
              </a:solidFill>
              <a:latin typeface="Calibri" panose="020F0502020204030204" pitchFamily="34" charset="0"/>
              <a:ea typeface="Calibri" panose="020F0502020204030204" pitchFamily="34" charset="0"/>
              <a:cs typeface="Gautami" panose="020B0502040204020203" pitchFamily="34" charset="0"/>
            </a:endParaRPr>
          </a:p>
          <a:p>
            <a:pPr>
              <a:lnSpc>
                <a:spcPct val="150000"/>
              </a:lnSpc>
              <a:spcAft>
                <a:spcPts val="0"/>
              </a:spcAft>
            </a:pPr>
            <a:r>
              <a:rPr lang="en-GB" sz="2400" dirty="0">
                <a:solidFill>
                  <a:schemeClr val="accent1"/>
                </a:solidFill>
                <a:latin typeface="Calibri Light" panose="020F0302020204030204" pitchFamily="34" charset="0"/>
                <a:ea typeface="Calibri" panose="020F0502020204030204" pitchFamily="34" charset="0"/>
                <a:cs typeface="Gautami" panose="020B0502040204020203" pitchFamily="34" charset="0"/>
              </a:rPr>
              <a:t>They allow you to plot two pieces of data simultaneously using a small cross and when lots of data is presented together on a scatter graph we can look for a relationship (Called a correlations) between the two variables</a:t>
            </a:r>
            <a:endParaRPr lang="en-GB" sz="2400" dirty="0">
              <a:solidFill>
                <a:schemeClr val="accent1"/>
              </a:solidFill>
              <a:latin typeface="Calibri" panose="020F0502020204030204" pitchFamily="34" charset="0"/>
              <a:ea typeface="Calibri" panose="020F0502020204030204" pitchFamily="34" charset="0"/>
              <a:cs typeface="Gautami" panose="020B0502040204020203" pitchFamily="34" charset="0"/>
            </a:endParaRPr>
          </a:p>
          <a:p>
            <a:pPr>
              <a:lnSpc>
                <a:spcPct val="150000"/>
              </a:lnSpc>
              <a:spcAft>
                <a:spcPts val="0"/>
              </a:spcAft>
            </a:pPr>
            <a:r>
              <a:rPr lang="en-GB" sz="2400" dirty="0">
                <a:solidFill>
                  <a:schemeClr val="accent1"/>
                </a:solidFill>
                <a:latin typeface="Calibri Light" panose="020F0302020204030204" pitchFamily="34" charset="0"/>
                <a:ea typeface="Calibri" panose="020F0502020204030204" pitchFamily="34" charset="0"/>
                <a:cs typeface="Gautami" panose="020B0502040204020203" pitchFamily="34" charset="0"/>
              </a:rPr>
              <a:t>When plotting a scatter graph you need to use a table of values. Whichever variable is on the top row/the left row should be put on the x axis and plot the data as pairs of coordinates.</a:t>
            </a:r>
            <a:endParaRPr lang="en-GB" sz="2400" dirty="0">
              <a:solidFill>
                <a:schemeClr val="accent1"/>
              </a:solidFill>
              <a:effectLst/>
              <a:latin typeface="Calibri" panose="020F0502020204030204" pitchFamily="34" charset="0"/>
              <a:ea typeface="Calibri" panose="020F0502020204030204" pitchFamily="34" charset="0"/>
              <a:cs typeface="Gautami" panose="020B0502040204020203" pitchFamily="34" charset="0"/>
            </a:endParaRPr>
          </a:p>
        </p:txBody>
      </p:sp>
      <p:pic>
        <p:nvPicPr>
          <p:cNvPr id="5" name="Picture 4">
            <a:extLst>
              <a:ext uri="{FF2B5EF4-FFF2-40B4-BE49-F238E27FC236}">
                <a16:creationId xmlns:a16="http://schemas.microsoft.com/office/drawing/2014/main" id="{51977957-0E70-4B2F-AF95-1E73D45B14FA}"/>
              </a:ext>
            </a:extLst>
          </p:cNvPr>
          <p:cNvPicPr>
            <a:picLocks noChangeAspect="1"/>
          </p:cNvPicPr>
          <p:nvPr/>
        </p:nvPicPr>
        <p:blipFill>
          <a:blip r:embed="rId4"/>
          <a:stretch>
            <a:fillRect/>
          </a:stretch>
        </p:blipFill>
        <p:spPr>
          <a:xfrm>
            <a:off x="1671822" y="4941014"/>
            <a:ext cx="10333667" cy="1355474"/>
          </a:xfrm>
          <a:prstGeom prst="rect">
            <a:avLst/>
          </a:prstGeom>
        </p:spPr>
      </p:pic>
      <p:sp>
        <p:nvSpPr>
          <p:cNvPr id="11" name="Subtitle 2">
            <a:extLst>
              <a:ext uri="{FF2B5EF4-FFF2-40B4-BE49-F238E27FC236}">
                <a16:creationId xmlns:a16="http://schemas.microsoft.com/office/drawing/2014/main" id="{EC64765B-5D47-404D-BB05-0647DD90FBDA}"/>
              </a:ext>
            </a:extLst>
          </p:cNvPr>
          <p:cNvSpPr txBox="1">
            <a:spLocks/>
          </p:cNvSpPr>
          <p:nvPr/>
        </p:nvSpPr>
        <p:spPr>
          <a:xfrm>
            <a:off x="1771016" y="124287"/>
            <a:ext cx="8266670" cy="685800"/>
          </a:xfrm>
          <a:prstGeom prst="rect">
            <a:avLst/>
          </a:prstGeom>
        </p:spPr>
        <p:txBody>
          <a:bodyPr vert="horz" lIns="91440" tIns="45720" rIns="91440" bIns="45720" rtlCol="0">
            <a:normAutofit fontScale="92500"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GB" b="1" dirty="0">
                <a:solidFill>
                  <a:schemeClr val="tx2"/>
                </a:solidFill>
              </a:rPr>
              <a:t>How do we use box plots and scatter graphs to represent and compare large data sets?</a:t>
            </a:r>
          </a:p>
        </p:txBody>
      </p:sp>
      <p:pic>
        <p:nvPicPr>
          <p:cNvPr id="12" name="Picture 11">
            <a:extLst>
              <a:ext uri="{FF2B5EF4-FFF2-40B4-BE49-F238E27FC236}">
                <a16:creationId xmlns:a16="http://schemas.microsoft.com/office/drawing/2014/main" id="{59BC7E0A-C7DF-4BFE-80EF-08AD519CAAC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037685" y="0"/>
            <a:ext cx="2154315" cy="1211802"/>
          </a:xfrm>
          <a:prstGeom prst="rect">
            <a:avLst/>
          </a:prstGeom>
        </p:spPr>
      </p:pic>
    </p:spTree>
    <p:extLst>
      <p:ext uri="{BB962C8B-B14F-4D97-AF65-F5344CB8AC3E}">
        <p14:creationId xmlns:p14="http://schemas.microsoft.com/office/powerpoint/2010/main" val="9802009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95C8FFFF-7729-4436-A123-D6817B15909B}"/>
              </a:ext>
            </a:extLst>
          </p:cNvPr>
          <p:cNvSpPr>
            <a:spLocks noGrp="1"/>
          </p:cNvSpPr>
          <p:nvPr>
            <p:ph type="subTitle" idx="1"/>
          </p:nvPr>
        </p:nvSpPr>
        <p:spPr>
          <a:xfrm>
            <a:off x="1499870" y="6420775"/>
            <a:ext cx="9144000" cy="437225"/>
          </a:xfrm>
        </p:spPr>
        <p:txBody>
          <a:bodyPr>
            <a:normAutofit/>
          </a:bodyPr>
          <a:lstStyle/>
          <a:p>
            <a:pPr algn="l"/>
            <a:r>
              <a:rPr lang="en-GB" i="1" dirty="0">
                <a:solidFill>
                  <a:schemeClr val="accent3"/>
                </a:solidFill>
              </a:rPr>
              <a:t>How do I plot a scatter graph?</a:t>
            </a:r>
            <a:endParaRPr lang="en-GB" dirty="0">
              <a:solidFill>
                <a:schemeClr val="accent3"/>
              </a:solidFill>
            </a:endParaRPr>
          </a:p>
        </p:txBody>
      </p:sp>
      <p:pic>
        <p:nvPicPr>
          <p:cNvPr id="8" name="Picture 7">
            <a:extLst>
              <a:ext uri="{FF2B5EF4-FFF2-40B4-BE49-F238E27FC236}">
                <a16:creationId xmlns:a16="http://schemas.microsoft.com/office/drawing/2014/main" id="{51F64884-B4E4-416B-8DFE-6D53C8D98A8E}"/>
              </a:ext>
            </a:extLst>
          </p:cNvPr>
          <p:cNvPicPr/>
          <p:nvPr/>
        </p:nvPicPr>
        <p:blipFill rotWithShape="1">
          <a:blip r:embed="rId2" cstate="print">
            <a:extLst>
              <a:ext uri="{28A0092B-C50C-407E-A947-70E740481C1C}">
                <a14:useLocalDpi xmlns:a14="http://schemas.microsoft.com/office/drawing/2010/main" val="0"/>
              </a:ext>
            </a:extLst>
          </a:blip>
          <a:srcRect t="13325" b="21721"/>
          <a:stretch/>
        </p:blipFill>
        <p:spPr bwMode="auto">
          <a:xfrm>
            <a:off x="0" y="6263640"/>
            <a:ext cx="1499870" cy="594360"/>
          </a:xfrm>
          <a:prstGeom prst="rect">
            <a:avLst/>
          </a:prstGeom>
          <a:ln>
            <a:noFill/>
          </a:ln>
          <a:extLst>
            <a:ext uri="{53640926-AAD7-44D8-BBD7-CCE9431645EC}">
              <a14:shadowObscured xmlns:a14="http://schemas.microsoft.com/office/drawing/2010/main"/>
            </a:ext>
          </a:extLst>
        </p:spPr>
      </p:pic>
      <p:pic>
        <p:nvPicPr>
          <p:cNvPr id="9" name="Picture 8">
            <a:extLst>
              <a:ext uri="{FF2B5EF4-FFF2-40B4-BE49-F238E27FC236}">
                <a16:creationId xmlns:a16="http://schemas.microsoft.com/office/drawing/2014/main" id="{D8EE2FF3-25A2-4778-ADAC-9D8044E35A43}"/>
              </a:ext>
            </a:extLst>
          </p:cNvPr>
          <p:cNvPicPr/>
          <p:nvPr/>
        </p:nvPicPr>
        <p:blipFill rotWithShape="1">
          <a:blip r:embed="rId3" cstate="print">
            <a:extLst>
              <a:ext uri="{28A0092B-C50C-407E-A947-70E740481C1C}">
                <a14:useLocalDpi xmlns:a14="http://schemas.microsoft.com/office/drawing/2010/main" val="0"/>
              </a:ext>
            </a:extLst>
          </a:blip>
          <a:srcRect t="16158" b="20371"/>
          <a:stretch/>
        </p:blipFill>
        <p:spPr bwMode="auto">
          <a:xfrm>
            <a:off x="0" y="0"/>
            <a:ext cx="1771015" cy="685800"/>
          </a:xfrm>
          <a:prstGeom prst="rect">
            <a:avLst/>
          </a:prstGeom>
          <a:ln>
            <a:noFill/>
          </a:ln>
          <a:extLst>
            <a:ext uri="{53640926-AAD7-44D8-BBD7-CCE9431645EC}">
              <a14:shadowObscured xmlns:a14="http://schemas.microsoft.com/office/drawing/2010/main"/>
            </a:ext>
          </a:extLst>
        </p:spPr>
      </p:pic>
      <p:pic>
        <p:nvPicPr>
          <p:cNvPr id="2" name="Picture 1">
            <a:extLst>
              <a:ext uri="{FF2B5EF4-FFF2-40B4-BE49-F238E27FC236}">
                <a16:creationId xmlns:a16="http://schemas.microsoft.com/office/drawing/2014/main" id="{866E96E7-E4C3-44BC-841A-7BB43B08B300}"/>
              </a:ext>
            </a:extLst>
          </p:cNvPr>
          <p:cNvPicPr>
            <a:picLocks noChangeAspect="1"/>
          </p:cNvPicPr>
          <p:nvPr/>
        </p:nvPicPr>
        <p:blipFill>
          <a:blip r:embed="rId4"/>
          <a:stretch>
            <a:fillRect/>
          </a:stretch>
        </p:blipFill>
        <p:spPr>
          <a:xfrm>
            <a:off x="1771015" y="810087"/>
            <a:ext cx="9533092" cy="5588825"/>
          </a:xfrm>
          <a:prstGeom prst="rect">
            <a:avLst/>
          </a:prstGeom>
        </p:spPr>
      </p:pic>
      <p:sp>
        <p:nvSpPr>
          <p:cNvPr id="6" name="Oval 5">
            <a:extLst>
              <a:ext uri="{FF2B5EF4-FFF2-40B4-BE49-F238E27FC236}">
                <a16:creationId xmlns:a16="http://schemas.microsoft.com/office/drawing/2014/main" id="{BB769F3E-1DBC-4B50-BABE-02EE250FEBDA}"/>
              </a:ext>
            </a:extLst>
          </p:cNvPr>
          <p:cNvSpPr/>
          <p:nvPr/>
        </p:nvSpPr>
        <p:spPr>
          <a:xfrm>
            <a:off x="2334827" y="2574524"/>
            <a:ext cx="603682" cy="437225"/>
          </a:xfrm>
          <a:prstGeom prst="ellipse">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TextBox 6">
            <a:extLst>
              <a:ext uri="{FF2B5EF4-FFF2-40B4-BE49-F238E27FC236}">
                <a16:creationId xmlns:a16="http://schemas.microsoft.com/office/drawing/2014/main" id="{1840760E-F1C8-4B54-9F6B-208D3A88407A}"/>
              </a:ext>
            </a:extLst>
          </p:cNvPr>
          <p:cNvSpPr txBox="1"/>
          <p:nvPr/>
        </p:nvSpPr>
        <p:spPr>
          <a:xfrm>
            <a:off x="5359153" y="5788210"/>
            <a:ext cx="301686" cy="369332"/>
          </a:xfrm>
          <a:prstGeom prst="rect">
            <a:avLst/>
          </a:prstGeom>
          <a:noFill/>
        </p:spPr>
        <p:txBody>
          <a:bodyPr wrap="none" rtlCol="0">
            <a:spAutoFit/>
          </a:bodyPr>
          <a:lstStyle/>
          <a:p>
            <a:r>
              <a:rPr lang="en-GB" dirty="0">
                <a:solidFill>
                  <a:schemeClr val="accent1"/>
                </a:solidFill>
              </a:rPr>
              <a:t>0</a:t>
            </a:r>
          </a:p>
        </p:txBody>
      </p:sp>
      <p:sp>
        <p:nvSpPr>
          <p:cNvPr id="12" name="TextBox 11">
            <a:extLst>
              <a:ext uri="{FF2B5EF4-FFF2-40B4-BE49-F238E27FC236}">
                <a16:creationId xmlns:a16="http://schemas.microsoft.com/office/drawing/2014/main" id="{3AA1C29D-A1DC-4AC6-B2D2-12C12EFA862A}"/>
              </a:ext>
            </a:extLst>
          </p:cNvPr>
          <p:cNvSpPr txBox="1"/>
          <p:nvPr/>
        </p:nvSpPr>
        <p:spPr>
          <a:xfrm>
            <a:off x="5865245" y="5765137"/>
            <a:ext cx="301686" cy="369332"/>
          </a:xfrm>
          <a:prstGeom prst="rect">
            <a:avLst/>
          </a:prstGeom>
          <a:noFill/>
        </p:spPr>
        <p:txBody>
          <a:bodyPr wrap="none" rtlCol="0">
            <a:spAutoFit/>
          </a:bodyPr>
          <a:lstStyle/>
          <a:p>
            <a:r>
              <a:rPr lang="en-GB" dirty="0">
                <a:solidFill>
                  <a:schemeClr val="accent1"/>
                </a:solidFill>
              </a:rPr>
              <a:t>1</a:t>
            </a:r>
          </a:p>
        </p:txBody>
      </p:sp>
      <p:sp>
        <p:nvSpPr>
          <p:cNvPr id="14" name="TextBox 13">
            <a:extLst>
              <a:ext uri="{FF2B5EF4-FFF2-40B4-BE49-F238E27FC236}">
                <a16:creationId xmlns:a16="http://schemas.microsoft.com/office/drawing/2014/main" id="{55A3D4EE-7FD8-4E0A-B499-DC40BAE8CFDC}"/>
              </a:ext>
            </a:extLst>
          </p:cNvPr>
          <p:cNvSpPr txBox="1"/>
          <p:nvPr/>
        </p:nvSpPr>
        <p:spPr>
          <a:xfrm>
            <a:off x="6398076" y="5759506"/>
            <a:ext cx="301686" cy="369332"/>
          </a:xfrm>
          <a:prstGeom prst="rect">
            <a:avLst/>
          </a:prstGeom>
          <a:noFill/>
        </p:spPr>
        <p:txBody>
          <a:bodyPr wrap="none" rtlCol="0">
            <a:spAutoFit/>
          </a:bodyPr>
          <a:lstStyle/>
          <a:p>
            <a:r>
              <a:rPr lang="en-GB" dirty="0">
                <a:solidFill>
                  <a:schemeClr val="accent1"/>
                </a:solidFill>
              </a:rPr>
              <a:t>2</a:t>
            </a:r>
          </a:p>
        </p:txBody>
      </p:sp>
      <p:sp>
        <p:nvSpPr>
          <p:cNvPr id="15" name="TextBox 14">
            <a:extLst>
              <a:ext uri="{FF2B5EF4-FFF2-40B4-BE49-F238E27FC236}">
                <a16:creationId xmlns:a16="http://schemas.microsoft.com/office/drawing/2014/main" id="{0B17F433-52E6-46BB-B8EE-C6BCC89F5353}"/>
              </a:ext>
            </a:extLst>
          </p:cNvPr>
          <p:cNvSpPr txBox="1"/>
          <p:nvPr/>
        </p:nvSpPr>
        <p:spPr>
          <a:xfrm>
            <a:off x="6889631" y="5782316"/>
            <a:ext cx="330760" cy="369332"/>
          </a:xfrm>
          <a:prstGeom prst="rect">
            <a:avLst/>
          </a:prstGeom>
          <a:noFill/>
        </p:spPr>
        <p:txBody>
          <a:bodyPr wrap="square" rtlCol="0">
            <a:spAutoFit/>
          </a:bodyPr>
          <a:lstStyle/>
          <a:p>
            <a:r>
              <a:rPr lang="en-GB" dirty="0">
                <a:solidFill>
                  <a:schemeClr val="accent1"/>
                </a:solidFill>
              </a:rPr>
              <a:t>3</a:t>
            </a:r>
          </a:p>
        </p:txBody>
      </p:sp>
      <p:sp>
        <p:nvSpPr>
          <p:cNvPr id="16" name="TextBox 15">
            <a:extLst>
              <a:ext uri="{FF2B5EF4-FFF2-40B4-BE49-F238E27FC236}">
                <a16:creationId xmlns:a16="http://schemas.microsoft.com/office/drawing/2014/main" id="{D5CBCA2B-F3DC-427F-9A30-079CC786C2CC}"/>
              </a:ext>
            </a:extLst>
          </p:cNvPr>
          <p:cNvSpPr txBox="1"/>
          <p:nvPr/>
        </p:nvSpPr>
        <p:spPr>
          <a:xfrm>
            <a:off x="7371634" y="5765288"/>
            <a:ext cx="301686" cy="369332"/>
          </a:xfrm>
          <a:prstGeom prst="rect">
            <a:avLst/>
          </a:prstGeom>
          <a:noFill/>
        </p:spPr>
        <p:txBody>
          <a:bodyPr wrap="none" rtlCol="0">
            <a:spAutoFit/>
          </a:bodyPr>
          <a:lstStyle/>
          <a:p>
            <a:r>
              <a:rPr lang="en-GB" dirty="0">
                <a:solidFill>
                  <a:schemeClr val="accent1"/>
                </a:solidFill>
              </a:rPr>
              <a:t>4</a:t>
            </a:r>
          </a:p>
        </p:txBody>
      </p:sp>
      <p:sp>
        <p:nvSpPr>
          <p:cNvPr id="17" name="TextBox 16">
            <a:extLst>
              <a:ext uri="{FF2B5EF4-FFF2-40B4-BE49-F238E27FC236}">
                <a16:creationId xmlns:a16="http://schemas.microsoft.com/office/drawing/2014/main" id="{7D27A888-F795-47A8-BAC6-FB41993D4E37}"/>
              </a:ext>
            </a:extLst>
          </p:cNvPr>
          <p:cNvSpPr txBox="1"/>
          <p:nvPr/>
        </p:nvSpPr>
        <p:spPr>
          <a:xfrm>
            <a:off x="7886604" y="5768849"/>
            <a:ext cx="304800" cy="369332"/>
          </a:xfrm>
          <a:prstGeom prst="rect">
            <a:avLst/>
          </a:prstGeom>
          <a:noFill/>
        </p:spPr>
        <p:txBody>
          <a:bodyPr wrap="square" rtlCol="0">
            <a:spAutoFit/>
          </a:bodyPr>
          <a:lstStyle/>
          <a:p>
            <a:r>
              <a:rPr lang="en-GB" dirty="0">
                <a:solidFill>
                  <a:schemeClr val="accent1"/>
                </a:solidFill>
              </a:rPr>
              <a:t>5</a:t>
            </a:r>
          </a:p>
        </p:txBody>
      </p:sp>
      <p:sp>
        <p:nvSpPr>
          <p:cNvPr id="18" name="TextBox 17">
            <a:extLst>
              <a:ext uri="{FF2B5EF4-FFF2-40B4-BE49-F238E27FC236}">
                <a16:creationId xmlns:a16="http://schemas.microsoft.com/office/drawing/2014/main" id="{CA0E9551-3593-4D38-BF44-3AC67E3B4992}"/>
              </a:ext>
            </a:extLst>
          </p:cNvPr>
          <p:cNvSpPr txBox="1"/>
          <p:nvPr/>
        </p:nvSpPr>
        <p:spPr>
          <a:xfrm>
            <a:off x="8392801" y="5772096"/>
            <a:ext cx="301686" cy="369332"/>
          </a:xfrm>
          <a:prstGeom prst="rect">
            <a:avLst/>
          </a:prstGeom>
          <a:noFill/>
        </p:spPr>
        <p:txBody>
          <a:bodyPr wrap="none" rtlCol="0">
            <a:spAutoFit/>
          </a:bodyPr>
          <a:lstStyle/>
          <a:p>
            <a:r>
              <a:rPr lang="en-GB" dirty="0">
                <a:solidFill>
                  <a:schemeClr val="accent1"/>
                </a:solidFill>
              </a:rPr>
              <a:t>6</a:t>
            </a:r>
          </a:p>
        </p:txBody>
      </p:sp>
      <p:sp>
        <p:nvSpPr>
          <p:cNvPr id="19" name="TextBox 18">
            <a:extLst>
              <a:ext uri="{FF2B5EF4-FFF2-40B4-BE49-F238E27FC236}">
                <a16:creationId xmlns:a16="http://schemas.microsoft.com/office/drawing/2014/main" id="{BE82A644-D888-496E-AFF5-9499CD5F947E}"/>
              </a:ext>
            </a:extLst>
          </p:cNvPr>
          <p:cNvSpPr txBox="1"/>
          <p:nvPr/>
        </p:nvSpPr>
        <p:spPr>
          <a:xfrm>
            <a:off x="8890015" y="5757903"/>
            <a:ext cx="301686" cy="369332"/>
          </a:xfrm>
          <a:prstGeom prst="rect">
            <a:avLst/>
          </a:prstGeom>
          <a:noFill/>
        </p:spPr>
        <p:txBody>
          <a:bodyPr wrap="none" rtlCol="0">
            <a:spAutoFit/>
          </a:bodyPr>
          <a:lstStyle/>
          <a:p>
            <a:r>
              <a:rPr lang="en-GB" dirty="0">
                <a:solidFill>
                  <a:schemeClr val="accent1"/>
                </a:solidFill>
              </a:rPr>
              <a:t>7</a:t>
            </a:r>
          </a:p>
        </p:txBody>
      </p:sp>
      <p:sp>
        <p:nvSpPr>
          <p:cNvPr id="20" name="TextBox 19">
            <a:extLst>
              <a:ext uri="{FF2B5EF4-FFF2-40B4-BE49-F238E27FC236}">
                <a16:creationId xmlns:a16="http://schemas.microsoft.com/office/drawing/2014/main" id="{ED55D736-4C76-4855-942E-CDD33141D9A6}"/>
              </a:ext>
            </a:extLst>
          </p:cNvPr>
          <p:cNvSpPr txBox="1"/>
          <p:nvPr/>
        </p:nvSpPr>
        <p:spPr>
          <a:xfrm>
            <a:off x="9384115" y="5780823"/>
            <a:ext cx="301686" cy="369332"/>
          </a:xfrm>
          <a:prstGeom prst="rect">
            <a:avLst/>
          </a:prstGeom>
          <a:noFill/>
        </p:spPr>
        <p:txBody>
          <a:bodyPr wrap="none" rtlCol="0">
            <a:spAutoFit/>
          </a:bodyPr>
          <a:lstStyle/>
          <a:p>
            <a:r>
              <a:rPr lang="en-GB" dirty="0">
                <a:solidFill>
                  <a:schemeClr val="accent1"/>
                </a:solidFill>
              </a:rPr>
              <a:t>8</a:t>
            </a:r>
          </a:p>
        </p:txBody>
      </p:sp>
      <p:sp>
        <p:nvSpPr>
          <p:cNvPr id="21" name="TextBox 20">
            <a:extLst>
              <a:ext uri="{FF2B5EF4-FFF2-40B4-BE49-F238E27FC236}">
                <a16:creationId xmlns:a16="http://schemas.microsoft.com/office/drawing/2014/main" id="{CA99B159-30EF-4635-B86B-E65CFD18D1F7}"/>
              </a:ext>
            </a:extLst>
          </p:cNvPr>
          <p:cNvSpPr txBox="1"/>
          <p:nvPr/>
        </p:nvSpPr>
        <p:spPr>
          <a:xfrm>
            <a:off x="9908068" y="5766314"/>
            <a:ext cx="301686" cy="369332"/>
          </a:xfrm>
          <a:prstGeom prst="rect">
            <a:avLst/>
          </a:prstGeom>
          <a:noFill/>
        </p:spPr>
        <p:txBody>
          <a:bodyPr wrap="none" rtlCol="0">
            <a:spAutoFit/>
          </a:bodyPr>
          <a:lstStyle/>
          <a:p>
            <a:r>
              <a:rPr lang="en-GB" dirty="0">
                <a:solidFill>
                  <a:schemeClr val="accent1"/>
                </a:solidFill>
              </a:rPr>
              <a:t>9</a:t>
            </a:r>
          </a:p>
        </p:txBody>
      </p:sp>
      <p:sp>
        <p:nvSpPr>
          <p:cNvPr id="22" name="TextBox 21">
            <a:extLst>
              <a:ext uri="{FF2B5EF4-FFF2-40B4-BE49-F238E27FC236}">
                <a16:creationId xmlns:a16="http://schemas.microsoft.com/office/drawing/2014/main" id="{C9D05A88-5E05-4EF8-8575-BE8EAF150658}"/>
              </a:ext>
            </a:extLst>
          </p:cNvPr>
          <p:cNvSpPr txBox="1"/>
          <p:nvPr/>
        </p:nvSpPr>
        <p:spPr>
          <a:xfrm>
            <a:off x="10360892" y="5769875"/>
            <a:ext cx="418704" cy="369332"/>
          </a:xfrm>
          <a:prstGeom prst="rect">
            <a:avLst/>
          </a:prstGeom>
          <a:noFill/>
        </p:spPr>
        <p:txBody>
          <a:bodyPr wrap="none" rtlCol="0">
            <a:spAutoFit/>
          </a:bodyPr>
          <a:lstStyle/>
          <a:p>
            <a:r>
              <a:rPr lang="en-GB" dirty="0">
                <a:solidFill>
                  <a:schemeClr val="accent1"/>
                </a:solidFill>
              </a:rPr>
              <a:t>10</a:t>
            </a:r>
          </a:p>
        </p:txBody>
      </p:sp>
      <p:sp>
        <p:nvSpPr>
          <p:cNvPr id="25" name="Oval 24">
            <a:extLst>
              <a:ext uri="{FF2B5EF4-FFF2-40B4-BE49-F238E27FC236}">
                <a16:creationId xmlns:a16="http://schemas.microsoft.com/office/drawing/2014/main" id="{0DB03FDF-DB98-46D8-AA60-778816F16B1A}"/>
              </a:ext>
            </a:extLst>
          </p:cNvPr>
          <p:cNvSpPr/>
          <p:nvPr/>
        </p:nvSpPr>
        <p:spPr>
          <a:xfrm>
            <a:off x="2831977" y="4867184"/>
            <a:ext cx="603682" cy="437225"/>
          </a:xfrm>
          <a:prstGeom prst="ellipse">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TextBox 25">
            <a:extLst>
              <a:ext uri="{FF2B5EF4-FFF2-40B4-BE49-F238E27FC236}">
                <a16:creationId xmlns:a16="http://schemas.microsoft.com/office/drawing/2014/main" id="{708B733F-18C4-4686-9E97-85764A3F56DB}"/>
              </a:ext>
            </a:extLst>
          </p:cNvPr>
          <p:cNvSpPr txBox="1"/>
          <p:nvPr/>
        </p:nvSpPr>
        <p:spPr>
          <a:xfrm>
            <a:off x="5208374" y="5340311"/>
            <a:ext cx="301686" cy="369332"/>
          </a:xfrm>
          <a:prstGeom prst="rect">
            <a:avLst/>
          </a:prstGeom>
          <a:noFill/>
        </p:spPr>
        <p:txBody>
          <a:bodyPr wrap="none" rtlCol="0">
            <a:spAutoFit/>
          </a:bodyPr>
          <a:lstStyle/>
          <a:p>
            <a:r>
              <a:rPr lang="en-GB" dirty="0">
                <a:solidFill>
                  <a:schemeClr val="accent1"/>
                </a:solidFill>
              </a:rPr>
              <a:t>1</a:t>
            </a:r>
          </a:p>
        </p:txBody>
      </p:sp>
      <p:sp>
        <p:nvSpPr>
          <p:cNvPr id="27" name="TextBox 26">
            <a:extLst>
              <a:ext uri="{FF2B5EF4-FFF2-40B4-BE49-F238E27FC236}">
                <a16:creationId xmlns:a16="http://schemas.microsoft.com/office/drawing/2014/main" id="{AB0651D4-96C3-4094-A372-6C17C0A59459}"/>
              </a:ext>
            </a:extLst>
          </p:cNvPr>
          <p:cNvSpPr txBox="1"/>
          <p:nvPr/>
        </p:nvSpPr>
        <p:spPr>
          <a:xfrm>
            <a:off x="5208310" y="4865190"/>
            <a:ext cx="301686" cy="369332"/>
          </a:xfrm>
          <a:prstGeom prst="rect">
            <a:avLst/>
          </a:prstGeom>
          <a:noFill/>
        </p:spPr>
        <p:txBody>
          <a:bodyPr wrap="none" rtlCol="0">
            <a:spAutoFit/>
          </a:bodyPr>
          <a:lstStyle/>
          <a:p>
            <a:r>
              <a:rPr lang="en-GB" dirty="0">
                <a:solidFill>
                  <a:schemeClr val="accent1"/>
                </a:solidFill>
              </a:rPr>
              <a:t>2</a:t>
            </a:r>
          </a:p>
        </p:txBody>
      </p:sp>
      <p:sp>
        <p:nvSpPr>
          <p:cNvPr id="28" name="TextBox 27">
            <a:extLst>
              <a:ext uri="{FF2B5EF4-FFF2-40B4-BE49-F238E27FC236}">
                <a16:creationId xmlns:a16="http://schemas.microsoft.com/office/drawing/2014/main" id="{DCFCD45B-0318-4E72-BEEB-9322048E6C70}"/>
              </a:ext>
            </a:extLst>
          </p:cNvPr>
          <p:cNvSpPr txBox="1"/>
          <p:nvPr/>
        </p:nvSpPr>
        <p:spPr>
          <a:xfrm>
            <a:off x="5217592" y="4363435"/>
            <a:ext cx="330760" cy="369332"/>
          </a:xfrm>
          <a:prstGeom prst="rect">
            <a:avLst/>
          </a:prstGeom>
          <a:noFill/>
        </p:spPr>
        <p:txBody>
          <a:bodyPr wrap="square" rtlCol="0">
            <a:spAutoFit/>
          </a:bodyPr>
          <a:lstStyle/>
          <a:p>
            <a:r>
              <a:rPr lang="en-GB" dirty="0">
                <a:solidFill>
                  <a:schemeClr val="accent1"/>
                </a:solidFill>
              </a:rPr>
              <a:t>3</a:t>
            </a:r>
          </a:p>
        </p:txBody>
      </p:sp>
      <p:sp>
        <p:nvSpPr>
          <p:cNvPr id="29" name="TextBox 28">
            <a:extLst>
              <a:ext uri="{FF2B5EF4-FFF2-40B4-BE49-F238E27FC236}">
                <a16:creationId xmlns:a16="http://schemas.microsoft.com/office/drawing/2014/main" id="{53D7B6DD-5940-4477-A0AF-6FA3B76C343B}"/>
              </a:ext>
            </a:extLst>
          </p:cNvPr>
          <p:cNvSpPr txBox="1"/>
          <p:nvPr/>
        </p:nvSpPr>
        <p:spPr>
          <a:xfrm>
            <a:off x="5232129" y="3882380"/>
            <a:ext cx="301686" cy="369332"/>
          </a:xfrm>
          <a:prstGeom prst="rect">
            <a:avLst/>
          </a:prstGeom>
          <a:noFill/>
        </p:spPr>
        <p:txBody>
          <a:bodyPr wrap="none" rtlCol="0">
            <a:spAutoFit/>
          </a:bodyPr>
          <a:lstStyle/>
          <a:p>
            <a:r>
              <a:rPr lang="en-GB" dirty="0">
                <a:solidFill>
                  <a:schemeClr val="accent1"/>
                </a:solidFill>
              </a:rPr>
              <a:t>4</a:t>
            </a:r>
          </a:p>
        </p:txBody>
      </p:sp>
      <p:sp>
        <p:nvSpPr>
          <p:cNvPr id="30" name="TextBox 29">
            <a:extLst>
              <a:ext uri="{FF2B5EF4-FFF2-40B4-BE49-F238E27FC236}">
                <a16:creationId xmlns:a16="http://schemas.microsoft.com/office/drawing/2014/main" id="{601B7C55-8CCF-4EBA-807C-0C7F798AAC5E}"/>
              </a:ext>
            </a:extLst>
          </p:cNvPr>
          <p:cNvSpPr txBox="1"/>
          <p:nvPr/>
        </p:nvSpPr>
        <p:spPr>
          <a:xfrm>
            <a:off x="5243552" y="3368622"/>
            <a:ext cx="304800" cy="369332"/>
          </a:xfrm>
          <a:prstGeom prst="rect">
            <a:avLst/>
          </a:prstGeom>
          <a:noFill/>
        </p:spPr>
        <p:txBody>
          <a:bodyPr wrap="square" rtlCol="0">
            <a:spAutoFit/>
          </a:bodyPr>
          <a:lstStyle/>
          <a:p>
            <a:r>
              <a:rPr lang="en-GB" dirty="0">
                <a:solidFill>
                  <a:schemeClr val="accent1"/>
                </a:solidFill>
              </a:rPr>
              <a:t>5</a:t>
            </a:r>
          </a:p>
        </p:txBody>
      </p:sp>
      <p:sp>
        <p:nvSpPr>
          <p:cNvPr id="31" name="TextBox 30">
            <a:extLst>
              <a:ext uri="{FF2B5EF4-FFF2-40B4-BE49-F238E27FC236}">
                <a16:creationId xmlns:a16="http://schemas.microsoft.com/office/drawing/2014/main" id="{F3C22881-8CA6-4DF1-A324-05B24B8BD5D7}"/>
              </a:ext>
            </a:extLst>
          </p:cNvPr>
          <p:cNvSpPr txBox="1"/>
          <p:nvPr/>
        </p:nvSpPr>
        <p:spPr>
          <a:xfrm>
            <a:off x="5220840" y="2880184"/>
            <a:ext cx="301686" cy="369332"/>
          </a:xfrm>
          <a:prstGeom prst="rect">
            <a:avLst/>
          </a:prstGeom>
          <a:noFill/>
        </p:spPr>
        <p:txBody>
          <a:bodyPr wrap="none" rtlCol="0">
            <a:spAutoFit/>
          </a:bodyPr>
          <a:lstStyle/>
          <a:p>
            <a:r>
              <a:rPr lang="en-GB" dirty="0">
                <a:solidFill>
                  <a:schemeClr val="accent1"/>
                </a:solidFill>
              </a:rPr>
              <a:t>6</a:t>
            </a:r>
          </a:p>
        </p:txBody>
      </p:sp>
      <p:sp>
        <p:nvSpPr>
          <p:cNvPr id="32" name="TextBox 31">
            <a:extLst>
              <a:ext uri="{FF2B5EF4-FFF2-40B4-BE49-F238E27FC236}">
                <a16:creationId xmlns:a16="http://schemas.microsoft.com/office/drawing/2014/main" id="{30901520-ED8A-4B47-B132-9851094FA542}"/>
              </a:ext>
            </a:extLst>
          </p:cNvPr>
          <p:cNvSpPr txBox="1"/>
          <p:nvPr/>
        </p:nvSpPr>
        <p:spPr>
          <a:xfrm>
            <a:off x="5239785" y="2385722"/>
            <a:ext cx="301686" cy="369332"/>
          </a:xfrm>
          <a:prstGeom prst="rect">
            <a:avLst/>
          </a:prstGeom>
          <a:noFill/>
        </p:spPr>
        <p:txBody>
          <a:bodyPr wrap="none" rtlCol="0">
            <a:spAutoFit/>
          </a:bodyPr>
          <a:lstStyle/>
          <a:p>
            <a:r>
              <a:rPr lang="en-GB" dirty="0">
                <a:solidFill>
                  <a:schemeClr val="accent1"/>
                </a:solidFill>
              </a:rPr>
              <a:t>7</a:t>
            </a:r>
          </a:p>
        </p:txBody>
      </p:sp>
      <p:sp>
        <p:nvSpPr>
          <p:cNvPr id="33" name="TextBox 32">
            <a:extLst>
              <a:ext uri="{FF2B5EF4-FFF2-40B4-BE49-F238E27FC236}">
                <a16:creationId xmlns:a16="http://schemas.microsoft.com/office/drawing/2014/main" id="{F8EF7214-A9BB-4C57-9F05-D97A13067177}"/>
              </a:ext>
            </a:extLst>
          </p:cNvPr>
          <p:cNvSpPr txBox="1"/>
          <p:nvPr/>
        </p:nvSpPr>
        <p:spPr>
          <a:xfrm>
            <a:off x="5204428" y="1883967"/>
            <a:ext cx="301686" cy="369332"/>
          </a:xfrm>
          <a:prstGeom prst="rect">
            <a:avLst/>
          </a:prstGeom>
          <a:noFill/>
        </p:spPr>
        <p:txBody>
          <a:bodyPr wrap="none" rtlCol="0">
            <a:spAutoFit/>
          </a:bodyPr>
          <a:lstStyle/>
          <a:p>
            <a:r>
              <a:rPr lang="en-GB" dirty="0">
                <a:solidFill>
                  <a:schemeClr val="accent1"/>
                </a:solidFill>
              </a:rPr>
              <a:t>8</a:t>
            </a:r>
          </a:p>
        </p:txBody>
      </p:sp>
      <p:sp>
        <p:nvSpPr>
          <p:cNvPr id="11" name="Rectangle 10">
            <a:extLst>
              <a:ext uri="{FF2B5EF4-FFF2-40B4-BE49-F238E27FC236}">
                <a16:creationId xmlns:a16="http://schemas.microsoft.com/office/drawing/2014/main" id="{EEB44DB1-79AC-4D7A-B684-1989868E5D4C}"/>
              </a:ext>
            </a:extLst>
          </p:cNvPr>
          <p:cNvSpPr/>
          <p:nvPr/>
        </p:nvSpPr>
        <p:spPr>
          <a:xfrm>
            <a:off x="2303848" y="2687095"/>
            <a:ext cx="1198486" cy="184666"/>
          </a:xfrm>
          <a:prstGeom prst="rect">
            <a:avLst/>
          </a:prstGeom>
          <a:solidFill>
            <a:schemeClr val="accent5">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4" name="TextBox 33">
            <a:extLst>
              <a:ext uri="{FF2B5EF4-FFF2-40B4-BE49-F238E27FC236}">
                <a16:creationId xmlns:a16="http://schemas.microsoft.com/office/drawing/2014/main" id="{3583AE1F-CEEF-4793-8925-A448B38ED52E}"/>
              </a:ext>
            </a:extLst>
          </p:cNvPr>
          <p:cNvSpPr txBox="1"/>
          <p:nvPr/>
        </p:nvSpPr>
        <p:spPr>
          <a:xfrm>
            <a:off x="10412224" y="1884336"/>
            <a:ext cx="304892" cy="369332"/>
          </a:xfrm>
          <a:prstGeom prst="rect">
            <a:avLst/>
          </a:prstGeom>
          <a:noFill/>
        </p:spPr>
        <p:txBody>
          <a:bodyPr wrap="none" rtlCol="0">
            <a:spAutoFit/>
          </a:bodyPr>
          <a:lstStyle/>
          <a:p>
            <a:r>
              <a:rPr lang="en-GB" dirty="0">
                <a:solidFill>
                  <a:schemeClr val="accent1"/>
                </a:solidFill>
              </a:rPr>
              <a:t>X</a:t>
            </a:r>
          </a:p>
        </p:txBody>
      </p:sp>
      <p:sp>
        <p:nvSpPr>
          <p:cNvPr id="35" name="Rectangle 34">
            <a:extLst>
              <a:ext uri="{FF2B5EF4-FFF2-40B4-BE49-F238E27FC236}">
                <a16:creationId xmlns:a16="http://schemas.microsoft.com/office/drawing/2014/main" id="{12E8854C-D8C7-4655-A0E2-E50FA74809CB}"/>
              </a:ext>
            </a:extLst>
          </p:cNvPr>
          <p:cNvSpPr/>
          <p:nvPr/>
        </p:nvSpPr>
        <p:spPr>
          <a:xfrm>
            <a:off x="2303848" y="2972517"/>
            <a:ext cx="1198486" cy="184666"/>
          </a:xfrm>
          <a:prstGeom prst="rect">
            <a:avLst/>
          </a:prstGeom>
          <a:solidFill>
            <a:schemeClr val="accent5">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6" name="TextBox 35">
            <a:extLst>
              <a:ext uri="{FF2B5EF4-FFF2-40B4-BE49-F238E27FC236}">
                <a16:creationId xmlns:a16="http://schemas.microsoft.com/office/drawing/2014/main" id="{C1771426-6EAC-4136-ACC3-DA51FDE490CE}"/>
              </a:ext>
            </a:extLst>
          </p:cNvPr>
          <p:cNvSpPr txBox="1"/>
          <p:nvPr/>
        </p:nvSpPr>
        <p:spPr>
          <a:xfrm>
            <a:off x="9391925" y="2878498"/>
            <a:ext cx="304892" cy="369332"/>
          </a:xfrm>
          <a:prstGeom prst="rect">
            <a:avLst/>
          </a:prstGeom>
          <a:noFill/>
        </p:spPr>
        <p:txBody>
          <a:bodyPr wrap="none" rtlCol="0">
            <a:spAutoFit/>
          </a:bodyPr>
          <a:lstStyle/>
          <a:p>
            <a:r>
              <a:rPr lang="en-GB" dirty="0">
                <a:solidFill>
                  <a:schemeClr val="accent1"/>
                </a:solidFill>
              </a:rPr>
              <a:t>X</a:t>
            </a:r>
          </a:p>
        </p:txBody>
      </p:sp>
      <p:sp>
        <p:nvSpPr>
          <p:cNvPr id="37" name="Rectangle 36">
            <a:extLst>
              <a:ext uri="{FF2B5EF4-FFF2-40B4-BE49-F238E27FC236}">
                <a16:creationId xmlns:a16="http://schemas.microsoft.com/office/drawing/2014/main" id="{EBFF6627-6193-4B5A-BAF9-DECD6C362330}"/>
              </a:ext>
            </a:extLst>
          </p:cNvPr>
          <p:cNvSpPr/>
          <p:nvPr/>
        </p:nvSpPr>
        <p:spPr>
          <a:xfrm>
            <a:off x="2303848" y="3267464"/>
            <a:ext cx="1198486" cy="184666"/>
          </a:xfrm>
          <a:prstGeom prst="rect">
            <a:avLst/>
          </a:prstGeom>
          <a:solidFill>
            <a:schemeClr val="accent5">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8" name="TextBox 37">
            <a:extLst>
              <a:ext uri="{FF2B5EF4-FFF2-40B4-BE49-F238E27FC236}">
                <a16:creationId xmlns:a16="http://schemas.microsoft.com/office/drawing/2014/main" id="{D31EAA47-AB15-4895-A20A-0CE66DA09D46}"/>
              </a:ext>
            </a:extLst>
          </p:cNvPr>
          <p:cNvSpPr txBox="1"/>
          <p:nvPr/>
        </p:nvSpPr>
        <p:spPr>
          <a:xfrm>
            <a:off x="6880473" y="1883967"/>
            <a:ext cx="304892" cy="369332"/>
          </a:xfrm>
          <a:prstGeom prst="rect">
            <a:avLst/>
          </a:prstGeom>
          <a:noFill/>
        </p:spPr>
        <p:txBody>
          <a:bodyPr wrap="none" rtlCol="0">
            <a:spAutoFit/>
          </a:bodyPr>
          <a:lstStyle/>
          <a:p>
            <a:r>
              <a:rPr lang="en-GB" dirty="0">
                <a:solidFill>
                  <a:schemeClr val="accent1"/>
                </a:solidFill>
              </a:rPr>
              <a:t>X</a:t>
            </a:r>
          </a:p>
        </p:txBody>
      </p:sp>
      <p:sp>
        <p:nvSpPr>
          <p:cNvPr id="39" name="Rectangle 38">
            <a:extLst>
              <a:ext uri="{FF2B5EF4-FFF2-40B4-BE49-F238E27FC236}">
                <a16:creationId xmlns:a16="http://schemas.microsoft.com/office/drawing/2014/main" id="{0E667057-CB1B-4AEB-AA93-370911680F46}"/>
              </a:ext>
            </a:extLst>
          </p:cNvPr>
          <p:cNvSpPr/>
          <p:nvPr/>
        </p:nvSpPr>
        <p:spPr>
          <a:xfrm>
            <a:off x="2303848" y="3550060"/>
            <a:ext cx="1198486" cy="184666"/>
          </a:xfrm>
          <a:prstGeom prst="rect">
            <a:avLst/>
          </a:prstGeom>
          <a:solidFill>
            <a:schemeClr val="accent5">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0" name="TextBox 39">
            <a:extLst>
              <a:ext uri="{FF2B5EF4-FFF2-40B4-BE49-F238E27FC236}">
                <a16:creationId xmlns:a16="http://schemas.microsoft.com/office/drawing/2014/main" id="{39B1496C-21F6-4465-92FF-E969D8306C16}"/>
              </a:ext>
            </a:extLst>
          </p:cNvPr>
          <p:cNvSpPr txBox="1"/>
          <p:nvPr/>
        </p:nvSpPr>
        <p:spPr>
          <a:xfrm>
            <a:off x="7375149" y="3378147"/>
            <a:ext cx="304892" cy="369332"/>
          </a:xfrm>
          <a:prstGeom prst="rect">
            <a:avLst/>
          </a:prstGeom>
          <a:noFill/>
        </p:spPr>
        <p:txBody>
          <a:bodyPr wrap="none" rtlCol="0">
            <a:spAutoFit/>
          </a:bodyPr>
          <a:lstStyle/>
          <a:p>
            <a:r>
              <a:rPr lang="en-GB" dirty="0">
                <a:solidFill>
                  <a:schemeClr val="accent1"/>
                </a:solidFill>
              </a:rPr>
              <a:t>X</a:t>
            </a:r>
          </a:p>
        </p:txBody>
      </p:sp>
      <p:sp>
        <p:nvSpPr>
          <p:cNvPr id="41" name="Rectangle 40">
            <a:extLst>
              <a:ext uri="{FF2B5EF4-FFF2-40B4-BE49-F238E27FC236}">
                <a16:creationId xmlns:a16="http://schemas.microsoft.com/office/drawing/2014/main" id="{01D23691-B761-43A1-8D5E-A3ECECBE64D8}"/>
              </a:ext>
            </a:extLst>
          </p:cNvPr>
          <p:cNvSpPr/>
          <p:nvPr/>
        </p:nvSpPr>
        <p:spPr>
          <a:xfrm>
            <a:off x="2287295" y="3833693"/>
            <a:ext cx="1198486" cy="184666"/>
          </a:xfrm>
          <a:prstGeom prst="rect">
            <a:avLst/>
          </a:prstGeom>
          <a:solidFill>
            <a:schemeClr val="accent5">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2" name="TextBox 41">
            <a:extLst>
              <a:ext uri="{FF2B5EF4-FFF2-40B4-BE49-F238E27FC236}">
                <a16:creationId xmlns:a16="http://schemas.microsoft.com/office/drawing/2014/main" id="{1D99E5AF-2C3A-4E55-A38C-803532F43670}"/>
              </a:ext>
            </a:extLst>
          </p:cNvPr>
          <p:cNvSpPr txBox="1"/>
          <p:nvPr/>
        </p:nvSpPr>
        <p:spPr>
          <a:xfrm>
            <a:off x="8389595" y="3862268"/>
            <a:ext cx="304892" cy="369332"/>
          </a:xfrm>
          <a:prstGeom prst="rect">
            <a:avLst/>
          </a:prstGeom>
          <a:noFill/>
        </p:spPr>
        <p:txBody>
          <a:bodyPr wrap="none" rtlCol="0">
            <a:spAutoFit/>
          </a:bodyPr>
          <a:lstStyle/>
          <a:p>
            <a:r>
              <a:rPr lang="en-GB" dirty="0">
                <a:solidFill>
                  <a:schemeClr val="accent1"/>
                </a:solidFill>
              </a:rPr>
              <a:t>X</a:t>
            </a:r>
          </a:p>
        </p:txBody>
      </p:sp>
      <p:sp>
        <p:nvSpPr>
          <p:cNvPr id="43" name="Rectangle 42">
            <a:extLst>
              <a:ext uri="{FF2B5EF4-FFF2-40B4-BE49-F238E27FC236}">
                <a16:creationId xmlns:a16="http://schemas.microsoft.com/office/drawing/2014/main" id="{61EEA4E1-6E21-4C27-BB39-1FD7936835F4}"/>
              </a:ext>
            </a:extLst>
          </p:cNvPr>
          <p:cNvSpPr/>
          <p:nvPr/>
        </p:nvSpPr>
        <p:spPr>
          <a:xfrm>
            <a:off x="2303086" y="4116996"/>
            <a:ext cx="1198486" cy="184666"/>
          </a:xfrm>
          <a:prstGeom prst="rect">
            <a:avLst/>
          </a:prstGeom>
          <a:solidFill>
            <a:schemeClr val="accent5">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4" name="TextBox 43">
            <a:extLst>
              <a:ext uri="{FF2B5EF4-FFF2-40B4-BE49-F238E27FC236}">
                <a16:creationId xmlns:a16="http://schemas.microsoft.com/office/drawing/2014/main" id="{F7EC4C8F-E647-4148-97EE-F09E3CA579D8}"/>
              </a:ext>
            </a:extLst>
          </p:cNvPr>
          <p:cNvSpPr txBox="1"/>
          <p:nvPr/>
        </p:nvSpPr>
        <p:spPr>
          <a:xfrm>
            <a:off x="9916727" y="2385722"/>
            <a:ext cx="304892" cy="369332"/>
          </a:xfrm>
          <a:prstGeom prst="rect">
            <a:avLst/>
          </a:prstGeom>
          <a:noFill/>
        </p:spPr>
        <p:txBody>
          <a:bodyPr wrap="none" rtlCol="0">
            <a:spAutoFit/>
          </a:bodyPr>
          <a:lstStyle/>
          <a:p>
            <a:r>
              <a:rPr lang="en-GB" dirty="0">
                <a:solidFill>
                  <a:schemeClr val="accent1"/>
                </a:solidFill>
              </a:rPr>
              <a:t>X</a:t>
            </a:r>
          </a:p>
        </p:txBody>
      </p:sp>
      <p:sp>
        <p:nvSpPr>
          <p:cNvPr id="45" name="Rectangle 44">
            <a:extLst>
              <a:ext uri="{FF2B5EF4-FFF2-40B4-BE49-F238E27FC236}">
                <a16:creationId xmlns:a16="http://schemas.microsoft.com/office/drawing/2014/main" id="{2799B67B-C9B7-41CD-8715-26135357AB42}"/>
              </a:ext>
            </a:extLst>
          </p:cNvPr>
          <p:cNvSpPr/>
          <p:nvPr/>
        </p:nvSpPr>
        <p:spPr>
          <a:xfrm>
            <a:off x="2287295" y="4402759"/>
            <a:ext cx="1198486" cy="184666"/>
          </a:xfrm>
          <a:prstGeom prst="rect">
            <a:avLst/>
          </a:prstGeom>
          <a:solidFill>
            <a:schemeClr val="accent5">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6" name="TextBox 45">
            <a:extLst>
              <a:ext uri="{FF2B5EF4-FFF2-40B4-BE49-F238E27FC236}">
                <a16:creationId xmlns:a16="http://schemas.microsoft.com/office/drawing/2014/main" id="{DE2707F4-DFC5-4847-8B26-1CAD961CE2DC}"/>
              </a:ext>
            </a:extLst>
          </p:cNvPr>
          <p:cNvSpPr txBox="1"/>
          <p:nvPr/>
        </p:nvSpPr>
        <p:spPr>
          <a:xfrm>
            <a:off x="7884674" y="3380343"/>
            <a:ext cx="304892" cy="369332"/>
          </a:xfrm>
          <a:prstGeom prst="rect">
            <a:avLst/>
          </a:prstGeom>
          <a:noFill/>
        </p:spPr>
        <p:txBody>
          <a:bodyPr wrap="none" rtlCol="0">
            <a:spAutoFit/>
          </a:bodyPr>
          <a:lstStyle/>
          <a:p>
            <a:r>
              <a:rPr lang="en-GB" dirty="0">
                <a:solidFill>
                  <a:schemeClr val="accent1"/>
                </a:solidFill>
              </a:rPr>
              <a:t>X</a:t>
            </a:r>
          </a:p>
        </p:txBody>
      </p:sp>
      <p:sp>
        <p:nvSpPr>
          <p:cNvPr id="47" name="Rectangle 46">
            <a:extLst>
              <a:ext uri="{FF2B5EF4-FFF2-40B4-BE49-F238E27FC236}">
                <a16:creationId xmlns:a16="http://schemas.microsoft.com/office/drawing/2014/main" id="{45377C5F-A734-4F17-AE71-AE6BE532CA25}"/>
              </a:ext>
            </a:extLst>
          </p:cNvPr>
          <p:cNvSpPr/>
          <p:nvPr/>
        </p:nvSpPr>
        <p:spPr>
          <a:xfrm>
            <a:off x="2287295" y="4699835"/>
            <a:ext cx="1198486" cy="184666"/>
          </a:xfrm>
          <a:prstGeom prst="rect">
            <a:avLst/>
          </a:prstGeom>
          <a:solidFill>
            <a:schemeClr val="accent5">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8" name="TextBox 47">
            <a:extLst>
              <a:ext uri="{FF2B5EF4-FFF2-40B4-BE49-F238E27FC236}">
                <a16:creationId xmlns:a16="http://schemas.microsoft.com/office/drawing/2014/main" id="{AE1747B3-62D6-4403-A382-49D885CCFF6B}"/>
              </a:ext>
            </a:extLst>
          </p:cNvPr>
          <p:cNvSpPr txBox="1"/>
          <p:nvPr/>
        </p:nvSpPr>
        <p:spPr>
          <a:xfrm>
            <a:off x="9391925" y="4865190"/>
            <a:ext cx="304892" cy="369332"/>
          </a:xfrm>
          <a:prstGeom prst="rect">
            <a:avLst/>
          </a:prstGeom>
          <a:noFill/>
        </p:spPr>
        <p:txBody>
          <a:bodyPr wrap="none" rtlCol="0">
            <a:spAutoFit/>
          </a:bodyPr>
          <a:lstStyle/>
          <a:p>
            <a:r>
              <a:rPr lang="en-GB" dirty="0">
                <a:solidFill>
                  <a:schemeClr val="accent1"/>
                </a:solidFill>
              </a:rPr>
              <a:t>X</a:t>
            </a:r>
          </a:p>
        </p:txBody>
      </p:sp>
      <p:sp>
        <p:nvSpPr>
          <p:cNvPr id="49" name="Rectangle 48">
            <a:extLst>
              <a:ext uri="{FF2B5EF4-FFF2-40B4-BE49-F238E27FC236}">
                <a16:creationId xmlns:a16="http://schemas.microsoft.com/office/drawing/2014/main" id="{549469E3-A8FD-4172-9F48-07D96123AD6B}"/>
              </a:ext>
            </a:extLst>
          </p:cNvPr>
          <p:cNvSpPr/>
          <p:nvPr/>
        </p:nvSpPr>
        <p:spPr>
          <a:xfrm>
            <a:off x="2296360" y="4974325"/>
            <a:ext cx="1198486" cy="184666"/>
          </a:xfrm>
          <a:prstGeom prst="rect">
            <a:avLst/>
          </a:prstGeom>
          <a:solidFill>
            <a:schemeClr val="accent5">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0" name="TextBox 49">
            <a:extLst>
              <a:ext uri="{FF2B5EF4-FFF2-40B4-BE49-F238E27FC236}">
                <a16:creationId xmlns:a16="http://schemas.microsoft.com/office/drawing/2014/main" id="{027EC94B-AB93-4545-8906-F161C69F2121}"/>
              </a:ext>
            </a:extLst>
          </p:cNvPr>
          <p:cNvSpPr txBox="1"/>
          <p:nvPr/>
        </p:nvSpPr>
        <p:spPr>
          <a:xfrm>
            <a:off x="7375149" y="1871351"/>
            <a:ext cx="304892" cy="369332"/>
          </a:xfrm>
          <a:prstGeom prst="rect">
            <a:avLst/>
          </a:prstGeom>
          <a:noFill/>
        </p:spPr>
        <p:txBody>
          <a:bodyPr wrap="none" rtlCol="0">
            <a:spAutoFit/>
          </a:bodyPr>
          <a:lstStyle/>
          <a:p>
            <a:r>
              <a:rPr lang="en-GB" dirty="0">
                <a:solidFill>
                  <a:schemeClr val="accent1"/>
                </a:solidFill>
              </a:rPr>
              <a:t>X</a:t>
            </a:r>
          </a:p>
        </p:txBody>
      </p:sp>
      <p:sp>
        <p:nvSpPr>
          <p:cNvPr id="51" name="Rectangle 50">
            <a:extLst>
              <a:ext uri="{FF2B5EF4-FFF2-40B4-BE49-F238E27FC236}">
                <a16:creationId xmlns:a16="http://schemas.microsoft.com/office/drawing/2014/main" id="{F48D8292-E91D-4443-9E1A-D70524A4E05F}"/>
              </a:ext>
            </a:extLst>
          </p:cNvPr>
          <p:cNvSpPr/>
          <p:nvPr/>
        </p:nvSpPr>
        <p:spPr>
          <a:xfrm>
            <a:off x="2287295" y="5276878"/>
            <a:ext cx="1198486" cy="184666"/>
          </a:xfrm>
          <a:prstGeom prst="rect">
            <a:avLst/>
          </a:prstGeom>
          <a:solidFill>
            <a:schemeClr val="accent5">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2" name="TextBox 51">
            <a:extLst>
              <a:ext uri="{FF2B5EF4-FFF2-40B4-BE49-F238E27FC236}">
                <a16:creationId xmlns:a16="http://schemas.microsoft.com/office/drawing/2014/main" id="{A55BEEA4-3D27-4E22-BA52-9EBB186F94E1}"/>
              </a:ext>
            </a:extLst>
          </p:cNvPr>
          <p:cNvSpPr txBox="1"/>
          <p:nvPr/>
        </p:nvSpPr>
        <p:spPr>
          <a:xfrm>
            <a:off x="8890015" y="3368622"/>
            <a:ext cx="304892" cy="369332"/>
          </a:xfrm>
          <a:prstGeom prst="rect">
            <a:avLst/>
          </a:prstGeom>
          <a:noFill/>
        </p:spPr>
        <p:txBody>
          <a:bodyPr wrap="none" rtlCol="0">
            <a:spAutoFit/>
          </a:bodyPr>
          <a:lstStyle/>
          <a:p>
            <a:r>
              <a:rPr lang="en-GB" dirty="0">
                <a:solidFill>
                  <a:schemeClr val="accent1"/>
                </a:solidFill>
              </a:rPr>
              <a:t>X</a:t>
            </a:r>
          </a:p>
        </p:txBody>
      </p:sp>
      <p:sp>
        <p:nvSpPr>
          <p:cNvPr id="53" name="Subtitle 2">
            <a:extLst>
              <a:ext uri="{FF2B5EF4-FFF2-40B4-BE49-F238E27FC236}">
                <a16:creationId xmlns:a16="http://schemas.microsoft.com/office/drawing/2014/main" id="{153B5F8E-CBAA-4BB5-8272-C4A74FE43180}"/>
              </a:ext>
            </a:extLst>
          </p:cNvPr>
          <p:cNvSpPr txBox="1">
            <a:spLocks/>
          </p:cNvSpPr>
          <p:nvPr/>
        </p:nvSpPr>
        <p:spPr>
          <a:xfrm>
            <a:off x="1771016" y="124287"/>
            <a:ext cx="8266670" cy="685800"/>
          </a:xfrm>
          <a:prstGeom prst="rect">
            <a:avLst/>
          </a:prstGeom>
        </p:spPr>
        <p:txBody>
          <a:bodyPr vert="horz" lIns="91440" tIns="45720" rIns="91440" bIns="45720" rtlCol="0">
            <a:normAutofit fontScale="92500"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GB" b="1" dirty="0">
                <a:solidFill>
                  <a:schemeClr val="tx2"/>
                </a:solidFill>
              </a:rPr>
              <a:t>How do we use box plots and scatter graphs to represent and compare large data sets?</a:t>
            </a:r>
          </a:p>
        </p:txBody>
      </p:sp>
      <p:pic>
        <p:nvPicPr>
          <p:cNvPr id="54" name="Picture 53">
            <a:extLst>
              <a:ext uri="{FF2B5EF4-FFF2-40B4-BE49-F238E27FC236}">
                <a16:creationId xmlns:a16="http://schemas.microsoft.com/office/drawing/2014/main" id="{998D2239-EE0A-4268-821A-987405BAFEB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037685" y="0"/>
            <a:ext cx="2154315" cy="1211802"/>
          </a:xfrm>
          <a:prstGeom prst="rect">
            <a:avLst/>
          </a:prstGeom>
        </p:spPr>
      </p:pic>
    </p:spTree>
    <p:extLst>
      <p:ext uri="{BB962C8B-B14F-4D97-AF65-F5344CB8AC3E}">
        <p14:creationId xmlns:p14="http://schemas.microsoft.com/office/powerpoint/2010/main" val="29566365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heel(1)">
                                      <p:cBhvr>
                                        <p:cTn id="7" dur="20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12">
                                            <p:txEl>
                                              <p:pRg st="0" end="0"/>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nodeType="clickEffect">
                                  <p:stCondLst>
                                    <p:cond delay="0"/>
                                  </p:stCondLst>
                                  <p:childTnLst>
                                    <p:set>
                                      <p:cBhvr>
                                        <p:cTn id="19" dur="1" fill="hold">
                                          <p:stCondLst>
                                            <p:cond delay="0"/>
                                          </p:stCondLst>
                                        </p:cTn>
                                        <p:tgtEl>
                                          <p:spTgt spid="14">
                                            <p:txEl>
                                              <p:pRg st="0" end="0"/>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nodeType="clickEffect">
                                  <p:stCondLst>
                                    <p:cond delay="0"/>
                                  </p:stCondLst>
                                  <p:childTnLst>
                                    <p:set>
                                      <p:cBhvr>
                                        <p:cTn id="23" dur="1" fill="hold">
                                          <p:stCondLst>
                                            <p:cond delay="0"/>
                                          </p:stCondLst>
                                        </p:cTn>
                                        <p:tgtEl>
                                          <p:spTgt spid="15">
                                            <p:txEl>
                                              <p:pRg st="0" end="0"/>
                                            </p:txEl>
                                          </p:spTgt>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nodeType="clickEffect">
                                  <p:stCondLst>
                                    <p:cond delay="0"/>
                                  </p:stCondLst>
                                  <p:childTnLst>
                                    <p:set>
                                      <p:cBhvr>
                                        <p:cTn id="27" dur="1" fill="hold">
                                          <p:stCondLst>
                                            <p:cond delay="0"/>
                                          </p:stCondLst>
                                        </p:cTn>
                                        <p:tgtEl>
                                          <p:spTgt spid="16">
                                            <p:txEl>
                                              <p:pRg st="0" end="0"/>
                                            </p:txEl>
                                          </p:spTgt>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nodeType="clickEffect">
                                  <p:stCondLst>
                                    <p:cond delay="0"/>
                                  </p:stCondLst>
                                  <p:childTnLst>
                                    <p:set>
                                      <p:cBhvr>
                                        <p:cTn id="31" dur="1" fill="hold">
                                          <p:stCondLst>
                                            <p:cond delay="0"/>
                                          </p:stCondLst>
                                        </p:cTn>
                                        <p:tgtEl>
                                          <p:spTgt spid="17">
                                            <p:txEl>
                                              <p:pRg st="0" end="0"/>
                                            </p:txEl>
                                          </p:spTgt>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nodeType="clickEffect">
                                  <p:stCondLst>
                                    <p:cond delay="0"/>
                                  </p:stCondLst>
                                  <p:childTnLst>
                                    <p:set>
                                      <p:cBhvr>
                                        <p:cTn id="35" dur="1" fill="hold">
                                          <p:stCondLst>
                                            <p:cond delay="0"/>
                                          </p:stCondLst>
                                        </p:cTn>
                                        <p:tgtEl>
                                          <p:spTgt spid="18">
                                            <p:txEl>
                                              <p:pRg st="0" end="0"/>
                                            </p:txEl>
                                          </p:spTgt>
                                        </p:tgtEl>
                                        <p:attrNameLst>
                                          <p:attrName>style.visibility</p:attrName>
                                        </p:attrNameLst>
                                      </p:cBhvr>
                                      <p:to>
                                        <p:strVal val="visible"/>
                                      </p:to>
                                    </p:set>
                                  </p:childTnLst>
                                </p:cTn>
                              </p:par>
                            </p:childTnLst>
                          </p:cTn>
                        </p:par>
                      </p:childTnLst>
                    </p:cTn>
                  </p:par>
                  <p:par>
                    <p:cTn id="36" fill="hold">
                      <p:stCondLst>
                        <p:cond delay="indefinite"/>
                      </p:stCondLst>
                      <p:childTnLst>
                        <p:par>
                          <p:cTn id="37" fill="hold">
                            <p:stCondLst>
                              <p:cond delay="0"/>
                            </p:stCondLst>
                            <p:childTnLst>
                              <p:par>
                                <p:cTn id="38" presetID="1" presetClass="entr" presetSubtype="0" fill="hold" nodeType="clickEffect">
                                  <p:stCondLst>
                                    <p:cond delay="0"/>
                                  </p:stCondLst>
                                  <p:childTnLst>
                                    <p:set>
                                      <p:cBhvr>
                                        <p:cTn id="39" dur="1" fill="hold">
                                          <p:stCondLst>
                                            <p:cond delay="0"/>
                                          </p:stCondLst>
                                        </p:cTn>
                                        <p:tgtEl>
                                          <p:spTgt spid="19">
                                            <p:txEl>
                                              <p:pRg st="0" end="0"/>
                                            </p:txEl>
                                          </p:spTgt>
                                        </p:tgtEl>
                                        <p:attrNameLst>
                                          <p:attrName>style.visibility</p:attrName>
                                        </p:attrNameLst>
                                      </p:cBhvr>
                                      <p:to>
                                        <p:strVal val="visible"/>
                                      </p:to>
                                    </p:set>
                                  </p:childTnLst>
                                </p:cTn>
                              </p:par>
                            </p:childTnLst>
                          </p:cTn>
                        </p:par>
                      </p:childTnLst>
                    </p:cTn>
                  </p:par>
                  <p:par>
                    <p:cTn id="40" fill="hold">
                      <p:stCondLst>
                        <p:cond delay="indefinite"/>
                      </p:stCondLst>
                      <p:childTnLst>
                        <p:par>
                          <p:cTn id="41" fill="hold">
                            <p:stCondLst>
                              <p:cond delay="0"/>
                            </p:stCondLst>
                            <p:childTnLst>
                              <p:par>
                                <p:cTn id="42" presetID="1" presetClass="entr" presetSubtype="0" fill="hold" nodeType="clickEffect">
                                  <p:stCondLst>
                                    <p:cond delay="0"/>
                                  </p:stCondLst>
                                  <p:childTnLst>
                                    <p:set>
                                      <p:cBhvr>
                                        <p:cTn id="43" dur="1" fill="hold">
                                          <p:stCondLst>
                                            <p:cond delay="0"/>
                                          </p:stCondLst>
                                        </p:cTn>
                                        <p:tgtEl>
                                          <p:spTgt spid="20">
                                            <p:txEl>
                                              <p:pRg st="0" end="0"/>
                                            </p:txEl>
                                          </p:spTgt>
                                        </p:tgtEl>
                                        <p:attrNameLst>
                                          <p:attrName>style.visibility</p:attrName>
                                        </p:attrNameLst>
                                      </p:cBhvr>
                                      <p:to>
                                        <p:strVal val="visible"/>
                                      </p:to>
                                    </p:set>
                                  </p:childTnLst>
                                </p:cTn>
                              </p:par>
                            </p:childTnLst>
                          </p:cTn>
                        </p:par>
                      </p:childTnLst>
                    </p:cTn>
                  </p:par>
                  <p:par>
                    <p:cTn id="44" fill="hold">
                      <p:stCondLst>
                        <p:cond delay="indefinite"/>
                      </p:stCondLst>
                      <p:childTnLst>
                        <p:par>
                          <p:cTn id="45" fill="hold">
                            <p:stCondLst>
                              <p:cond delay="0"/>
                            </p:stCondLst>
                            <p:childTnLst>
                              <p:par>
                                <p:cTn id="46" presetID="1" presetClass="entr" presetSubtype="0" fill="hold" nodeType="clickEffect">
                                  <p:stCondLst>
                                    <p:cond delay="0"/>
                                  </p:stCondLst>
                                  <p:childTnLst>
                                    <p:set>
                                      <p:cBhvr>
                                        <p:cTn id="47" dur="1" fill="hold">
                                          <p:stCondLst>
                                            <p:cond delay="0"/>
                                          </p:stCondLst>
                                        </p:cTn>
                                        <p:tgtEl>
                                          <p:spTgt spid="21">
                                            <p:txEl>
                                              <p:pRg st="0" end="0"/>
                                            </p:txEl>
                                          </p:spTgt>
                                        </p:tgtEl>
                                        <p:attrNameLst>
                                          <p:attrName>style.visibility</p:attrName>
                                        </p:attrNameLst>
                                      </p:cBhvr>
                                      <p:to>
                                        <p:strVal val="visible"/>
                                      </p:to>
                                    </p:set>
                                  </p:childTnLst>
                                </p:cTn>
                              </p:par>
                            </p:childTnLst>
                          </p:cTn>
                        </p:par>
                      </p:childTnLst>
                    </p:cTn>
                  </p:par>
                  <p:par>
                    <p:cTn id="48" fill="hold">
                      <p:stCondLst>
                        <p:cond delay="indefinite"/>
                      </p:stCondLst>
                      <p:childTnLst>
                        <p:par>
                          <p:cTn id="49" fill="hold">
                            <p:stCondLst>
                              <p:cond delay="0"/>
                            </p:stCondLst>
                            <p:childTnLst>
                              <p:par>
                                <p:cTn id="50" presetID="1" presetClass="entr" presetSubtype="0" fill="hold" nodeType="clickEffect">
                                  <p:stCondLst>
                                    <p:cond delay="0"/>
                                  </p:stCondLst>
                                  <p:childTnLst>
                                    <p:set>
                                      <p:cBhvr>
                                        <p:cTn id="51" dur="1" fill="hold">
                                          <p:stCondLst>
                                            <p:cond delay="0"/>
                                          </p:stCondLst>
                                        </p:cTn>
                                        <p:tgtEl>
                                          <p:spTgt spid="22">
                                            <p:txEl>
                                              <p:pRg st="0" end="0"/>
                                            </p:txEl>
                                          </p:spTgt>
                                        </p:tgtEl>
                                        <p:attrNameLst>
                                          <p:attrName>style.visibility</p:attrName>
                                        </p:attrNameLst>
                                      </p:cBhvr>
                                      <p:to>
                                        <p:strVal val="visible"/>
                                      </p:to>
                                    </p:set>
                                  </p:childTnLst>
                                </p:cTn>
                              </p:par>
                            </p:childTnLst>
                          </p:cTn>
                        </p:par>
                      </p:childTnLst>
                    </p:cTn>
                  </p:par>
                  <p:par>
                    <p:cTn id="52" fill="hold">
                      <p:stCondLst>
                        <p:cond delay="indefinite"/>
                      </p:stCondLst>
                      <p:childTnLst>
                        <p:par>
                          <p:cTn id="53" fill="hold">
                            <p:stCondLst>
                              <p:cond delay="0"/>
                            </p:stCondLst>
                            <p:childTnLst>
                              <p:par>
                                <p:cTn id="54" presetID="21" presetClass="entr" presetSubtype="1" fill="hold" grpId="0" nodeType="clickEffect">
                                  <p:stCondLst>
                                    <p:cond delay="0"/>
                                  </p:stCondLst>
                                  <p:childTnLst>
                                    <p:set>
                                      <p:cBhvr>
                                        <p:cTn id="55" dur="1" fill="hold">
                                          <p:stCondLst>
                                            <p:cond delay="0"/>
                                          </p:stCondLst>
                                        </p:cTn>
                                        <p:tgtEl>
                                          <p:spTgt spid="25"/>
                                        </p:tgtEl>
                                        <p:attrNameLst>
                                          <p:attrName>style.visibility</p:attrName>
                                        </p:attrNameLst>
                                      </p:cBhvr>
                                      <p:to>
                                        <p:strVal val="visible"/>
                                      </p:to>
                                    </p:set>
                                    <p:animEffect transition="in" filter="wheel(1)">
                                      <p:cBhvr>
                                        <p:cTn id="56" dur="2000"/>
                                        <p:tgtEl>
                                          <p:spTgt spid="25"/>
                                        </p:tgtEl>
                                      </p:cBhvr>
                                    </p:animEffec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nodeType="clickEffect">
                                  <p:stCondLst>
                                    <p:cond delay="0"/>
                                  </p:stCondLst>
                                  <p:childTnLst>
                                    <p:set>
                                      <p:cBhvr>
                                        <p:cTn id="60" dur="1" fill="hold">
                                          <p:stCondLst>
                                            <p:cond delay="0"/>
                                          </p:stCondLst>
                                        </p:cTn>
                                        <p:tgtEl>
                                          <p:spTgt spid="26">
                                            <p:txEl>
                                              <p:pRg st="0" end="0"/>
                                            </p:txEl>
                                          </p:spTgt>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nodeType="clickEffect">
                                  <p:stCondLst>
                                    <p:cond delay="0"/>
                                  </p:stCondLst>
                                  <p:childTnLst>
                                    <p:set>
                                      <p:cBhvr>
                                        <p:cTn id="64" dur="1" fill="hold">
                                          <p:stCondLst>
                                            <p:cond delay="0"/>
                                          </p:stCondLst>
                                        </p:cTn>
                                        <p:tgtEl>
                                          <p:spTgt spid="27">
                                            <p:txEl>
                                              <p:pRg st="0" end="0"/>
                                            </p:txEl>
                                          </p:spTgt>
                                        </p:tgtEl>
                                        <p:attrNameLst>
                                          <p:attrName>style.visibility</p:attrName>
                                        </p:attrNameLst>
                                      </p:cBhvr>
                                      <p:to>
                                        <p:strVal val="visible"/>
                                      </p:to>
                                    </p:set>
                                  </p:childTnLst>
                                </p:cTn>
                              </p:par>
                            </p:childTnLst>
                          </p:cTn>
                        </p:par>
                      </p:childTnLst>
                    </p:cTn>
                  </p:par>
                  <p:par>
                    <p:cTn id="65" fill="hold">
                      <p:stCondLst>
                        <p:cond delay="indefinite"/>
                      </p:stCondLst>
                      <p:childTnLst>
                        <p:par>
                          <p:cTn id="66" fill="hold">
                            <p:stCondLst>
                              <p:cond delay="0"/>
                            </p:stCondLst>
                            <p:childTnLst>
                              <p:par>
                                <p:cTn id="67" presetID="1" presetClass="entr" presetSubtype="0" fill="hold" nodeType="clickEffect">
                                  <p:stCondLst>
                                    <p:cond delay="0"/>
                                  </p:stCondLst>
                                  <p:childTnLst>
                                    <p:set>
                                      <p:cBhvr>
                                        <p:cTn id="68" dur="1" fill="hold">
                                          <p:stCondLst>
                                            <p:cond delay="0"/>
                                          </p:stCondLst>
                                        </p:cTn>
                                        <p:tgtEl>
                                          <p:spTgt spid="28">
                                            <p:txEl>
                                              <p:pRg st="0" end="0"/>
                                            </p:txEl>
                                          </p:spTgt>
                                        </p:tgtEl>
                                        <p:attrNameLst>
                                          <p:attrName>style.visibility</p:attrName>
                                        </p:attrNameLst>
                                      </p:cBhvr>
                                      <p:to>
                                        <p:strVal val="visible"/>
                                      </p:to>
                                    </p:set>
                                  </p:childTnLst>
                                </p:cTn>
                              </p:par>
                            </p:childTnLst>
                          </p:cTn>
                        </p:par>
                      </p:childTnLst>
                    </p:cTn>
                  </p:par>
                  <p:par>
                    <p:cTn id="69" fill="hold">
                      <p:stCondLst>
                        <p:cond delay="indefinite"/>
                      </p:stCondLst>
                      <p:childTnLst>
                        <p:par>
                          <p:cTn id="70" fill="hold">
                            <p:stCondLst>
                              <p:cond delay="0"/>
                            </p:stCondLst>
                            <p:childTnLst>
                              <p:par>
                                <p:cTn id="71" presetID="1" presetClass="entr" presetSubtype="0" fill="hold" nodeType="clickEffect">
                                  <p:stCondLst>
                                    <p:cond delay="0"/>
                                  </p:stCondLst>
                                  <p:childTnLst>
                                    <p:set>
                                      <p:cBhvr>
                                        <p:cTn id="72" dur="1" fill="hold">
                                          <p:stCondLst>
                                            <p:cond delay="0"/>
                                          </p:stCondLst>
                                        </p:cTn>
                                        <p:tgtEl>
                                          <p:spTgt spid="29">
                                            <p:txEl>
                                              <p:pRg st="0" end="0"/>
                                            </p:txEl>
                                          </p:spTgt>
                                        </p:tgtEl>
                                        <p:attrNameLst>
                                          <p:attrName>style.visibility</p:attrName>
                                        </p:attrNameLst>
                                      </p:cBhvr>
                                      <p:to>
                                        <p:strVal val="visible"/>
                                      </p:to>
                                    </p:set>
                                  </p:childTnLst>
                                </p:cTn>
                              </p:par>
                            </p:childTnLst>
                          </p:cTn>
                        </p:par>
                      </p:childTnLst>
                    </p:cTn>
                  </p:par>
                  <p:par>
                    <p:cTn id="73" fill="hold">
                      <p:stCondLst>
                        <p:cond delay="indefinite"/>
                      </p:stCondLst>
                      <p:childTnLst>
                        <p:par>
                          <p:cTn id="74" fill="hold">
                            <p:stCondLst>
                              <p:cond delay="0"/>
                            </p:stCondLst>
                            <p:childTnLst>
                              <p:par>
                                <p:cTn id="75" presetID="1" presetClass="entr" presetSubtype="0" fill="hold" nodeType="clickEffect">
                                  <p:stCondLst>
                                    <p:cond delay="0"/>
                                  </p:stCondLst>
                                  <p:childTnLst>
                                    <p:set>
                                      <p:cBhvr>
                                        <p:cTn id="76" dur="1" fill="hold">
                                          <p:stCondLst>
                                            <p:cond delay="0"/>
                                          </p:stCondLst>
                                        </p:cTn>
                                        <p:tgtEl>
                                          <p:spTgt spid="30">
                                            <p:txEl>
                                              <p:pRg st="0" end="0"/>
                                            </p:txEl>
                                          </p:spTgt>
                                        </p:tgtEl>
                                        <p:attrNameLst>
                                          <p:attrName>style.visibility</p:attrName>
                                        </p:attrNameLst>
                                      </p:cBhvr>
                                      <p:to>
                                        <p:strVal val="visible"/>
                                      </p:to>
                                    </p:set>
                                  </p:childTnLst>
                                </p:cTn>
                              </p:par>
                            </p:childTnLst>
                          </p:cTn>
                        </p:par>
                      </p:childTnLst>
                    </p:cTn>
                  </p:par>
                  <p:par>
                    <p:cTn id="77" fill="hold">
                      <p:stCondLst>
                        <p:cond delay="indefinite"/>
                      </p:stCondLst>
                      <p:childTnLst>
                        <p:par>
                          <p:cTn id="78" fill="hold">
                            <p:stCondLst>
                              <p:cond delay="0"/>
                            </p:stCondLst>
                            <p:childTnLst>
                              <p:par>
                                <p:cTn id="79" presetID="1" presetClass="entr" presetSubtype="0" fill="hold" nodeType="clickEffect">
                                  <p:stCondLst>
                                    <p:cond delay="0"/>
                                  </p:stCondLst>
                                  <p:childTnLst>
                                    <p:set>
                                      <p:cBhvr>
                                        <p:cTn id="80" dur="1" fill="hold">
                                          <p:stCondLst>
                                            <p:cond delay="0"/>
                                          </p:stCondLst>
                                        </p:cTn>
                                        <p:tgtEl>
                                          <p:spTgt spid="31">
                                            <p:txEl>
                                              <p:pRg st="0" end="0"/>
                                            </p:txEl>
                                          </p:spTgt>
                                        </p:tgtEl>
                                        <p:attrNameLst>
                                          <p:attrName>style.visibility</p:attrName>
                                        </p:attrNameLst>
                                      </p:cBhvr>
                                      <p:to>
                                        <p:strVal val="visible"/>
                                      </p:to>
                                    </p:set>
                                  </p:childTnLst>
                                </p:cTn>
                              </p:par>
                            </p:childTnLst>
                          </p:cTn>
                        </p:par>
                      </p:childTnLst>
                    </p:cTn>
                  </p:par>
                  <p:par>
                    <p:cTn id="81" fill="hold">
                      <p:stCondLst>
                        <p:cond delay="indefinite"/>
                      </p:stCondLst>
                      <p:childTnLst>
                        <p:par>
                          <p:cTn id="82" fill="hold">
                            <p:stCondLst>
                              <p:cond delay="0"/>
                            </p:stCondLst>
                            <p:childTnLst>
                              <p:par>
                                <p:cTn id="83" presetID="1" presetClass="entr" presetSubtype="0" fill="hold" nodeType="clickEffect">
                                  <p:stCondLst>
                                    <p:cond delay="0"/>
                                  </p:stCondLst>
                                  <p:childTnLst>
                                    <p:set>
                                      <p:cBhvr>
                                        <p:cTn id="84" dur="1" fill="hold">
                                          <p:stCondLst>
                                            <p:cond delay="0"/>
                                          </p:stCondLst>
                                        </p:cTn>
                                        <p:tgtEl>
                                          <p:spTgt spid="32">
                                            <p:txEl>
                                              <p:pRg st="0" end="0"/>
                                            </p:txEl>
                                          </p:spTgt>
                                        </p:tgtEl>
                                        <p:attrNameLst>
                                          <p:attrName>style.visibility</p:attrName>
                                        </p:attrNameLst>
                                      </p:cBhvr>
                                      <p:to>
                                        <p:strVal val="visible"/>
                                      </p:to>
                                    </p:set>
                                  </p:childTnLst>
                                </p:cTn>
                              </p:par>
                            </p:childTnLst>
                          </p:cTn>
                        </p:par>
                      </p:childTnLst>
                    </p:cTn>
                  </p:par>
                  <p:par>
                    <p:cTn id="85" fill="hold">
                      <p:stCondLst>
                        <p:cond delay="indefinite"/>
                      </p:stCondLst>
                      <p:childTnLst>
                        <p:par>
                          <p:cTn id="86" fill="hold">
                            <p:stCondLst>
                              <p:cond delay="0"/>
                            </p:stCondLst>
                            <p:childTnLst>
                              <p:par>
                                <p:cTn id="87" presetID="1" presetClass="entr" presetSubtype="0" fill="hold" nodeType="clickEffect">
                                  <p:stCondLst>
                                    <p:cond delay="0"/>
                                  </p:stCondLst>
                                  <p:childTnLst>
                                    <p:set>
                                      <p:cBhvr>
                                        <p:cTn id="88" dur="1" fill="hold">
                                          <p:stCondLst>
                                            <p:cond delay="0"/>
                                          </p:stCondLst>
                                        </p:cTn>
                                        <p:tgtEl>
                                          <p:spTgt spid="33">
                                            <p:txEl>
                                              <p:pRg st="0" end="0"/>
                                            </p:txEl>
                                          </p:spTgt>
                                        </p:tgtEl>
                                        <p:attrNameLst>
                                          <p:attrName>style.visibility</p:attrName>
                                        </p:attrNameLst>
                                      </p:cBhvr>
                                      <p:to>
                                        <p:strVal val="visible"/>
                                      </p:to>
                                    </p:set>
                                  </p:childTnLst>
                                </p:cTn>
                              </p:par>
                            </p:childTnLst>
                          </p:cTn>
                        </p:par>
                      </p:childTnLst>
                    </p:cTn>
                  </p:par>
                  <p:par>
                    <p:cTn id="89" fill="hold">
                      <p:stCondLst>
                        <p:cond delay="indefinite"/>
                      </p:stCondLst>
                      <p:childTnLst>
                        <p:par>
                          <p:cTn id="90" fill="hold">
                            <p:stCondLst>
                              <p:cond delay="0"/>
                            </p:stCondLst>
                            <p:childTnLst>
                              <p:par>
                                <p:cTn id="91" presetID="22" presetClass="entr" presetSubtype="8" fill="hold" grpId="0" nodeType="clickEffect">
                                  <p:stCondLst>
                                    <p:cond delay="0"/>
                                  </p:stCondLst>
                                  <p:childTnLst>
                                    <p:set>
                                      <p:cBhvr>
                                        <p:cTn id="92" dur="1" fill="hold">
                                          <p:stCondLst>
                                            <p:cond delay="0"/>
                                          </p:stCondLst>
                                        </p:cTn>
                                        <p:tgtEl>
                                          <p:spTgt spid="11"/>
                                        </p:tgtEl>
                                        <p:attrNameLst>
                                          <p:attrName>style.visibility</p:attrName>
                                        </p:attrNameLst>
                                      </p:cBhvr>
                                      <p:to>
                                        <p:strVal val="visible"/>
                                      </p:to>
                                    </p:set>
                                    <p:animEffect transition="in" filter="wipe(left)">
                                      <p:cBhvr>
                                        <p:cTn id="93" dur="500"/>
                                        <p:tgtEl>
                                          <p:spTgt spid="11"/>
                                        </p:tgtEl>
                                      </p:cBhvr>
                                    </p:animEffect>
                                  </p:childTnLst>
                                </p:cTn>
                              </p:par>
                            </p:childTnLst>
                          </p:cTn>
                        </p:par>
                      </p:childTnLst>
                    </p:cTn>
                  </p:par>
                  <p:par>
                    <p:cTn id="94" fill="hold">
                      <p:stCondLst>
                        <p:cond delay="indefinite"/>
                      </p:stCondLst>
                      <p:childTnLst>
                        <p:par>
                          <p:cTn id="95" fill="hold">
                            <p:stCondLst>
                              <p:cond delay="0"/>
                            </p:stCondLst>
                            <p:childTnLst>
                              <p:par>
                                <p:cTn id="96" presetID="1" presetClass="entr" presetSubtype="0" fill="hold" nodeType="clickEffect">
                                  <p:stCondLst>
                                    <p:cond delay="0"/>
                                  </p:stCondLst>
                                  <p:childTnLst>
                                    <p:set>
                                      <p:cBhvr>
                                        <p:cTn id="97" dur="1" fill="hold">
                                          <p:stCondLst>
                                            <p:cond delay="0"/>
                                          </p:stCondLst>
                                        </p:cTn>
                                        <p:tgtEl>
                                          <p:spTgt spid="34">
                                            <p:txEl>
                                              <p:pRg st="0" end="0"/>
                                            </p:txEl>
                                          </p:spTgt>
                                        </p:tgtEl>
                                        <p:attrNameLst>
                                          <p:attrName>style.visibility</p:attrName>
                                        </p:attrNameLst>
                                      </p:cBhvr>
                                      <p:to>
                                        <p:strVal val="visible"/>
                                      </p:to>
                                    </p:set>
                                  </p:childTnLst>
                                </p:cTn>
                              </p:par>
                            </p:childTnLst>
                          </p:cTn>
                        </p:par>
                      </p:childTnLst>
                    </p:cTn>
                  </p:par>
                  <p:par>
                    <p:cTn id="98" fill="hold">
                      <p:stCondLst>
                        <p:cond delay="indefinite"/>
                      </p:stCondLst>
                      <p:childTnLst>
                        <p:par>
                          <p:cTn id="99" fill="hold">
                            <p:stCondLst>
                              <p:cond delay="0"/>
                            </p:stCondLst>
                            <p:childTnLst>
                              <p:par>
                                <p:cTn id="100" presetID="22" presetClass="entr" presetSubtype="8" fill="hold" grpId="0" nodeType="clickEffect">
                                  <p:stCondLst>
                                    <p:cond delay="0"/>
                                  </p:stCondLst>
                                  <p:childTnLst>
                                    <p:set>
                                      <p:cBhvr>
                                        <p:cTn id="101" dur="1" fill="hold">
                                          <p:stCondLst>
                                            <p:cond delay="0"/>
                                          </p:stCondLst>
                                        </p:cTn>
                                        <p:tgtEl>
                                          <p:spTgt spid="35"/>
                                        </p:tgtEl>
                                        <p:attrNameLst>
                                          <p:attrName>style.visibility</p:attrName>
                                        </p:attrNameLst>
                                      </p:cBhvr>
                                      <p:to>
                                        <p:strVal val="visible"/>
                                      </p:to>
                                    </p:set>
                                    <p:animEffect transition="in" filter="wipe(left)">
                                      <p:cBhvr>
                                        <p:cTn id="102" dur="500"/>
                                        <p:tgtEl>
                                          <p:spTgt spid="35"/>
                                        </p:tgtEl>
                                      </p:cBhvr>
                                    </p:animEffect>
                                  </p:childTnLst>
                                </p:cTn>
                              </p:par>
                            </p:childTnLst>
                          </p:cTn>
                        </p:par>
                      </p:childTnLst>
                    </p:cTn>
                  </p:par>
                  <p:par>
                    <p:cTn id="103" fill="hold">
                      <p:stCondLst>
                        <p:cond delay="indefinite"/>
                      </p:stCondLst>
                      <p:childTnLst>
                        <p:par>
                          <p:cTn id="104" fill="hold">
                            <p:stCondLst>
                              <p:cond delay="0"/>
                            </p:stCondLst>
                            <p:childTnLst>
                              <p:par>
                                <p:cTn id="105" presetID="1" presetClass="entr" presetSubtype="0" fill="hold" nodeType="clickEffect">
                                  <p:stCondLst>
                                    <p:cond delay="0"/>
                                  </p:stCondLst>
                                  <p:childTnLst>
                                    <p:set>
                                      <p:cBhvr>
                                        <p:cTn id="106" dur="1" fill="hold">
                                          <p:stCondLst>
                                            <p:cond delay="0"/>
                                          </p:stCondLst>
                                        </p:cTn>
                                        <p:tgtEl>
                                          <p:spTgt spid="36">
                                            <p:txEl>
                                              <p:pRg st="0" end="0"/>
                                            </p:txEl>
                                          </p:spTgt>
                                        </p:tgtEl>
                                        <p:attrNameLst>
                                          <p:attrName>style.visibility</p:attrName>
                                        </p:attrNameLst>
                                      </p:cBhvr>
                                      <p:to>
                                        <p:strVal val="visible"/>
                                      </p:to>
                                    </p:set>
                                  </p:childTnLst>
                                </p:cTn>
                              </p:par>
                            </p:childTnLst>
                          </p:cTn>
                        </p:par>
                      </p:childTnLst>
                    </p:cTn>
                  </p:par>
                  <p:par>
                    <p:cTn id="107" fill="hold">
                      <p:stCondLst>
                        <p:cond delay="indefinite"/>
                      </p:stCondLst>
                      <p:childTnLst>
                        <p:par>
                          <p:cTn id="108" fill="hold">
                            <p:stCondLst>
                              <p:cond delay="0"/>
                            </p:stCondLst>
                            <p:childTnLst>
                              <p:par>
                                <p:cTn id="109" presetID="22" presetClass="entr" presetSubtype="8" fill="hold" grpId="0" nodeType="clickEffect">
                                  <p:stCondLst>
                                    <p:cond delay="0"/>
                                  </p:stCondLst>
                                  <p:childTnLst>
                                    <p:set>
                                      <p:cBhvr>
                                        <p:cTn id="110" dur="1" fill="hold">
                                          <p:stCondLst>
                                            <p:cond delay="0"/>
                                          </p:stCondLst>
                                        </p:cTn>
                                        <p:tgtEl>
                                          <p:spTgt spid="37"/>
                                        </p:tgtEl>
                                        <p:attrNameLst>
                                          <p:attrName>style.visibility</p:attrName>
                                        </p:attrNameLst>
                                      </p:cBhvr>
                                      <p:to>
                                        <p:strVal val="visible"/>
                                      </p:to>
                                    </p:set>
                                    <p:animEffect transition="in" filter="wipe(left)">
                                      <p:cBhvr>
                                        <p:cTn id="111" dur="500"/>
                                        <p:tgtEl>
                                          <p:spTgt spid="37"/>
                                        </p:tgtEl>
                                      </p:cBhvr>
                                    </p:animEffect>
                                  </p:childTnLst>
                                </p:cTn>
                              </p:par>
                            </p:childTnLst>
                          </p:cTn>
                        </p:par>
                      </p:childTnLst>
                    </p:cTn>
                  </p:par>
                  <p:par>
                    <p:cTn id="112" fill="hold">
                      <p:stCondLst>
                        <p:cond delay="indefinite"/>
                      </p:stCondLst>
                      <p:childTnLst>
                        <p:par>
                          <p:cTn id="113" fill="hold">
                            <p:stCondLst>
                              <p:cond delay="0"/>
                            </p:stCondLst>
                            <p:childTnLst>
                              <p:par>
                                <p:cTn id="114" presetID="1" presetClass="entr" presetSubtype="0" fill="hold" nodeType="clickEffect">
                                  <p:stCondLst>
                                    <p:cond delay="0"/>
                                  </p:stCondLst>
                                  <p:childTnLst>
                                    <p:set>
                                      <p:cBhvr>
                                        <p:cTn id="115" dur="1" fill="hold">
                                          <p:stCondLst>
                                            <p:cond delay="0"/>
                                          </p:stCondLst>
                                        </p:cTn>
                                        <p:tgtEl>
                                          <p:spTgt spid="38">
                                            <p:txEl>
                                              <p:pRg st="0" end="0"/>
                                            </p:txEl>
                                          </p:spTgt>
                                        </p:tgtEl>
                                        <p:attrNameLst>
                                          <p:attrName>style.visibility</p:attrName>
                                        </p:attrNameLst>
                                      </p:cBhvr>
                                      <p:to>
                                        <p:strVal val="visible"/>
                                      </p:to>
                                    </p:set>
                                  </p:childTnLst>
                                </p:cTn>
                              </p:par>
                            </p:childTnLst>
                          </p:cTn>
                        </p:par>
                      </p:childTnLst>
                    </p:cTn>
                  </p:par>
                  <p:par>
                    <p:cTn id="116" fill="hold">
                      <p:stCondLst>
                        <p:cond delay="indefinite"/>
                      </p:stCondLst>
                      <p:childTnLst>
                        <p:par>
                          <p:cTn id="117" fill="hold">
                            <p:stCondLst>
                              <p:cond delay="0"/>
                            </p:stCondLst>
                            <p:childTnLst>
                              <p:par>
                                <p:cTn id="118" presetID="22" presetClass="entr" presetSubtype="8" fill="hold" grpId="0" nodeType="clickEffect">
                                  <p:stCondLst>
                                    <p:cond delay="0"/>
                                  </p:stCondLst>
                                  <p:childTnLst>
                                    <p:set>
                                      <p:cBhvr>
                                        <p:cTn id="119" dur="1" fill="hold">
                                          <p:stCondLst>
                                            <p:cond delay="0"/>
                                          </p:stCondLst>
                                        </p:cTn>
                                        <p:tgtEl>
                                          <p:spTgt spid="39"/>
                                        </p:tgtEl>
                                        <p:attrNameLst>
                                          <p:attrName>style.visibility</p:attrName>
                                        </p:attrNameLst>
                                      </p:cBhvr>
                                      <p:to>
                                        <p:strVal val="visible"/>
                                      </p:to>
                                    </p:set>
                                    <p:animEffect transition="in" filter="wipe(left)">
                                      <p:cBhvr>
                                        <p:cTn id="120" dur="500"/>
                                        <p:tgtEl>
                                          <p:spTgt spid="39"/>
                                        </p:tgtEl>
                                      </p:cBhvr>
                                    </p:animEffect>
                                  </p:childTnLst>
                                </p:cTn>
                              </p:par>
                            </p:childTnLst>
                          </p:cTn>
                        </p:par>
                      </p:childTnLst>
                    </p:cTn>
                  </p:par>
                  <p:par>
                    <p:cTn id="121" fill="hold">
                      <p:stCondLst>
                        <p:cond delay="indefinite"/>
                      </p:stCondLst>
                      <p:childTnLst>
                        <p:par>
                          <p:cTn id="122" fill="hold">
                            <p:stCondLst>
                              <p:cond delay="0"/>
                            </p:stCondLst>
                            <p:childTnLst>
                              <p:par>
                                <p:cTn id="123" presetID="1" presetClass="entr" presetSubtype="0" fill="hold" nodeType="clickEffect">
                                  <p:stCondLst>
                                    <p:cond delay="0"/>
                                  </p:stCondLst>
                                  <p:childTnLst>
                                    <p:set>
                                      <p:cBhvr>
                                        <p:cTn id="124" dur="1" fill="hold">
                                          <p:stCondLst>
                                            <p:cond delay="0"/>
                                          </p:stCondLst>
                                        </p:cTn>
                                        <p:tgtEl>
                                          <p:spTgt spid="40">
                                            <p:txEl>
                                              <p:pRg st="0" end="0"/>
                                            </p:txEl>
                                          </p:spTgt>
                                        </p:tgtEl>
                                        <p:attrNameLst>
                                          <p:attrName>style.visibility</p:attrName>
                                        </p:attrNameLst>
                                      </p:cBhvr>
                                      <p:to>
                                        <p:strVal val="visible"/>
                                      </p:to>
                                    </p:set>
                                  </p:childTnLst>
                                </p:cTn>
                              </p:par>
                            </p:childTnLst>
                          </p:cTn>
                        </p:par>
                      </p:childTnLst>
                    </p:cTn>
                  </p:par>
                  <p:par>
                    <p:cTn id="125" fill="hold">
                      <p:stCondLst>
                        <p:cond delay="indefinite"/>
                      </p:stCondLst>
                      <p:childTnLst>
                        <p:par>
                          <p:cTn id="126" fill="hold">
                            <p:stCondLst>
                              <p:cond delay="0"/>
                            </p:stCondLst>
                            <p:childTnLst>
                              <p:par>
                                <p:cTn id="127" presetID="22" presetClass="entr" presetSubtype="8" fill="hold" grpId="0" nodeType="clickEffect">
                                  <p:stCondLst>
                                    <p:cond delay="0"/>
                                  </p:stCondLst>
                                  <p:childTnLst>
                                    <p:set>
                                      <p:cBhvr>
                                        <p:cTn id="128" dur="1" fill="hold">
                                          <p:stCondLst>
                                            <p:cond delay="0"/>
                                          </p:stCondLst>
                                        </p:cTn>
                                        <p:tgtEl>
                                          <p:spTgt spid="41"/>
                                        </p:tgtEl>
                                        <p:attrNameLst>
                                          <p:attrName>style.visibility</p:attrName>
                                        </p:attrNameLst>
                                      </p:cBhvr>
                                      <p:to>
                                        <p:strVal val="visible"/>
                                      </p:to>
                                    </p:set>
                                    <p:animEffect transition="in" filter="wipe(left)">
                                      <p:cBhvr>
                                        <p:cTn id="129" dur="500"/>
                                        <p:tgtEl>
                                          <p:spTgt spid="41"/>
                                        </p:tgtEl>
                                      </p:cBhvr>
                                    </p:animEffect>
                                  </p:childTnLst>
                                </p:cTn>
                              </p:par>
                            </p:childTnLst>
                          </p:cTn>
                        </p:par>
                      </p:childTnLst>
                    </p:cTn>
                  </p:par>
                  <p:par>
                    <p:cTn id="130" fill="hold">
                      <p:stCondLst>
                        <p:cond delay="indefinite"/>
                      </p:stCondLst>
                      <p:childTnLst>
                        <p:par>
                          <p:cTn id="131" fill="hold">
                            <p:stCondLst>
                              <p:cond delay="0"/>
                            </p:stCondLst>
                            <p:childTnLst>
                              <p:par>
                                <p:cTn id="132" presetID="1" presetClass="entr" presetSubtype="0" fill="hold" nodeType="clickEffect">
                                  <p:stCondLst>
                                    <p:cond delay="0"/>
                                  </p:stCondLst>
                                  <p:childTnLst>
                                    <p:set>
                                      <p:cBhvr>
                                        <p:cTn id="133" dur="1" fill="hold">
                                          <p:stCondLst>
                                            <p:cond delay="0"/>
                                          </p:stCondLst>
                                        </p:cTn>
                                        <p:tgtEl>
                                          <p:spTgt spid="42">
                                            <p:txEl>
                                              <p:pRg st="0" end="0"/>
                                            </p:txEl>
                                          </p:spTgt>
                                        </p:tgtEl>
                                        <p:attrNameLst>
                                          <p:attrName>style.visibility</p:attrName>
                                        </p:attrNameLst>
                                      </p:cBhvr>
                                      <p:to>
                                        <p:strVal val="visible"/>
                                      </p:to>
                                    </p:set>
                                  </p:childTnLst>
                                </p:cTn>
                              </p:par>
                            </p:childTnLst>
                          </p:cTn>
                        </p:par>
                      </p:childTnLst>
                    </p:cTn>
                  </p:par>
                  <p:par>
                    <p:cTn id="134" fill="hold">
                      <p:stCondLst>
                        <p:cond delay="indefinite"/>
                      </p:stCondLst>
                      <p:childTnLst>
                        <p:par>
                          <p:cTn id="135" fill="hold">
                            <p:stCondLst>
                              <p:cond delay="0"/>
                            </p:stCondLst>
                            <p:childTnLst>
                              <p:par>
                                <p:cTn id="136" presetID="22" presetClass="entr" presetSubtype="8" fill="hold" grpId="0" nodeType="clickEffect">
                                  <p:stCondLst>
                                    <p:cond delay="0"/>
                                  </p:stCondLst>
                                  <p:childTnLst>
                                    <p:set>
                                      <p:cBhvr>
                                        <p:cTn id="137" dur="1" fill="hold">
                                          <p:stCondLst>
                                            <p:cond delay="0"/>
                                          </p:stCondLst>
                                        </p:cTn>
                                        <p:tgtEl>
                                          <p:spTgt spid="43"/>
                                        </p:tgtEl>
                                        <p:attrNameLst>
                                          <p:attrName>style.visibility</p:attrName>
                                        </p:attrNameLst>
                                      </p:cBhvr>
                                      <p:to>
                                        <p:strVal val="visible"/>
                                      </p:to>
                                    </p:set>
                                    <p:animEffect transition="in" filter="wipe(left)">
                                      <p:cBhvr>
                                        <p:cTn id="138" dur="500"/>
                                        <p:tgtEl>
                                          <p:spTgt spid="43"/>
                                        </p:tgtEl>
                                      </p:cBhvr>
                                    </p:animEffect>
                                  </p:childTnLst>
                                </p:cTn>
                              </p:par>
                            </p:childTnLst>
                          </p:cTn>
                        </p:par>
                      </p:childTnLst>
                    </p:cTn>
                  </p:par>
                  <p:par>
                    <p:cTn id="139" fill="hold">
                      <p:stCondLst>
                        <p:cond delay="indefinite"/>
                      </p:stCondLst>
                      <p:childTnLst>
                        <p:par>
                          <p:cTn id="140" fill="hold">
                            <p:stCondLst>
                              <p:cond delay="0"/>
                            </p:stCondLst>
                            <p:childTnLst>
                              <p:par>
                                <p:cTn id="141" presetID="1" presetClass="entr" presetSubtype="0" fill="hold" nodeType="clickEffect">
                                  <p:stCondLst>
                                    <p:cond delay="0"/>
                                  </p:stCondLst>
                                  <p:childTnLst>
                                    <p:set>
                                      <p:cBhvr>
                                        <p:cTn id="142" dur="1" fill="hold">
                                          <p:stCondLst>
                                            <p:cond delay="0"/>
                                          </p:stCondLst>
                                        </p:cTn>
                                        <p:tgtEl>
                                          <p:spTgt spid="44">
                                            <p:txEl>
                                              <p:pRg st="0" end="0"/>
                                            </p:txEl>
                                          </p:spTgt>
                                        </p:tgtEl>
                                        <p:attrNameLst>
                                          <p:attrName>style.visibility</p:attrName>
                                        </p:attrNameLst>
                                      </p:cBhvr>
                                      <p:to>
                                        <p:strVal val="visible"/>
                                      </p:to>
                                    </p:set>
                                  </p:childTnLst>
                                </p:cTn>
                              </p:par>
                            </p:childTnLst>
                          </p:cTn>
                        </p:par>
                      </p:childTnLst>
                    </p:cTn>
                  </p:par>
                  <p:par>
                    <p:cTn id="143" fill="hold">
                      <p:stCondLst>
                        <p:cond delay="indefinite"/>
                      </p:stCondLst>
                      <p:childTnLst>
                        <p:par>
                          <p:cTn id="144" fill="hold">
                            <p:stCondLst>
                              <p:cond delay="0"/>
                            </p:stCondLst>
                            <p:childTnLst>
                              <p:par>
                                <p:cTn id="145" presetID="22" presetClass="entr" presetSubtype="8" fill="hold" grpId="0" nodeType="clickEffect">
                                  <p:stCondLst>
                                    <p:cond delay="0"/>
                                  </p:stCondLst>
                                  <p:childTnLst>
                                    <p:set>
                                      <p:cBhvr>
                                        <p:cTn id="146" dur="1" fill="hold">
                                          <p:stCondLst>
                                            <p:cond delay="0"/>
                                          </p:stCondLst>
                                        </p:cTn>
                                        <p:tgtEl>
                                          <p:spTgt spid="45"/>
                                        </p:tgtEl>
                                        <p:attrNameLst>
                                          <p:attrName>style.visibility</p:attrName>
                                        </p:attrNameLst>
                                      </p:cBhvr>
                                      <p:to>
                                        <p:strVal val="visible"/>
                                      </p:to>
                                    </p:set>
                                    <p:animEffect transition="in" filter="wipe(left)">
                                      <p:cBhvr>
                                        <p:cTn id="147" dur="500"/>
                                        <p:tgtEl>
                                          <p:spTgt spid="45"/>
                                        </p:tgtEl>
                                      </p:cBhvr>
                                    </p:animEffect>
                                  </p:childTnLst>
                                </p:cTn>
                              </p:par>
                            </p:childTnLst>
                          </p:cTn>
                        </p:par>
                      </p:childTnLst>
                    </p:cTn>
                  </p:par>
                  <p:par>
                    <p:cTn id="148" fill="hold">
                      <p:stCondLst>
                        <p:cond delay="indefinite"/>
                      </p:stCondLst>
                      <p:childTnLst>
                        <p:par>
                          <p:cTn id="149" fill="hold">
                            <p:stCondLst>
                              <p:cond delay="0"/>
                            </p:stCondLst>
                            <p:childTnLst>
                              <p:par>
                                <p:cTn id="150" presetID="1" presetClass="entr" presetSubtype="0" fill="hold" nodeType="clickEffect">
                                  <p:stCondLst>
                                    <p:cond delay="0"/>
                                  </p:stCondLst>
                                  <p:childTnLst>
                                    <p:set>
                                      <p:cBhvr>
                                        <p:cTn id="151" dur="1" fill="hold">
                                          <p:stCondLst>
                                            <p:cond delay="0"/>
                                          </p:stCondLst>
                                        </p:cTn>
                                        <p:tgtEl>
                                          <p:spTgt spid="46">
                                            <p:txEl>
                                              <p:pRg st="0" end="0"/>
                                            </p:txEl>
                                          </p:spTgt>
                                        </p:tgtEl>
                                        <p:attrNameLst>
                                          <p:attrName>style.visibility</p:attrName>
                                        </p:attrNameLst>
                                      </p:cBhvr>
                                      <p:to>
                                        <p:strVal val="visible"/>
                                      </p:to>
                                    </p:set>
                                  </p:childTnLst>
                                </p:cTn>
                              </p:par>
                            </p:childTnLst>
                          </p:cTn>
                        </p:par>
                      </p:childTnLst>
                    </p:cTn>
                  </p:par>
                  <p:par>
                    <p:cTn id="152" fill="hold">
                      <p:stCondLst>
                        <p:cond delay="indefinite"/>
                      </p:stCondLst>
                      <p:childTnLst>
                        <p:par>
                          <p:cTn id="153" fill="hold">
                            <p:stCondLst>
                              <p:cond delay="0"/>
                            </p:stCondLst>
                            <p:childTnLst>
                              <p:par>
                                <p:cTn id="154" presetID="22" presetClass="entr" presetSubtype="8" fill="hold" grpId="0" nodeType="clickEffect">
                                  <p:stCondLst>
                                    <p:cond delay="0"/>
                                  </p:stCondLst>
                                  <p:childTnLst>
                                    <p:set>
                                      <p:cBhvr>
                                        <p:cTn id="155" dur="1" fill="hold">
                                          <p:stCondLst>
                                            <p:cond delay="0"/>
                                          </p:stCondLst>
                                        </p:cTn>
                                        <p:tgtEl>
                                          <p:spTgt spid="47"/>
                                        </p:tgtEl>
                                        <p:attrNameLst>
                                          <p:attrName>style.visibility</p:attrName>
                                        </p:attrNameLst>
                                      </p:cBhvr>
                                      <p:to>
                                        <p:strVal val="visible"/>
                                      </p:to>
                                    </p:set>
                                    <p:animEffect transition="in" filter="wipe(left)">
                                      <p:cBhvr>
                                        <p:cTn id="156" dur="500"/>
                                        <p:tgtEl>
                                          <p:spTgt spid="47"/>
                                        </p:tgtEl>
                                      </p:cBhvr>
                                    </p:animEffect>
                                  </p:childTnLst>
                                </p:cTn>
                              </p:par>
                            </p:childTnLst>
                          </p:cTn>
                        </p:par>
                      </p:childTnLst>
                    </p:cTn>
                  </p:par>
                  <p:par>
                    <p:cTn id="157" fill="hold">
                      <p:stCondLst>
                        <p:cond delay="indefinite"/>
                      </p:stCondLst>
                      <p:childTnLst>
                        <p:par>
                          <p:cTn id="158" fill="hold">
                            <p:stCondLst>
                              <p:cond delay="0"/>
                            </p:stCondLst>
                            <p:childTnLst>
                              <p:par>
                                <p:cTn id="159" presetID="1" presetClass="entr" presetSubtype="0" fill="hold" nodeType="clickEffect">
                                  <p:stCondLst>
                                    <p:cond delay="0"/>
                                  </p:stCondLst>
                                  <p:childTnLst>
                                    <p:set>
                                      <p:cBhvr>
                                        <p:cTn id="160" dur="1" fill="hold">
                                          <p:stCondLst>
                                            <p:cond delay="0"/>
                                          </p:stCondLst>
                                        </p:cTn>
                                        <p:tgtEl>
                                          <p:spTgt spid="48">
                                            <p:txEl>
                                              <p:pRg st="0" end="0"/>
                                            </p:txEl>
                                          </p:spTgt>
                                        </p:tgtEl>
                                        <p:attrNameLst>
                                          <p:attrName>style.visibility</p:attrName>
                                        </p:attrNameLst>
                                      </p:cBhvr>
                                      <p:to>
                                        <p:strVal val="visible"/>
                                      </p:to>
                                    </p:set>
                                  </p:childTnLst>
                                </p:cTn>
                              </p:par>
                            </p:childTnLst>
                          </p:cTn>
                        </p:par>
                      </p:childTnLst>
                    </p:cTn>
                  </p:par>
                  <p:par>
                    <p:cTn id="161" fill="hold">
                      <p:stCondLst>
                        <p:cond delay="indefinite"/>
                      </p:stCondLst>
                      <p:childTnLst>
                        <p:par>
                          <p:cTn id="162" fill="hold">
                            <p:stCondLst>
                              <p:cond delay="0"/>
                            </p:stCondLst>
                            <p:childTnLst>
                              <p:par>
                                <p:cTn id="163" presetID="22" presetClass="entr" presetSubtype="8" fill="hold" grpId="0" nodeType="clickEffect">
                                  <p:stCondLst>
                                    <p:cond delay="0"/>
                                  </p:stCondLst>
                                  <p:childTnLst>
                                    <p:set>
                                      <p:cBhvr>
                                        <p:cTn id="164" dur="1" fill="hold">
                                          <p:stCondLst>
                                            <p:cond delay="0"/>
                                          </p:stCondLst>
                                        </p:cTn>
                                        <p:tgtEl>
                                          <p:spTgt spid="49"/>
                                        </p:tgtEl>
                                        <p:attrNameLst>
                                          <p:attrName>style.visibility</p:attrName>
                                        </p:attrNameLst>
                                      </p:cBhvr>
                                      <p:to>
                                        <p:strVal val="visible"/>
                                      </p:to>
                                    </p:set>
                                    <p:animEffect transition="in" filter="wipe(left)">
                                      <p:cBhvr>
                                        <p:cTn id="165" dur="500"/>
                                        <p:tgtEl>
                                          <p:spTgt spid="49"/>
                                        </p:tgtEl>
                                      </p:cBhvr>
                                    </p:animEffect>
                                  </p:childTnLst>
                                </p:cTn>
                              </p:par>
                            </p:childTnLst>
                          </p:cTn>
                        </p:par>
                      </p:childTnLst>
                    </p:cTn>
                  </p:par>
                  <p:par>
                    <p:cTn id="166" fill="hold">
                      <p:stCondLst>
                        <p:cond delay="indefinite"/>
                      </p:stCondLst>
                      <p:childTnLst>
                        <p:par>
                          <p:cTn id="167" fill="hold">
                            <p:stCondLst>
                              <p:cond delay="0"/>
                            </p:stCondLst>
                            <p:childTnLst>
                              <p:par>
                                <p:cTn id="168" presetID="1" presetClass="entr" presetSubtype="0" fill="hold" nodeType="clickEffect">
                                  <p:stCondLst>
                                    <p:cond delay="0"/>
                                  </p:stCondLst>
                                  <p:childTnLst>
                                    <p:set>
                                      <p:cBhvr>
                                        <p:cTn id="169" dur="1" fill="hold">
                                          <p:stCondLst>
                                            <p:cond delay="0"/>
                                          </p:stCondLst>
                                        </p:cTn>
                                        <p:tgtEl>
                                          <p:spTgt spid="50">
                                            <p:txEl>
                                              <p:pRg st="0" end="0"/>
                                            </p:txEl>
                                          </p:spTgt>
                                        </p:tgtEl>
                                        <p:attrNameLst>
                                          <p:attrName>style.visibility</p:attrName>
                                        </p:attrNameLst>
                                      </p:cBhvr>
                                      <p:to>
                                        <p:strVal val="visible"/>
                                      </p:to>
                                    </p:set>
                                  </p:childTnLst>
                                </p:cTn>
                              </p:par>
                            </p:childTnLst>
                          </p:cTn>
                        </p:par>
                      </p:childTnLst>
                    </p:cTn>
                  </p:par>
                  <p:par>
                    <p:cTn id="170" fill="hold">
                      <p:stCondLst>
                        <p:cond delay="indefinite"/>
                      </p:stCondLst>
                      <p:childTnLst>
                        <p:par>
                          <p:cTn id="171" fill="hold">
                            <p:stCondLst>
                              <p:cond delay="0"/>
                            </p:stCondLst>
                            <p:childTnLst>
                              <p:par>
                                <p:cTn id="172" presetID="22" presetClass="entr" presetSubtype="8" fill="hold" grpId="0" nodeType="clickEffect">
                                  <p:stCondLst>
                                    <p:cond delay="0"/>
                                  </p:stCondLst>
                                  <p:childTnLst>
                                    <p:set>
                                      <p:cBhvr>
                                        <p:cTn id="173" dur="1" fill="hold">
                                          <p:stCondLst>
                                            <p:cond delay="0"/>
                                          </p:stCondLst>
                                        </p:cTn>
                                        <p:tgtEl>
                                          <p:spTgt spid="51"/>
                                        </p:tgtEl>
                                        <p:attrNameLst>
                                          <p:attrName>style.visibility</p:attrName>
                                        </p:attrNameLst>
                                      </p:cBhvr>
                                      <p:to>
                                        <p:strVal val="visible"/>
                                      </p:to>
                                    </p:set>
                                    <p:animEffect transition="in" filter="wipe(left)">
                                      <p:cBhvr>
                                        <p:cTn id="174" dur="500"/>
                                        <p:tgtEl>
                                          <p:spTgt spid="51"/>
                                        </p:tgtEl>
                                      </p:cBhvr>
                                    </p:animEffect>
                                  </p:childTnLst>
                                </p:cTn>
                              </p:par>
                            </p:childTnLst>
                          </p:cTn>
                        </p:par>
                      </p:childTnLst>
                    </p:cTn>
                  </p:par>
                  <p:par>
                    <p:cTn id="175" fill="hold">
                      <p:stCondLst>
                        <p:cond delay="indefinite"/>
                      </p:stCondLst>
                      <p:childTnLst>
                        <p:par>
                          <p:cTn id="176" fill="hold">
                            <p:stCondLst>
                              <p:cond delay="0"/>
                            </p:stCondLst>
                            <p:childTnLst>
                              <p:par>
                                <p:cTn id="177" presetID="1" presetClass="entr" presetSubtype="0" fill="hold" nodeType="clickEffect">
                                  <p:stCondLst>
                                    <p:cond delay="0"/>
                                  </p:stCondLst>
                                  <p:childTnLst>
                                    <p:set>
                                      <p:cBhvr>
                                        <p:cTn id="178" dur="1" fill="hold">
                                          <p:stCondLst>
                                            <p:cond delay="0"/>
                                          </p:stCondLst>
                                        </p:cTn>
                                        <p:tgtEl>
                                          <p:spTgt spid="5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25" grpId="0" animBg="1"/>
      <p:bldP spid="11" grpId="0" animBg="1"/>
      <p:bldP spid="35" grpId="0" animBg="1"/>
      <p:bldP spid="37" grpId="0" animBg="1"/>
      <p:bldP spid="39" grpId="0" animBg="1"/>
      <p:bldP spid="41" grpId="0" animBg="1"/>
      <p:bldP spid="43" grpId="0" animBg="1"/>
      <p:bldP spid="45" grpId="0" animBg="1"/>
      <p:bldP spid="47" grpId="0" animBg="1"/>
      <p:bldP spid="49" grpId="0" animBg="1"/>
      <p:bldP spid="51"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EBB502D-04C0-47A6-99D0-1D23F9351559}"/>
              </a:ext>
            </a:extLst>
          </p:cNvPr>
          <p:cNvPicPr>
            <a:picLocks noChangeAspect="1"/>
          </p:cNvPicPr>
          <p:nvPr/>
        </p:nvPicPr>
        <p:blipFill>
          <a:blip r:embed="rId2"/>
          <a:stretch>
            <a:fillRect/>
          </a:stretch>
        </p:blipFill>
        <p:spPr>
          <a:xfrm>
            <a:off x="2428262" y="598828"/>
            <a:ext cx="8561014" cy="5937862"/>
          </a:xfrm>
          <a:prstGeom prst="rect">
            <a:avLst/>
          </a:prstGeom>
        </p:spPr>
      </p:pic>
      <p:sp>
        <p:nvSpPr>
          <p:cNvPr id="3" name="Subtitle 2">
            <a:extLst>
              <a:ext uri="{FF2B5EF4-FFF2-40B4-BE49-F238E27FC236}">
                <a16:creationId xmlns:a16="http://schemas.microsoft.com/office/drawing/2014/main" id="{95C8FFFF-7729-4436-A123-D6817B15909B}"/>
              </a:ext>
            </a:extLst>
          </p:cNvPr>
          <p:cNvSpPr>
            <a:spLocks noGrp="1"/>
          </p:cNvSpPr>
          <p:nvPr>
            <p:ph type="subTitle" idx="1"/>
          </p:nvPr>
        </p:nvSpPr>
        <p:spPr>
          <a:xfrm>
            <a:off x="1499870" y="6420775"/>
            <a:ext cx="9144000" cy="437225"/>
          </a:xfrm>
        </p:spPr>
        <p:txBody>
          <a:bodyPr>
            <a:normAutofit/>
          </a:bodyPr>
          <a:lstStyle/>
          <a:p>
            <a:pPr algn="l"/>
            <a:r>
              <a:rPr lang="en-GB" i="1" dirty="0">
                <a:solidFill>
                  <a:schemeClr val="accent3"/>
                </a:solidFill>
              </a:rPr>
              <a:t>How do I plot a scatter graph?</a:t>
            </a:r>
            <a:endParaRPr lang="en-GB" dirty="0">
              <a:solidFill>
                <a:schemeClr val="accent3"/>
              </a:solidFill>
            </a:endParaRPr>
          </a:p>
        </p:txBody>
      </p:sp>
      <p:pic>
        <p:nvPicPr>
          <p:cNvPr id="8" name="Picture 7">
            <a:extLst>
              <a:ext uri="{FF2B5EF4-FFF2-40B4-BE49-F238E27FC236}">
                <a16:creationId xmlns:a16="http://schemas.microsoft.com/office/drawing/2014/main" id="{51F64884-B4E4-416B-8DFE-6D53C8D98A8E}"/>
              </a:ext>
            </a:extLst>
          </p:cNvPr>
          <p:cNvPicPr/>
          <p:nvPr/>
        </p:nvPicPr>
        <p:blipFill rotWithShape="1">
          <a:blip r:embed="rId3" cstate="print">
            <a:extLst>
              <a:ext uri="{28A0092B-C50C-407E-A947-70E740481C1C}">
                <a14:useLocalDpi xmlns:a14="http://schemas.microsoft.com/office/drawing/2010/main" val="0"/>
              </a:ext>
            </a:extLst>
          </a:blip>
          <a:srcRect t="13325" b="21721"/>
          <a:stretch/>
        </p:blipFill>
        <p:spPr bwMode="auto">
          <a:xfrm>
            <a:off x="0" y="6263640"/>
            <a:ext cx="1499870" cy="594360"/>
          </a:xfrm>
          <a:prstGeom prst="rect">
            <a:avLst/>
          </a:prstGeom>
          <a:ln>
            <a:noFill/>
          </a:ln>
          <a:extLst>
            <a:ext uri="{53640926-AAD7-44D8-BBD7-CCE9431645EC}">
              <a14:shadowObscured xmlns:a14="http://schemas.microsoft.com/office/drawing/2010/main"/>
            </a:ext>
          </a:extLst>
        </p:spPr>
      </p:pic>
      <p:pic>
        <p:nvPicPr>
          <p:cNvPr id="9" name="Picture 8">
            <a:extLst>
              <a:ext uri="{FF2B5EF4-FFF2-40B4-BE49-F238E27FC236}">
                <a16:creationId xmlns:a16="http://schemas.microsoft.com/office/drawing/2014/main" id="{D8EE2FF3-25A2-4778-ADAC-9D8044E35A43}"/>
              </a:ext>
            </a:extLst>
          </p:cNvPr>
          <p:cNvPicPr/>
          <p:nvPr/>
        </p:nvPicPr>
        <p:blipFill rotWithShape="1">
          <a:blip r:embed="rId4" cstate="print">
            <a:extLst>
              <a:ext uri="{28A0092B-C50C-407E-A947-70E740481C1C}">
                <a14:useLocalDpi xmlns:a14="http://schemas.microsoft.com/office/drawing/2010/main" val="0"/>
              </a:ext>
            </a:extLst>
          </a:blip>
          <a:srcRect t="16158" b="20371"/>
          <a:stretch/>
        </p:blipFill>
        <p:spPr bwMode="auto">
          <a:xfrm>
            <a:off x="0" y="0"/>
            <a:ext cx="1771015" cy="685800"/>
          </a:xfrm>
          <a:prstGeom prst="rect">
            <a:avLst/>
          </a:prstGeom>
          <a:ln>
            <a:noFill/>
          </a:ln>
          <a:extLst>
            <a:ext uri="{53640926-AAD7-44D8-BBD7-CCE9431645EC}">
              <a14:shadowObscured xmlns:a14="http://schemas.microsoft.com/office/drawing/2010/main"/>
            </a:ext>
          </a:extLst>
        </p:spPr>
      </p:pic>
      <p:sp>
        <p:nvSpPr>
          <p:cNvPr id="6" name="Oval 5">
            <a:extLst>
              <a:ext uri="{FF2B5EF4-FFF2-40B4-BE49-F238E27FC236}">
                <a16:creationId xmlns:a16="http://schemas.microsoft.com/office/drawing/2014/main" id="{BB769F3E-1DBC-4B50-BABE-02EE250FEBDA}"/>
              </a:ext>
            </a:extLst>
          </p:cNvPr>
          <p:cNvSpPr/>
          <p:nvPr/>
        </p:nvSpPr>
        <p:spPr>
          <a:xfrm>
            <a:off x="3302350" y="2362427"/>
            <a:ext cx="301686" cy="317355"/>
          </a:xfrm>
          <a:prstGeom prst="ellipse">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TextBox 6">
            <a:extLst>
              <a:ext uri="{FF2B5EF4-FFF2-40B4-BE49-F238E27FC236}">
                <a16:creationId xmlns:a16="http://schemas.microsoft.com/office/drawing/2014/main" id="{1840760E-F1C8-4B54-9F6B-208D3A88407A}"/>
              </a:ext>
            </a:extLst>
          </p:cNvPr>
          <p:cNvSpPr txBox="1"/>
          <p:nvPr/>
        </p:nvSpPr>
        <p:spPr>
          <a:xfrm>
            <a:off x="6115050" y="5414565"/>
            <a:ext cx="301686" cy="369332"/>
          </a:xfrm>
          <a:prstGeom prst="rect">
            <a:avLst/>
          </a:prstGeom>
          <a:noFill/>
        </p:spPr>
        <p:txBody>
          <a:bodyPr wrap="none" rtlCol="0">
            <a:spAutoFit/>
          </a:bodyPr>
          <a:lstStyle/>
          <a:p>
            <a:r>
              <a:rPr lang="en-GB" dirty="0">
                <a:solidFill>
                  <a:schemeClr val="accent1"/>
                </a:solidFill>
              </a:rPr>
              <a:t>0</a:t>
            </a:r>
          </a:p>
        </p:txBody>
      </p:sp>
      <p:sp>
        <p:nvSpPr>
          <p:cNvPr id="12" name="TextBox 11">
            <a:extLst>
              <a:ext uri="{FF2B5EF4-FFF2-40B4-BE49-F238E27FC236}">
                <a16:creationId xmlns:a16="http://schemas.microsoft.com/office/drawing/2014/main" id="{3AA1C29D-A1DC-4AC6-B2D2-12C12EFA862A}"/>
              </a:ext>
            </a:extLst>
          </p:cNvPr>
          <p:cNvSpPr txBox="1"/>
          <p:nvPr/>
        </p:nvSpPr>
        <p:spPr>
          <a:xfrm>
            <a:off x="6478266" y="5420067"/>
            <a:ext cx="611511" cy="369332"/>
          </a:xfrm>
          <a:prstGeom prst="rect">
            <a:avLst/>
          </a:prstGeom>
          <a:noFill/>
        </p:spPr>
        <p:txBody>
          <a:bodyPr wrap="square" rtlCol="0">
            <a:spAutoFit/>
          </a:bodyPr>
          <a:lstStyle/>
          <a:p>
            <a:r>
              <a:rPr lang="en-GB" dirty="0">
                <a:solidFill>
                  <a:schemeClr val="accent1"/>
                </a:solidFill>
              </a:rPr>
              <a:t>10</a:t>
            </a:r>
          </a:p>
        </p:txBody>
      </p:sp>
      <p:sp>
        <p:nvSpPr>
          <p:cNvPr id="14" name="TextBox 13">
            <a:extLst>
              <a:ext uri="{FF2B5EF4-FFF2-40B4-BE49-F238E27FC236}">
                <a16:creationId xmlns:a16="http://schemas.microsoft.com/office/drawing/2014/main" id="{55A3D4EE-7FD8-4E0A-B499-DC40BAE8CFDC}"/>
              </a:ext>
            </a:extLst>
          </p:cNvPr>
          <p:cNvSpPr txBox="1"/>
          <p:nvPr/>
        </p:nvSpPr>
        <p:spPr>
          <a:xfrm>
            <a:off x="6934898" y="5423961"/>
            <a:ext cx="479458" cy="369332"/>
          </a:xfrm>
          <a:prstGeom prst="rect">
            <a:avLst/>
          </a:prstGeom>
          <a:noFill/>
        </p:spPr>
        <p:txBody>
          <a:bodyPr wrap="square" rtlCol="0">
            <a:spAutoFit/>
          </a:bodyPr>
          <a:lstStyle/>
          <a:p>
            <a:r>
              <a:rPr lang="en-GB" dirty="0">
                <a:solidFill>
                  <a:schemeClr val="accent1"/>
                </a:solidFill>
              </a:rPr>
              <a:t>20</a:t>
            </a:r>
          </a:p>
        </p:txBody>
      </p:sp>
      <p:sp>
        <p:nvSpPr>
          <p:cNvPr id="15" name="TextBox 14">
            <a:extLst>
              <a:ext uri="{FF2B5EF4-FFF2-40B4-BE49-F238E27FC236}">
                <a16:creationId xmlns:a16="http://schemas.microsoft.com/office/drawing/2014/main" id="{0B17F433-52E6-46BB-B8EE-C6BCC89F5353}"/>
              </a:ext>
            </a:extLst>
          </p:cNvPr>
          <p:cNvSpPr txBox="1"/>
          <p:nvPr/>
        </p:nvSpPr>
        <p:spPr>
          <a:xfrm>
            <a:off x="7397878" y="5418196"/>
            <a:ext cx="458378" cy="369332"/>
          </a:xfrm>
          <a:prstGeom prst="rect">
            <a:avLst/>
          </a:prstGeom>
          <a:noFill/>
        </p:spPr>
        <p:txBody>
          <a:bodyPr wrap="square" rtlCol="0">
            <a:spAutoFit/>
          </a:bodyPr>
          <a:lstStyle/>
          <a:p>
            <a:r>
              <a:rPr lang="en-GB" dirty="0">
                <a:solidFill>
                  <a:schemeClr val="accent1"/>
                </a:solidFill>
              </a:rPr>
              <a:t>30</a:t>
            </a:r>
          </a:p>
        </p:txBody>
      </p:sp>
      <p:sp>
        <p:nvSpPr>
          <p:cNvPr id="16" name="TextBox 15">
            <a:extLst>
              <a:ext uri="{FF2B5EF4-FFF2-40B4-BE49-F238E27FC236}">
                <a16:creationId xmlns:a16="http://schemas.microsoft.com/office/drawing/2014/main" id="{D5CBCA2B-F3DC-427F-9A30-079CC786C2CC}"/>
              </a:ext>
            </a:extLst>
          </p:cNvPr>
          <p:cNvSpPr txBox="1"/>
          <p:nvPr/>
        </p:nvSpPr>
        <p:spPr>
          <a:xfrm>
            <a:off x="7841781" y="5429743"/>
            <a:ext cx="458378" cy="369332"/>
          </a:xfrm>
          <a:prstGeom prst="rect">
            <a:avLst/>
          </a:prstGeom>
          <a:noFill/>
        </p:spPr>
        <p:txBody>
          <a:bodyPr wrap="square" rtlCol="0">
            <a:spAutoFit/>
          </a:bodyPr>
          <a:lstStyle/>
          <a:p>
            <a:r>
              <a:rPr lang="en-GB" dirty="0">
                <a:solidFill>
                  <a:schemeClr val="accent1"/>
                </a:solidFill>
              </a:rPr>
              <a:t>40</a:t>
            </a:r>
          </a:p>
        </p:txBody>
      </p:sp>
      <p:sp>
        <p:nvSpPr>
          <p:cNvPr id="17" name="TextBox 16">
            <a:extLst>
              <a:ext uri="{FF2B5EF4-FFF2-40B4-BE49-F238E27FC236}">
                <a16:creationId xmlns:a16="http://schemas.microsoft.com/office/drawing/2014/main" id="{7D27A888-F795-47A8-BAC6-FB41993D4E37}"/>
              </a:ext>
            </a:extLst>
          </p:cNvPr>
          <p:cNvSpPr txBox="1"/>
          <p:nvPr/>
        </p:nvSpPr>
        <p:spPr>
          <a:xfrm>
            <a:off x="8299601" y="5423779"/>
            <a:ext cx="552406" cy="369332"/>
          </a:xfrm>
          <a:prstGeom prst="rect">
            <a:avLst/>
          </a:prstGeom>
          <a:noFill/>
        </p:spPr>
        <p:txBody>
          <a:bodyPr wrap="square" rtlCol="0">
            <a:spAutoFit/>
          </a:bodyPr>
          <a:lstStyle/>
          <a:p>
            <a:r>
              <a:rPr lang="en-GB" dirty="0">
                <a:solidFill>
                  <a:schemeClr val="accent1"/>
                </a:solidFill>
              </a:rPr>
              <a:t>50</a:t>
            </a:r>
          </a:p>
        </p:txBody>
      </p:sp>
      <p:sp>
        <p:nvSpPr>
          <p:cNvPr id="18" name="TextBox 17">
            <a:extLst>
              <a:ext uri="{FF2B5EF4-FFF2-40B4-BE49-F238E27FC236}">
                <a16:creationId xmlns:a16="http://schemas.microsoft.com/office/drawing/2014/main" id="{CA0E9551-3593-4D38-BF44-3AC67E3B4992}"/>
              </a:ext>
            </a:extLst>
          </p:cNvPr>
          <p:cNvSpPr txBox="1"/>
          <p:nvPr/>
        </p:nvSpPr>
        <p:spPr>
          <a:xfrm>
            <a:off x="8739122" y="5417501"/>
            <a:ext cx="473589" cy="369332"/>
          </a:xfrm>
          <a:prstGeom prst="rect">
            <a:avLst/>
          </a:prstGeom>
          <a:noFill/>
        </p:spPr>
        <p:txBody>
          <a:bodyPr wrap="square" rtlCol="0">
            <a:spAutoFit/>
          </a:bodyPr>
          <a:lstStyle/>
          <a:p>
            <a:r>
              <a:rPr lang="en-GB" dirty="0">
                <a:solidFill>
                  <a:schemeClr val="accent1"/>
                </a:solidFill>
              </a:rPr>
              <a:t>60</a:t>
            </a:r>
          </a:p>
        </p:txBody>
      </p:sp>
      <p:sp>
        <p:nvSpPr>
          <p:cNvPr id="19" name="TextBox 18">
            <a:extLst>
              <a:ext uri="{FF2B5EF4-FFF2-40B4-BE49-F238E27FC236}">
                <a16:creationId xmlns:a16="http://schemas.microsoft.com/office/drawing/2014/main" id="{BE82A644-D888-496E-AFF5-9499CD5F947E}"/>
              </a:ext>
            </a:extLst>
          </p:cNvPr>
          <p:cNvSpPr txBox="1"/>
          <p:nvPr/>
        </p:nvSpPr>
        <p:spPr>
          <a:xfrm>
            <a:off x="9207761" y="5431883"/>
            <a:ext cx="449665" cy="369332"/>
          </a:xfrm>
          <a:prstGeom prst="rect">
            <a:avLst/>
          </a:prstGeom>
          <a:noFill/>
        </p:spPr>
        <p:txBody>
          <a:bodyPr wrap="square" rtlCol="0">
            <a:spAutoFit/>
          </a:bodyPr>
          <a:lstStyle/>
          <a:p>
            <a:r>
              <a:rPr lang="en-GB" dirty="0">
                <a:solidFill>
                  <a:schemeClr val="accent1"/>
                </a:solidFill>
              </a:rPr>
              <a:t>70</a:t>
            </a:r>
          </a:p>
        </p:txBody>
      </p:sp>
      <p:sp>
        <p:nvSpPr>
          <p:cNvPr id="20" name="TextBox 19">
            <a:extLst>
              <a:ext uri="{FF2B5EF4-FFF2-40B4-BE49-F238E27FC236}">
                <a16:creationId xmlns:a16="http://schemas.microsoft.com/office/drawing/2014/main" id="{ED55D736-4C76-4855-942E-CDD33141D9A6}"/>
              </a:ext>
            </a:extLst>
          </p:cNvPr>
          <p:cNvSpPr txBox="1"/>
          <p:nvPr/>
        </p:nvSpPr>
        <p:spPr>
          <a:xfrm>
            <a:off x="9625661" y="5426228"/>
            <a:ext cx="482533" cy="369332"/>
          </a:xfrm>
          <a:prstGeom prst="rect">
            <a:avLst/>
          </a:prstGeom>
          <a:noFill/>
        </p:spPr>
        <p:txBody>
          <a:bodyPr wrap="square" rtlCol="0">
            <a:spAutoFit/>
          </a:bodyPr>
          <a:lstStyle/>
          <a:p>
            <a:r>
              <a:rPr lang="en-GB" dirty="0">
                <a:solidFill>
                  <a:schemeClr val="accent1"/>
                </a:solidFill>
              </a:rPr>
              <a:t>80</a:t>
            </a:r>
          </a:p>
        </p:txBody>
      </p:sp>
      <p:sp>
        <p:nvSpPr>
          <p:cNvPr id="21" name="TextBox 20">
            <a:extLst>
              <a:ext uri="{FF2B5EF4-FFF2-40B4-BE49-F238E27FC236}">
                <a16:creationId xmlns:a16="http://schemas.microsoft.com/office/drawing/2014/main" id="{CA99B159-30EF-4635-B86B-E65CFD18D1F7}"/>
              </a:ext>
            </a:extLst>
          </p:cNvPr>
          <p:cNvSpPr txBox="1"/>
          <p:nvPr/>
        </p:nvSpPr>
        <p:spPr>
          <a:xfrm>
            <a:off x="10092464" y="5430769"/>
            <a:ext cx="427219" cy="369332"/>
          </a:xfrm>
          <a:prstGeom prst="rect">
            <a:avLst/>
          </a:prstGeom>
          <a:noFill/>
        </p:spPr>
        <p:txBody>
          <a:bodyPr wrap="square" rtlCol="0">
            <a:spAutoFit/>
          </a:bodyPr>
          <a:lstStyle/>
          <a:p>
            <a:r>
              <a:rPr lang="en-GB" dirty="0">
                <a:solidFill>
                  <a:schemeClr val="accent1"/>
                </a:solidFill>
              </a:rPr>
              <a:t>90</a:t>
            </a:r>
          </a:p>
        </p:txBody>
      </p:sp>
      <p:sp>
        <p:nvSpPr>
          <p:cNvPr id="25" name="Oval 24">
            <a:extLst>
              <a:ext uri="{FF2B5EF4-FFF2-40B4-BE49-F238E27FC236}">
                <a16:creationId xmlns:a16="http://schemas.microsoft.com/office/drawing/2014/main" id="{0DB03FDF-DB98-46D8-AA60-778816F16B1A}"/>
              </a:ext>
            </a:extLst>
          </p:cNvPr>
          <p:cNvSpPr/>
          <p:nvPr/>
        </p:nvSpPr>
        <p:spPr>
          <a:xfrm>
            <a:off x="3307765" y="2619225"/>
            <a:ext cx="301686" cy="317356"/>
          </a:xfrm>
          <a:prstGeom prst="ellipse">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TextBox 25">
            <a:extLst>
              <a:ext uri="{FF2B5EF4-FFF2-40B4-BE49-F238E27FC236}">
                <a16:creationId xmlns:a16="http://schemas.microsoft.com/office/drawing/2014/main" id="{708B733F-18C4-4686-9E97-85764A3F56DB}"/>
              </a:ext>
            </a:extLst>
          </p:cNvPr>
          <p:cNvSpPr txBox="1"/>
          <p:nvPr/>
        </p:nvSpPr>
        <p:spPr>
          <a:xfrm>
            <a:off x="5905698" y="4636773"/>
            <a:ext cx="418704" cy="369332"/>
          </a:xfrm>
          <a:prstGeom prst="rect">
            <a:avLst/>
          </a:prstGeom>
          <a:noFill/>
        </p:spPr>
        <p:txBody>
          <a:bodyPr wrap="none" rtlCol="0">
            <a:spAutoFit/>
          </a:bodyPr>
          <a:lstStyle/>
          <a:p>
            <a:r>
              <a:rPr lang="en-GB" dirty="0">
                <a:solidFill>
                  <a:schemeClr val="accent1"/>
                </a:solidFill>
              </a:rPr>
              <a:t>10</a:t>
            </a:r>
          </a:p>
        </p:txBody>
      </p:sp>
      <p:sp>
        <p:nvSpPr>
          <p:cNvPr id="27" name="TextBox 26">
            <a:extLst>
              <a:ext uri="{FF2B5EF4-FFF2-40B4-BE49-F238E27FC236}">
                <a16:creationId xmlns:a16="http://schemas.microsoft.com/office/drawing/2014/main" id="{AB0651D4-96C3-4094-A372-6C17C0A59459}"/>
              </a:ext>
            </a:extLst>
          </p:cNvPr>
          <p:cNvSpPr txBox="1"/>
          <p:nvPr/>
        </p:nvSpPr>
        <p:spPr>
          <a:xfrm>
            <a:off x="5905698" y="3730498"/>
            <a:ext cx="418704" cy="369332"/>
          </a:xfrm>
          <a:prstGeom prst="rect">
            <a:avLst/>
          </a:prstGeom>
          <a:noFill/>
        </p:spPr>
        <p:txBody>
          <a:bodyPr wrap="none" rtlCol="0">
            <a:spAutoFit/>
          </a:bodyPr>
          <a:lstStyle/>
          <a:p>
            <a:r>
              <a:rPr lang="en-GB" dirty="0">
                <a:solidFill>
                  <a:schemeClr val="accent1"/>
                </a:solidFill>
              </a:rPr>
              <a:t>20</a:t>
            </a:r>
          </a:p>
        </p:txBody>
      </p:sp>
      <p:sp>
        <p:nvSpPr>
          <p:cNvPr id="28" name="TextBox 27">
            <a:extLst>
              <a:ext uri="{FF2B5EF4-FFF2-40B4-BE49-F238E27FC236}">
                <a16:creationId xmlns:a16="http://schemas.microsoft.com/office/drawing/2014/main" id="{DCFCD45B-0318-4E72-BEEB-9322048E6C70}"/>
              </a:ext>
            </a:extLst>
          </p:cNvPr>
          <p:cNvSpPr txBox="1"/>
          <p:nvPr/>
        </p:nvSpPr>
        <p:spPr>
          <a:xfrm>
            <a:off x="5906362" y="2859529"/>
            <a:ext cx="418704" cy="369332"/>
          </a:xfrm>
          <a:prstGeom prst="rect">
            <a:avLst/>
          </a:prstGeom>
          <a:noFill/>
        </p:spPr>
        <p:txBody>
          <a:bodyPr wrap="square" rtlCol="0">
            <a:spAutoFit/>
          </a:bodyPr>
          <a:lstStyle/>
          <a:p>
            <a:r>
              <a:rPr lang="en-GB" dirty="0">
                <a:solidFill>
                  <a:schemeClr val="accent1"/>
                </a:solidFill>
              </a:rPr>
              <a:t>30</a:t>
            </a:r>
          </a:p>
        </p:txBody>
      </p:sp>
      <p:sp>
        <p:nvSpPr>
          <p:cNvPr id="29" name="TextBox 28">
            <a:extLst>
              <a:ext uri="{FF2B5EF4-FFF2-40B4-BE49-F238E27FC236}">
                <a16:creationId xmlns:a16="http://schemas.microsoft.com/office/drawing/2014/main" id="{53D7B6DD-5940-4477-A0AF-6FA3B76C343B}"/>
              </a:ext>
            </a:extLst>
          </p:cNvPr>
          <p:cNvSpPr txBox="1"/>
          <p:nvPr/>
        </p:nvSpPr>
        <p:spPr>
          <a:xfrm>
            <a:off x="5886648" y="1987092"/>
            <a:ext cx="418704" cy="369332"/>
          </a:xfrm>
          <a:prstGeom prst="rect">
            <a:avLst/>
          </a:prstGeom>
          <a:noFill/>
        </p:spPr>
        <p:txBody>
          <a:bodyPr wrap="none" rtlCol="0">
            <a:spAutoFit/>
          </a:bodyPr>
          <a:lstStyle/>
          <a:p>
            <a:r>
              <a:rPr lang="en-GB" dirty="0">
                <a:solidFill>
                  <a:schemeClr val="accent1"/>
                </a:solidFill>
              </a:rPr>
              <a:t>40</a:t>
            </a:r>
          </a:p>
        </p:txBody>
      </p:sp>
      <p:sp>
        <p:nvSpPr>
          <p:cNvPr id="11" name="Rectangle 10">
            <a:extLst>
              <a:ext uri="{FF2B5EF4-FFF2-40B4-BE49-F238E27FC236}">
                <a16:creationId xmlns:a16="http://schemas.microsoft.com/office/drawing/2014/main" id="{EEB44DB1-79AC-4D7A-B684-1989868E5D4C}"/>
              </a:ext>
            </a:extLst>
          </p:cNvPr>
          <p:cNvSpPr/>
          <p:nvPr/>
        </p:nvSpPr>
        <p:spPr>
          <a:xfrm>
            <a:off x="3335063" y="2431423"/>
            <a:ext cx="236260" cy="490545"/>
          </a:xfrm>
          <a:prstGeom prst="rect">
            <a:avLst/>
          </a:prstGeom>
          <a:solidFill>
            <a:schemeClr val="accent5">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4" name="TextBox 33">
            <a:extLst>
              <a:ext uri="{FF2B5EF4-FFF2-40B4-BE49-F238E27FC236}">
                <a16:creationId xmlns:a16="http://schemas.microsoft.com/office/drawing/2014/main" id="{3583AE1F-CEEF-4793-8925-A448B38ED52E}"/>
              </a:ext>
            </a:extLst>
          </p:cNvPr>
          <p:cNvSpPr txBox="1"/>
          <p:nvPr/>
        </p:nvSpPr>
        <p:spPr>
          <a:xfrm>
            <a:off x="10153627" y="1520874"/>
            <a:ext cx="304892" cy="369332"/>
          </a:xfrm>
          <a:prstGeom prst="rect">
            <a:avLst/>
          </a:prstGeom>
          <a:noFill/>
        </p:spPr>
        <p:txBody>
          <a:bodyPr wrap="none" rtlCol="0">
            <a:spAutoFit/>
          </a:bodyPr>
          <a:lstStyle/>
          <a:p>
            <a:r>
              <a:rPr lang="en-GB" dirty="0">
                <a:solidFill>
                  <a:schemeClr val="accent1"/>
                </a:solidFill>
              </a:rPr>
              <a:t>X</a:t>
            </a:r>
          </a:p>
        </p:txBody>
      </p:sp>
      <p:sp>
        <p:nvSpPr>
          <p:cNvPr id="35" name="Rectangle 34">
            <a:extLst>
              <a:ext uri="{FF2B5EF4-FFF2-40B4-BE49-F238E27FC236}">
                <a16:creationId xmlns:a16="http://schemas.microsoft.com/office/drawing/2014/main" id="{12E8854C-D8C7-4655-A0E2-E50FA74809CB}"/>
              </a:ext>
            </a:extLst>
          </p:cNvPr>
          <p:cNvSpPr/>
          <p:nvPr/>
        </p:nvSpPr>
        <p:spPr>
          <a:xfrm>
            <a:off x="3712290" y="2411623"/>
            <a:ext cx="301686" cy="447906"/>
          </a:xfrm>
          <a:prstGeom prst="rect">
            <a:avLst/>
          </a:prstGeom>
          <a:solidFill>
            <a:schemeClr val="accent5">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3" name="TextBox 52">
            <a:extLst>
              <a:ext uri="{FF2B5EF4-FFF2-40B4-BE49-F238E27FC236}">
                <a16:creationId xmlns:a16="http://schemas.microsoft.com/office/drawing/2014/main" id="{13073F1E-9FEE-47CD-A65C-7C6A110089C8}"/>
              </a:ext>
            </a:extLst>
          </p:cNvPr>
          <p:cNvSpPr txBox="1"/>
          <p:nvPr/>
        </p:nvSpPr>
        <p:spPr>
          <a:xfrm>
            <a:off x="9685906" y="1996617"/>
            <a:ext cx="304892" cy="369332"/>
          </a:xfrm>
          <a:prstGeom prst="rect">
            <a:avLst/>
          </a:prstGeom>
          <a:noFill/>
        </p:spPr>
        <p:txBody>
          <a:bodyPr wrap="none" rtlCol="0">
            <a:spAutoFit/>
          </a:bodyPr>
          <a:lstStyle/>
          <a:p>
            <a:r>
              <a:rPr lang="en-GB" dirty="0">
                <a:solidFill>
                  <a:schemeClr val="accent1"/>
                </a:solidFill>
              </a:rPr>
              <a:t>X</a:t>
            </a:r>
          </a:p>
        </p:txBody>
      </p:sp>
      <p:sp>
        <p:nvSpPr>
          <p:cNvPr id="54" name="Rectangle 53">
            <a:extLst>
              <a:ext uri="{FF2B5EF4-FFF2-40B4-BE49-F238E27FC236}">
                <a16:creationId xmlns:a16="http://schemas.microsoft.com/office/drawing/2014/main" id="{94E8B507-9BCA-47B9-B20D-7510BC1B1117}"/>
              </a:ext>
            </a:extLst>
          </p:cNvPr>
          <p:cNvSpPr/>
          <p:nvPr/>
        </p:nvSpPr>
        <p:spPr>
          <a:xfrm>
            <a:off x="4064987" y="2411623"/>
            <a:ext cx="301686" cy="447906"/>
          </a:xfrm>
          <a:prstGeom prst="rect">
            <a:avLst/>
          </a:prstGeom>
          <a:solidFill>
            <a:schemeClr val="accent5">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5" name="TextBox 54">
            <a:extLst>
              <a:ext uri="{FF2B5EF4-FFF2-40B4-BE49-F238E27FC236}">
                <a16:creationId xmlns:a16="http://schemas.microsoft.com/office/drawing/2014/main" id="{1A2ACC38-77BE-4394-8616-907D09504D49}"/>
              </a:ext>
            </a:extLst>
          </p:cNvPr>
          <p:cNvSpPr txBox="1"/>
          <p:nvPr/>
        </p:nvSpPr>
        <p:spPr>
          <a:xfrm>
            <a:off x="9244934" y="2699579"/>
            <a:ext cx="304892" cy="369332"/>
          </a:xfrm>
          <a:prstGeom prst="rect">
            <a:avLst/>
          </a:prstGeom>
          <a:noFill/>
        </p:spPr>
        <p:txBody>
          <a:bodyPr wrap="none" rtlCol="0">
            <a:spAutoFit/>
          </a:bodyPr>
          <a:lstStyle/>
          <a:p>
            <a:r>
              <a:rPr lang="en-GB" dirty="0">
                <a:solidFill>
                  <a:schemeClr val="accent1"/>
                </a:solidFill>
              </a:rPr>
              <a:t>X</a:t>
            </a:r>
          </a:p>
        </p:txBody>
      </p:sp>
      <p:sp>
        <p:nvSpPr>
          <p:cNvPr id="56" name="Rectangle 55">
            <a:extLst>
              <a:ext uri="{FF2B5EF4-FFF2-40B4-BE49-F238E27FC236}">
                <a16:creationId xmlns:a16="http://schemas.microsoft.com/office/drawing/2014/main" id="{639A65C3-B3EF-4BFE-9B28-3CDCE9A6E6B5}"/>
              </a:ext>
            </a:extLst>
          </p:cNvPr>
          <p:cNvSpPr/>
          <p:nvPr/>
        </p:nvSpPr>
        <p:spPr>
          <a:xfrm>
            <a:off x="4456711" y="2411623"/>
            <a:ext cx="301686" cy="447906"/>
          </a:xfrm>
          <a:prstGeom prst="rect">
            <a:avLst/>
          </a:prstGeom>
          <a:solidFill>
            <a:schemeClr val="accent5">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7" name="TextBox 56">
            <a:extLst>
              <a:ext uri="{FF2B5EF4-FFF2-40B4-BE49-F238E27FC236}">
                <a16:creationId xmlns:a16="http://schemas.microsoft.com/office/drawing/2014/main" id="{EF87240C-5539-4F80-8699-3FAA5F2D6EBB}"/>
              </a:ext>
            </a:extLst>
          </p:cNvPr>
          <p:cNvSpPr txBox="1"/>
          <p:nvPr/>
        </p:nvSpPr>
        <p:spPr>
          <a:xfrm>
            <a:off x="8804420" y="3443113"/>
            <a:ext cx="304892" cy="369332"/>
          </a:xfrm>
          <a:prstGeom prst="rect">
            <a:avLst/>
          </a:prstGeom>
          <a:noFill/>
        </p:spPr>
        <p:txBody>
          <a:bodyPr wrap="none" rtlCol="0">
            <a:spAutoFit/>
          </a:bodyPr>
          <a:lstStyle/>
          <a:p>
            <a:r>
              <a:rPr lang="en-GB" dirty="0">
                <a:solidFill>
                  <a:schemeClr val="accent1"/>
                </a:solidFill>
              </a:rPr>
              <a:t>X</a:t>
            </a:r>
          </a:p>
        </p:txBody>
      </p:sp>
      <p:sp>
        <p:nvSpPr>
          <p:cNvPr id="58" name="Rectangle 57">
            <a:extLst>
              <a:ext uri="{FF2B5EF4-FFF2-40B4-BE49-F238E27FC236}">
                <a16:creationId xmlns:a16="http://schemas.microsoft.com/office/drawing/2014/main" id="{D3D40E23-D3B2-44DC-881B-BA6526F51B08}"/>
              </a:ext>
            </a:extLst>
          </p:cNvPr>
          <p:cNvSpPr/>
          <p:nvPr/>
        </p:nvSpPr>
        <p:spPr>
          <a:xfrm>
            <a:off x="4834832" y="2452742"/>
            <a:ext cx="301686" cy="447906"/>
          </a:xfrm>
          <a:prstGeom prst="rect">
            <a:avLst/>
          </a:prstGeom>
          <a:solidFill>
            <a:schemeClr val="accent5">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9" name="TextBox 58">
            <a:extLst>
              <a:ext uri="{FF2B5EF4-FFF2-40B4-BE49-F238E27FC236}">
                <a16:creationId xmlns:a16="http://schemas.microsoft.com/office/drawing/2014/main" id="{DB23851C-4BA4-4D7E-92AB-5EC139B549F7}"/>
              </a:ext>
            </a:extLst>
          </p:cNvPr>
          <p:cNvSpPr txBox="1"/>
          <p:nvPr/>
        </p:nvSpPr>
        <p:spPr>
          <a:xfrm>
            <a:off x="8351947" y="4072694"/>
            <a:ext cx="304892" cy="369332"/>
          </a:xfrm>
          <a:prstGeom prst="rect">
            <a:avLst/>
          </a:prstGeom>
          <a:noFill/>
        </p:spPr>
        <p:txBody>
          <a:bodyPr wrap="none" rtlCol="0">
            <a:spAutoFit/>
          </a:bodyPr>
          <a:lstStyle/>
          <a:p>
            <a:r>
              <a:rPr lang="en-GB" dirty="0">
                <a:solidFill>
                  <a:schemeClr val="accent1"/>
                </a:solidFill>
              </a:rPr>
              <a:t>X</a:t>
            </a:r>
          </a:p>
        </p:txBody>
      </p:sp>
      <p:sp>
        <p:nvSpPr>
          <p:cNvPr id="36" name="Subtitle 2">
            <a:extLst>
              <a:ext uri="{FF2B5EF4-FFF2-40B4-BE49-F238E27FC236}">
                <a16:creationId xmlns:a16="http://schemas.microsoft.com/office/drawing/2014/main" id="{AD1CBFF3-F83D-4EEE-8826-2A3DCD618A78}"/>
              </a:ext>
            </a:extLst>
          </p:cNvPr>
          <p:cNvSpPr txBox="1">
            <a:spLocks/>
          </p:cNvSpPr>
          <p:nvPr/>
        </p:nvSpPr>
        <p:spPr>
          <a:xfrm>
            <a:off x="1771016" y="124287"/>
            <a:ext cx="8266670" cy="685800"/>
          </a:xfrm>
          <a:prstGeom prst="rect">
            <a:avLst/>
          </a:prstGeom>
        </p:spPr>
        <p:txBody>
          <a:bodyPr vert="horz" lIns="91440" tIns="45720" rIns="91440" bIns="45720" rtlCol="0">
            <a:normAutofit fontScale="92500"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GB" b="1" dirty="0">
                <a:solidFill>
                  <a:schemeClr val="tx2"/>
                </a:solidFill>
              </a:rPr>
              <a:t>How do we use box plots and scatter graphs to represent and compare large data sets?</a:t>
            </a:r>
          </a:p>
        </p:txBody>
      </p:sp>
      <p:pic>
        <p:nvPicPr>
          <p:cNvPr id="37" name="Picture 36">
            <a:extLst>
              <a:ext uri="{FF2B5EF4-FFF2-40B4-BE49-F238E27FC236}">
                <a16:creationId xmlns:a16="http://schemas.microsoft.com/office/drawing/2014/main" id="{8DDB869C-B919-4B6A-B840-31BB358EE84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037685" y="0"/>
            <a:ext cx="2154315" cy="1211802"/>
          </a:xfrm>
          <a:prstGeom prst="rect">
            <a:avLst/>
          </a:prstGeom>
        </p:spPr>
      </p:pic>
    </p:spTree>
    <p:extLst>
      <p:ext uri="{BB962C8B-B14F-4D97-AF65-F5344CB8AC3E}">
        <p14:creationId xmlns:p14="http://schemas.microsoft.com/office/powerpoint/2010/main" val="21846587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heel(1)">
                                      <p:cBhvr>
                                        <p:cTn id="7" dur="20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12">
                                            <p:txEl>
                                              <p:pRg st="0" end="0"/>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nodeType="clickEffect">
                                  <p:stCondLst>
                                    <p:cond delay="0"/>
                                  </p:stCondLst>
                                  <p:childTnLst>
                                    <p:set>
                                      <p:cBhvr>
                                        <p:cTn id="19" dur="1" fill="hold">
                                          <p:stCondLst>
                                            <p:cond delay="0"/>
                                          </p:stCondLst>
                                        </p:cTn>
                                        <p:tgtEl>
                                          <p:spTgt spid="14">
                                            <p:txEl>
                                              <p:pRg st="0" end="0"/>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nodeType="clickEffect">
                                  <p:stCondLst>
                                    <p:cond delay="0"/>
                                  </p:stCondLst>
                                  <p:childTnLst>
                                    <p:set>
                                      <p:cBhvr>
                                        <p:cTn id="23" dur="1" fill="hold">
                                          <p:stCondLst>
                                            <p:cond delay="0"/>
                                          </p:stCondLst>
                                        </p:cTn>
                                        <p:tgtEl>
                                          <p:spTgt spid="15">
                                            <p:txEl>
                                              <p:pRg st="0" end="0"/>
                                            </p:txEl>
                                          </p:spTgt>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nodeType="clickEffect">
                                  <p:stCondLst>
                                    <p:cond delay="0"/>
                                  </p:stCondLst>
                                  <p:childTnLst>
                                    <p:set>
                                      <p:cBhvr>
                                        <p:cTn id="27" dur="1" fill="hold">
                                          <p:stCondLst>
                                            <p:cond delay="0"/>
                                          </p:stCondLst>
                                        </p:cTn>
                                        <p:tgtEl>
                                          <p:spTgt spid="16">
                                            <p:txEl>
                                              <p:pRg st="0" end="0"/>
                                            </p:txEl>
                                          </p:spTgt>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nodeType="clickEffect">
                                  <p:stCondLst>
                                    <p:cond delay="0"/>
                                  </p:stCondLst>
                                  <p:childTnLst>
                                    <p:set>
                                      <p:cBhvr>
                                        <p:cTn id="31" dur="1" fill="hold">
                                          <p:stCondLst>
                                            <p:cond delay="0"/>
                                          </p:stCondLst>
                                        </p:cTn>
                                        <p:tgtEl>
                                          <p:spTgt spid="17">
                                            <p:txEl>
                                              <p:pRg st="0" end="0"/>
                                            </p:txEl>
                                          </p:spTgt>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nodeType="clickEffect">
                                  <p:stCondLst>
                                    <p:cond delay="0"/>
                                  </p:stCondLst>
                                  <p:childTnLst>
                                    <p:set>
                                      <p:cBhvr>
                                        <p:cTn id="35" dur="1" fill="hold">
                                          <p:stCondLst>
                                            <p:cond delay="0"/>
                                          </p:stCondLst>
                                        </p:cTn>
                                        <p:tgtEl>
                                          <p:spTgt spid="18">
                                            <p:txEl>
                                              <p:pRg st="0" end="0"/>
                                            </p:txEl>
                                          </p:spTgt>
                                        </p:tgtEl>
                                        <p:attrNameLst>
                                          <p:attrName>style.visibility</p:attrName>
                                        </p:attrNameLst>
                                      </p:cBhvr>
                                      <p:to>
                                        <p:strVal val="visible"/>
                                      </p:to>
                                    </p:set>
                                  </p:childTnLst>
                                </p:cTn>
                              </p:par>
                            </p:childTnLst>
                          </p:cTn>
                        </p:par>
                      </p:childTnLst>
                    </p:cTn>
                  </p:par>
                  <p:par>
                    <p:cTn id="36" fill="hold">
                      <p:stCondLst>
                        <p:cond delay="indefinite"/>
                      </p:stCondLst>
                      <p:childTnLst>
                        <p:par>
                          <p:cTn id="37" fill="hold">
                            <p:stCondLst>
                              <p:cond delay="0"/>
                            </p:stCondLst>
                            <p:childTnLst>
                              <p:par>
                                <p:cTn id="38" presetID="1" presetClass="entr" presetSubtype="0" fill="hold" nodeType="clickEffect">
                                  <p:stCondLst>
                                    <p:cond delay="0"/>
                                  </p:stCondLst>
                                  <p:childTnLst>
                                    <p:set>
                                      <p:cBhvr>
                                        <p:cTn id="39" dur="1" fill="hold">
                                          <p:stCondLst>
                                            <p:cond delay="0"/>
                                          </p:stCondLst>
                                        </p:cTn>
                                        <p:tgtEl>
                                          <p:spTgt spid="19">
                                            <p:txEl>
                                              <p:pRg st="0" end="0"/>
                                            </p:txEl>
                                          </p:spTgt>
                                        </p:tgtEl>
                                        <p:attrNameLst>
                                          <p:attrName>style.visibility</p:attrName>
                                        </p:attrNameLst>
                                      </p:cBhvr>
                                      <p:to>
                                        <p:strVal val="visible"/>
                                      </p:to>
                                    </p:set>
                                  </p:childTnLst>
                                </p:cTn>
                              </p:par>
                            </p:childTnLst>
                          </p:cTn>
                        </p:par>
                      </p:childTnLst>
                    </p:cTn>
                  </p:par>
                  <p:par>
                    <p:cTn id="40" fill="hold">
                      <p:stCondLst>
                        <p:cond delay="indefinite"/>
                      </p:stCondLst>
                      <p:childTnLst>
                        <p:par>
                          <p:cTn id="41" fill="hold">
                            <p:stCondLst>
                              <p:cond delay="0"/>
                            </p:stCondLst>
                            <p:childTnLst>
                              <p:par>
                                <p:cTn id="42" presetID="1" presetClass="entr" presetSubtype="0" fill="hold" nodeType="clickEffect">
                                  <p:stCondLst>
                                    <p:cond delay="0"/>
                                  </p:stCondLst>
                                  <p:childTnLst>
                                    <p:set>
                                      <p:cBhvr>
                                        <p:cTn id="43" dur="1" fill="hold">
                                          <p:stCondLst>
                                            <p:cond delay="0"/>
                                          </p:stCondLst>
                                        </p:cTn>
                                        <p:tgtEl>
                                          <p:spTgt spid="20">
                                            <p:txEl>
                                              <p:pRg st="0" end="0"/>
                                            </p:txEl>
                                          </p:spTgt>
                                        </p:tgtEl>
                                        <p:attrNameLst>
                                          <p:attrName>style.visibility</p:attrName>
                                        </p:attrNameLst>
                                      </p:cBhvr>
                                      <p:to>
                                        <p:strVal val="visible"/>
                                      </p:to>
                                    </p:set>
                                  </p:childTnLst>
                                </p:cTn>
                              </p:par>
                            </p:childTnLst>
                          </p:cTn>
                        </p:par>
                      </p:childTnLst>
                    </p:cTn>
                  </p:par>
                  <p:par>
                    <p:cTn id="44" fill="hold">
                      <p:stCondLst>
                        <p:cond delay="indefinite"/>
                      </p:stCondLst>
                      <p:childTnLst>
                        <p:par>
                          <p:cTn id="45" fill="hold">
                            <p:stCondLst>
                              <p:cond delay="0"/>
                            </p:stCondLst>
                            <p:childTnLst>
                              <p:par>
                                <p:cTn id="46" presetID="1" presetClass="entr" presetSubtype="0" fill="hold" nodeType="clickEffect">
                                  <p:stCondLst>
                                    <p:cond delay="0"/>
                                  </p:stCondLst>
                                  <p:childTnLst>
                                    <p:set>
                                      <p:cBhvr>
                                        <p:cTn id="47" dur="1" fill="hold">
                                          <p:stCondLst>
                                            <p:cond delay="0"/>
                                          </p:stCondLst>
                                        </p:cTn>
                                        <p:tgtEl>
                                          <p:spTgt spid="21">
                                            <p:txEl>
                                              <p:pRg st="0" end="0"/>
                                            </p:txEl>
                                          </p:spTgt>
                                        </p:tgtEl>
                                        <p:attrNameLst>
                                          <p:attrName>style.visibility</p:attrName>
                                        </p:attrNameLst>
                                      </p:cBhvr>
                                      <p:to>
                                        <p:strVal val="visible"/>
                                      </p:to>
                                    </p:set>
                                  </p:childTnLst>
                                </p:cTn>
                              </p:par>
                            </p:childTnLst>
                          </p:cTn>
                        </p:par>
                      </p:childTnLst>
                    </p:cTn>
                  </p:par>
                  <p:par>
                    <p:cTn id="48" fill="hold">
                      <p:stCondLst>
                        <p:cond delay="indefinite"/>
                      </p:stCondLst>
                      <p:childTnLst>
                        <p:par>
                          <p:cTn id="49" fill="hold">
                            <p:stCondLst>
                              <p:cond delay="0"/>
                            </p:stCondLst>
                            <p:childTnLst>
                              <p:par>
                                <p:cTn id="50" presetID="21" presetClass="entr" presetSubtype="1" fill="hold" grpId="0" nodeType="clickEffect">
                                  <p:stCondLst>
                                    <p:cond delay="0"/>
                                  </p:stCondLst>
                                  <p:childTnLst>
                                    <p:set>
                                      <p:cBhvr>
                                        <p:cTn id="51" dur="1" fill="hold">
                                          <p:stCondLst>
                                            <p:cond delay="0"/>
                                          </p:stCondLst>
                                        </p:cTn>
                                        <p:tgtEl>
                                          <p:spTgt spid="25"/>
                                        </p:tgtEl>
                                        <p:attrNameLst>
                                          <p:attrName>style.visibility</p:attrName>
                                        </p:attrNameLst>
                                      </p:cBhvr>
                                      <p:to>
                                        <p:strVal val="visible"/>
                                      </p:to>
                                    </p:set>
                                    <p:animEffect transition="in" filter="wheel(1)">
                                      <p:cBhvr>
                                        <p:cTn id="52" dur="2000"/>
                                        <p:tgtEl>
                                          <p:spTgt spid="25"/>
                                        </p:tgtEl>
                                      </p:cBhvr>
                                    </p:animEffec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nodeType="clickEffect">
                                  <p:stCondLst>
                                    <p:cond delay="0"/>
                                  </p:stCondLst>
                                  <p:childTnLst>
                                    <p:set>
                                      <p:cBhvr>
                                        <p:cTn id="56" dur="1" fill="hold">
                                          <p:stCondLst>
                                            <p:cond delay="0"/>
                                          </p:stCondLst>
                                        </p:cTn>
                                        <p:tgtEl>
                                          <p:spTgt spid="26">
                                            <p:txEl>
                                              <p:pRg st="0" end="0"/>
                                            </p:txEl>
                                          </p:spTgt>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nodeType="clickEffect">
                                  <p:stCondLst>
                                    <p:cond delay="0"/>
                                  </p:stCondLst>
                                  <p:childTnLst>
                                    <p:set>
                                      <p:cBhvr>
                                        <p:cTn id="60" dur="1" fill="hold">
                                          <p:stCondLst>
                                            <p:cond delay="0"/>
                                          </p:stCondLst>
                                        </p:cTn>
                                        <p:tgtEl>
                                          <p:spTgt spid="27">
                                            <p:txEl>
                                              <p:pRg st="0" end="0"/>
                                            </p:txEl>
                                          </p:spTgt>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nodeType="clickEffect">
                                  <p:stCondLst>
                                    <p:cond delay="0"/>
                                  </p:stCondLst>
                                  <p:childTnLst>
                                    <p:set>
                                      <p:cBhvr>
                                        <p:cTn id="64" dur="1" fill="hold">
                                          <p:stCondLst>
                                            <p:cond delay="0"/>
                                          </p:stCondLst>
                                        </p:cTn>
                                        <p:tgtEl>
                                          <p:spTgt spid="28">
                                            <p:txEl>
                                              <p:pRg st="0" end="0"/>
                                            </p:txEl>
                                          </p:spTgt>
                                        </p:tgtEl>
                                        <p:attrNameLst>
                                          <p:attrName>style.visibility</p:attrName>
                                        </p:attrNameLst>
                                      </p:cBhvr>
                                      <p:to>
                                        <p:strVal val="visible"/>
                                      </p:to>
                                    </p:set>
                                  </p:childTnLst>
                                </p:cTn>
                              </p:par>
                            </p:childTnLst>
                          </p:cTn>
                        </p:par>
                      </p:childTnLst>
                    </p:cTn>
                  </p:par>
                  <p:par>
                    <p:cTn id="65" fill="hold">
                      <p:stCondLst>
                        <p:cond delay="indefinite"/>
                      </p:stCondLst>
                      <p:childTnLst>
                        <p:par>
                          <p:cTn id="66" fill="hold">
                            <p:stCondLst>
                              <p:cond delay="0"/>
                            </p:stCondLst>
                            <p:childTnLst>
                              <p:par>
                                <p:cTn id="67" presetID="1" presetClass="entr" presetSubtype="0" fill="hold" nodeType="clickEffect">
                                  <p:stCondLst>
                                    <p:cond delay="0"/>
                                  </p:stCondLst>
                                  <p:childTnLst>
                                    <p:set>
                                      <p:cBhvr>
                                        <p:cTn id="68" dur="1" fill="hold">
                                          <p:stCondLst>
                                            <p:cond delay="0"/>
                                          </p:stCondLst>
                                        </p:cTn>
                                        <p:tgtEl>
                                          <p:spTgt spid="29">
                                            <p:txEl>
                                              <p:pRg st="0" end="0"/>
                                            </p:txEl>
                                          </p:spTgt>
                                        </p:tgtEl>
                                        <p:attrNameLst>
                                          <p:attrName>style.visibility</p:attrName>
                                        </p:attrNameLst>
                                      </p:cBhvr>
                                      <p:to>
                                        <p:strVal val="visible"/>
                                      </p:to>
                                    </p:set>
                                  </p:childTnLst>
                                </p:cTn>
                              </p:par>
                            </p:childTnLst>
                          </p:cTn>
                        </p:par>
                      </p:childTnLst>
                    </p:cTn>
                  </p:par>
                  <p:par>
                    <p:cTn id="69" fill="hold">
                      <p:stCondLst>
                        <p:cond delay="indefinite"/>
                      </p:stCondLst>
                      <p:childTnLst>
                        <p:par>
                          <p:cTn id="70" fill="hold">
                            <p:stCondLst>
                              <p:cond delay="0"/>
                            </p:stCondLst>
                            <p:childTnLst>
                              <p:par>
                                <p:cTn id="71" presetID="22" presetClass="entr" presetSubtype="1" fill="hold" grpId="0" nodeType="clickEffect">
                                  <p:stCondLst>
                                    <p:cond delay="0"/>
                                  </p:stCondLst>
                                  <p:childTnLst>
                                    <p:set>
                                      <p:cBhvr>
                                        <p:cTn id="72" dur="1" fill="hold">
                                          <p:stCondLst>
                                            <p:cond delay="0"/>
                                          </p:stCondLst>
                                        </p:cTn>
                                        <p:tgtEl>
                                          <p:spTgt spid="11"/>
                                        </p:tgtEl>
                                        <p:attrNameLst>
                                          <p:attrName>style.visibility</p:attrName>
                                        </p:attrNameLst>
                                      </p:cBhvr>
                                      <p:to>
                                        <p:strVal val="visible"/>
                                      </p:to>
                                    </p:set>
                                    <p:animEffect transition="in" filter="wipe(up)">
                                      <p:cBhvr>
                                        <p:cTn id="73" dur="500"/>
                                        <p:tgtEl>
                                          <p:spTgt spid="11"/>
                                        </p:tgtEl>
                                      </p:cBhvr>
                                    </p:animEffect>
                                  </p:childTnLst>
                                </p:cTn>
                              </p:par>
                            </p:childTnLst>
                          </p:cTn>
                        </p:par>
                      </p:childTnLst>
                    </p:cTn>
                  </p:par>
                  <p:par>
                    <p:cTn id="74" fill="hold">
                      <p:stCondLst>
                        <p:cond delay="indefinite"/>
                      </p:stCondLst>
                      <p:childTnLst>
                        <p:par>
                          <p:cTn id="75" fill="hold">
                            <p:stCondLst>
                              <p:cond delay="0"/>
                            </p:stCondLst>
                            <p:childTnLst>
                              <p:par>
                                <p:cTn id="76" presetID="1" presetClass="entr" presetSubtype="0" fill="hold" nodeType="clickEffect">
                                  <p:stCondLst>
                                    <p:cond delay="0"/>
                                  </p:stCondLst>
                                  <p:childTnLst>
                                    <p:set>
                                      <p:cBhvr>
                                        <p:cTn id="77" dur="1" fill="hold">
                                          <p:stCondLst>
                                            <p:cond delay="0"/>
                                          </p:stCondLst>
                                        </p:cTn>
                                        <p:tgtEl>
                                          <p:spTgt spid="34">
                                            <p:txEl>
                                              <p:pRg st="0" end="0"/>
                                            </p:txEl>
                                          </p:spTgt>
                                        </p:tgtEl>
                                        <p:attrNameLst>
                                          <p:attrName>style.visibility</p:attrName>
                                        </p:attrNameLst>
                                      </p:cBhvr>
                                      <p:to>
                                        <p:strVal val="visible"/>
                                      </p:to>
                                    </p:set>
                                  </p:childTnLst>
                                </p:cTn>
                              </p:par>
                            </p:childTnLst>
                          </p:cTn>
                        </p:par>
                      </p:childTnLst>
                    </p:cTn>
                  </p:par>
                  <p:par>
                    <p:cTn id="78" fill="hold">
                      <p:stCondLst>
                        <p:cond delay="indefinite"/>
                      </p:stCondLst>
                      <p:childTnLst>
                        <p:par>
                          <p:cTn id="79" fill="hold">
                            <p:stCondLst>
                              <p:cond delay="0"/>
                            </p:stCondLst>
                            <p:childTnLst>
                              <p:par>
                                <p:cTn id="80" presetID="22" presetClass="entr" presetSubtype="1" fill="hold" grpId="0" nodeType="clickEffect">
                                  <p:stCondLst>
                                    <p:cond delay="0"/>
                                  </p:stCondLst>
                                  <p:childTnLst>
                                    <p:set>
                                      <p:cBhvr>
                                        <p:cTn id="81" dur="1" fill="hold">
                                          <p:stCondLst>
                                            <p:cond delay="0"/>
                                          </p:stCondLst>
                                        </p:cTn>
                                        <p:tgtEl>
                                          <p:spTgt spid="35"/>
                                        </p:tgtEl>
                                        <p:attrNameLst>
                                          <p:attrName>style.visibility</p:attrName>
                                        </p:attrNameLst>
                                      </p:cBhvr>
                                      <p:to>
                                        <p:strVal val="visible"/>
                                      </p:to>
                                    </p:set>
                                    <p:animEffect transition="in" filter="wipe(up)">
                                      <p:cBhvr>
                                        <p:cTn id="82" dur="500"/>
                                        <p:tgtEl>
                                          <p:spTgt spid="35"/>
                                        </p:tgtEl>
                                      </p:cBhvr>
                                    </p:animEffect>
                                  </p:childTnLst>
                                </p:cTn>
                              </p:par>
                            </p:childTnLst>
                          </p:cTn>
                        </p:par>
                      </p:childTnLst>
                    </p:cTn>
                  </p:par>
                  <p:par>
                    <p:cTn id="83" fill="hold">
                      <p:stCondLst>
                        <p:cond delay="indefinite"/>
                      </p:stCondLst>
                      <p:childTnLst>
                        <p:par>
                          <p:cTn id="84" fill="hold">
                            <p:stCondLst>
                              <p:cond delay="0"/>
                            </p:stCondLst>
                            <p:childTnLst>
                              <p:par>
                                <p:cTn id="85" presetID="1" presetClass="entr" presetSubtype="0" fill="hold" nodeType="clickEffect">
                                  <p:stCondLst>
                                    <p:cond delay="0"/>
                                  </p:stCondLst>
                                  <p:childTnLst>
                                    <p:set>
                                      <p:cBhvr>
                                        <p:cTn id="86" dur="1" fill="hold">
                                          <p:stCondLst>
                                            <p:cond delay="0"/>
                                          </p:stCondLst>
                                        </p:cTn>
                                        <p:tgtEl>
                                          <p:spTgt spid="53">
                                            <p:txEl>
                                              <p:pRg st="0" end="0"/>
                                            </p:txEl>
                                          </p:spTgt>
                                        </p:tgtEl>
                                        <p:attrNameLst>
                                          <p:attrName>style.visibility</p:attrName>
                                        </p:attrNameLst>
                                      </p:cBhvr>
                                      <p:to>
                                        <p:strVal val="visible"/>
                                      </p:to>
                                    </p:set>
                                  </p:childTnLst>
                                </p:cTn>
                              </p:par>
                            </p:childTnLst>
                          </p:cTn>
                        </p:par>
                      </p:childTnLst>
                    </p:cTn>
                  </p:par>
                  <p:par>
                    <p:cTn id="87" fill="hold">
                      <p:stCondLst>
                        <p:cond delay="indefinite"/>
                      </p:stCondLst>
                      <p:childTnLst>
                        <p:par>
                          <p:cTn id="88" fill="hold">
                            <p:stCondLst>
                              <p:cond delay="0"/>
                            </p:stCondLst>
                            <p:childTnLst>
                              <p:par>
                                <p:cTn id="89" presetID="22" presetClass="entr" presetSubtype="1" fill="hold" grpId="0" nodeType="clickEffect">
                                  <p:stCondLst>
                                    <p:cond delay="0"/>
                                  </p:stCondLst>
                                  <p:childTnLst>
                                    <p:set>
                                      <p:cBhvr>
                                        <p:cTn id="90" dur="1" fill="hold">
                                          <p:stCondLst>
                                            <p:cond delay="0"/>
                                          </p:stCondLst>
                                        </p:cTn>
                                        <p:tgtEl>
                                          <p:spTgt spid="54"/>
                                        </p:tgtEl>
                                        <p:attrNameLst>
                                          <p:attrName>style.visibility</p:attrName>
                                        </p:attrNameLst>
                                      </p:cBhvr>
                                      <p:to>
                                        <p:strVal val="visible"/>
                                      </p:to>
                                    </p:set>
                                    <p:animEffect transition="in" filter="wipe(up)">
                                      <p:cBhvr>
                                        <p:cTn id="91" dur="500"/>
                                        <p:tgtEl>
                                          <p:spTgt spid="54"/>
                                        </p:tgtEl>
                                      </p:cBhvr>
                                    </p:animEffect>
                                  </p:childTnLst>
                                </p:cTn>
                              </p:par>
                            </p:childTnLst>
                          </p:cTn>
                        </p:par>
                      </p:childTnLst>
                    </p:cTn>
                  </p:par>
                  <p:par>
                    <p:cTn id="92" fill="hold">
                      <p:stCondLst>
                        <p:cond delay="indefinite"/>
                      </p:stCondLst>
                      <p:childTnLst>
                        <p:par>
                          <p:cTn id="93" fill="hold">
                            <p:stCondLst>
                              <p:cond delay="0"/>
                            </p:stCondLst>
                            <p:childTnLst>
                              <p:par>
                                <p:cTn id="94" presetID="1" presetClass="entr" presetSubtype="0" fill="hold" nodeType="clickEffect">
                                  <p:stCondLst>
                                    <p:cond delay="0"/>
                                  </p:stCondLst>
                                  <p:childTnLst>
                                    <p:set>
                                      <p:cBhvr>
                                        <p:cTn id="95" dur="1" fill="hold">
                                          <p:stCondLst>
                                            <p:cond delay="0"/>
                                          </p:stCondLst>
                                        </p:cTn>
                                        <p:tgtEl>
                                          <p:spTgt spid="55">
                                            <p:txEl>
                                              <p:pRg st="0" end="0"/>
                                            </p:txEl>
                                          </p:spTgt>
                                        </p:tgtEl>
                                        <p:attrNameLst>
                                          <p:attrName>style.visibility</p:attrName>
                                        </p:attrNameLst>
                                      </p:cBhvr>
                                      <p:to>
                                        <p:strVal val="visible"/>
                                      </p:to>
                                    </p:set>
                                  </p:childTnLst>
                                </p:cTn>
                              </p:par>
                            </p:childTnLst>
                          </p:cTn>
                        </p:par>
                      </p:childTnLst>
                    </p:cTn>
                  </p:par>
                  <p:par>
                    <p:cTn id="96" fill="hold">
                      <p:stCondLst>
                        <p:cond delay="indefinite"/>
                      </p:stCondLst>
                      <p:childTnLst>
                        <p:par>
                          <p:cTn id="97" fill="hold">
                            <p:stCondLst>
                              <p:cond delay="0"/>
                            </p:stCondLst>
                            <p:childTnLst>
                              <p:par>
                                <p:cTn id="98" presetID="22" presetClass="entr" presetSubtype="1" fill="hold" grpId="0" nodeType="clickEffect">
                                  <p:stCondLst>
                                    <p:cond delay="0"/>
                                  </p:stCondLst>
                                  <p:childTnLst>
                                    <p:set>
                                      <p:cBhvr>
                                        <p:cTn id="99" dur="1" fill="hold">
                                          <p:stCondLst>
                                            <p:cond delay="0"/>
                                          </p:stCondLst>
                                        </p:cTn>
                                        <p:tgtEl>
                                          <p:spTgt spid="56"/>
                                        </p:tgtEl>
                                        <p:attrNameLst>
                                          <p:attrName>style.visibility</p:attrName>
                                        </p:attrNameLst>
                                      </p:cBhvr>
                                      <p:to>
                                        <p:strVal val="visible"/>
                                      </p:to>
                                    </p:set>
                                    <p:animEffect transition="in" filter="wipe(up)">
                                      <p:cBhvr>
                                        <p:cTn id="100" dur="500"/>
                                        <p:tgtEl>
                                          <p:spTgt spid="56"/>
                                        </p:tgtEl>
                                      </p:cBhvr>
                                    </p:animEffect>
                                  </p:childTnLst>
                                </p:cTn>
                              </p:par>
                            </p:childTnLst>
                          </p:cTn>
                        </p:par>
                      </p:childTnLst>
                    </p:cTn>
                  </p:par>
                  <p:par>
                    <p:cTn id="101" fill="hold">
                      <p:stCondLst>
                        <p:cond delay="indefinite"/>
                      </p:stCondLst>
                      <p:childTnLst>
                        <p:par>
                          <p:cTn id="102" fill="hold">
                            <p:stCondLst>
                              <p:cond delay="0"/>
                            </p:stCondLst>
                            <p:childTnLst>
                              <p:par>
                                <p:cTn id="103" presetID="1" presetClass="entr" presetSubtype="0" fill="hold" nodeType="clickEffect">
                                  <p:stCondLst>
                                    <p:cond delay="0"/>
                                  </p:stCondLst>
                                  <p:childTnLst>
                                    <p:set>
                                      <p:cBhvr>
                                        <p:cTn id="104" dur="1" fill="hold">
                                          <p:stCondLst>
                                            <p:cond delay="0"/>
                                          </p:stCondLst>
                                        </p:cTn>
                                        <p:tgtEl>
                                          <p:spTgt spid="57">
                                            <p:txEl>
                                              <p:pRg st="0" end="0"/>
                                            </p:txEl>
                                          </p:spTgt>
                                        </p:tgtEl>
                                        <p:attrNameLst>
                                          <p:attrName>style.visibility</p:attrName>
                                        </p:attrNameLst>
                                      </p:cBhvr>
                                      <p:to>
                                        <p:strVal val="visible"/>
                                      </p:to>
                                    </p:set>
                                  </p:childTnLst>
                                </p:cTn>
                              </p:par>
                            </p:childTnLst>
                          </p:cTn>
                        </p:par>
                      </p:childTnLst>
                    </p:cTn>
                  </p:par>
                  <p:par>
                    <p:cTn id="105" fill="hold">
                      <p:stCondLst>
                        <p:cond delay="indefinite"/>
                      </p:stCondLst>
                      <p:childTnLst>
                        <p:par>
                          <p:cTn id="106" fill="hold">
                            <p:stCondLst>
                              <p:cond delay="0"/>
                            </p:stCondLst>
                            <p:childTnLst>
                              <p:par>
                                <p:cTn id="107" presetID="22" presetClass="entr" presetSubtype="1" fill="hold" grpId="0" nodeType="clickEffect">
                                  <p:stCondLst>
                                    <p:cond delay="0"/>
                                  </p:stCondLst>
                                  <p:childTnLst>
                                    <p:set>
                                      <p:cBhvr>
                                        <p:cTn id="108" dur="1" fill="hold">
                                          <p:stCondLst>
                                            <p:cond delay="0"/>
                                          </p:stCondLst>
                                        </p:cTn>
                                        <p:tgtEl>
                                          <p:spTgt spid="58"/>
                                        </p:tgtEl>
                                        <p:attrNameLst>
                                          <p:attrName>style.visibility</p:attrName>
                                        </p:attrNameLst>
                                      </p:cBhvr>
                                      <p:to>
                                        <p:strVal val="visible"/>
                                      </p:to>
                                    </p:set>
                                    <p:animEffect transition="in" filter="wipe(up)">
                                      <p:cBhvr>
                                        <p:cTn id="109" dur="500"/>
                                        <p:tgtEl>
                                          <p:spTgt spid="58"/>
                                        </p:tgtEl>
                                      </p:cBhvr>
                                    </p:animEffect>
                                  </p:childTnLst>
                                </p:cTn>
                              </p:par>
                            </p:childTnLst>
                          </p:cTn>
                        </p:par>
                      </p:childTnLst>
                    </p:cTn>
                  </p:par>
                  <p:par>
                    <p:cTn id="110" fill="hold">
                      <p:stCondLst>
                        <p:cond delay="indefinite"/>
                      </p:stCondLst>
                      <p:childTnLst>
                        <p:par>
                          <p:cTn id="111" fill="hold">
                            <p:stCondLst>
                              <p:cond delay="0"/>
                            </p:stCondLst>
                            <p:childTnLst>
                              <p:par>
                                <p:cTn id="112" presetID="1" presetClass="entr" presetSubtype="0" fill="hold" nodeType="clickEffect">
                                  <p:stCondLst>
                                    <p:cond delay="0"/>
                                  </p:stCondLst>
                                  <p:childTnLst>
                                    <p:set>
                                      <p:cBhvr>
                                        <p:cTn id="113" dur="1" fill="hold">
                                          <p:stCondLst>
                                            <p:cond delay="0"/>
                                          </p:stCondLst>
                                        </p:cTn>
                                        <p:tgtEl>
                                          <p:spTgt spid="59">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25" grpId="0" animBg="1"/>
      <p:bldP spid="11" grpId="0" animBg="1"/>
      <p:bldP spid="35" grpId="0" animBg="1"/>
      <p:bldP spid="54" grpId="0" animBg="1"/>
      <p:bldP spid="56" grpId="0" animBg="1"/>
      <p:bldP spid="58"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7775B82-A7CA-4CCF-9954-2DDDDE6AFB43}"/>
              </a:ext>
            </a:extLst>
          </p:cNvPr>
          <p:cNvPicPr>
            <a:picLocks noChangeAspect="1"/>
          </p:cNvPicPr>
          <p:nvPr/>
        </p:nvPicPr>
        <p:blipFill>
          <a:blip r:embed="rId2"/>
          <a:stretch>
            <a:fillRect/>
          </a:stretch>
        </p:blipFill>
        <p:spPr>
          <a:xfrm>
            <a:off x="2083806" y="427067"/>
            <a:ext cx="8749578" cy="6032091"/>
          </a:xfrm>
          <a:prstGeom prst="rect">
            <a:avLst/>
          </a:prstGeom>
        </p:spPr>
      </p:pic>
      <p:sp>
        <p:nvSpPr>
          <p:cNvPr id="3" name="Subtitle 2">
            <a:extLst>
              <a:ext uri="{FF2B5EF4-FFF2-40B4-BE49-F238E27FC236}">
                <a16:creationId xmlns:a16="http://schemas.microsoft.com/office/drawing/2014/main" id="{95C8FFFF-7729-4436-A123-D6817B15909B}"/>
              </a:ext>
            </a:extLst>
          </p:cNvPr>
          <p:cNvSpPr>
            <a:spLocks noGrp="1"/>
          </p:cNvSpPr>
          <p:nvPr>
            <p:ph type="subTitle" idx="1"/>
          </p:nvPr>
        </p:nvSpPr>
        <p:spPr>
          <a:xfrm>
            <a:off x="1499870" y="6420775"/>
            <a:ext cx="9144000" cy="437225"/>
          </a:xfrm>
        </p:spPr>
        <p:txBody>
          <a:bodyPr>
            <a:normAutofit/>
          </a:bodyPr>
          <a:lstStyle/>
          <a:p>
            <a:pPr algn="l"/>
            <a:r>
              <a:rPr lang="en-GB" i="1" dirty="0">
                <a:solidFill>
                  <a:schemeClr val="accent3"/>
                </a:solidFill>
              </a:rPr>
              <a:t>How do I plot a scatter graph?</a:t>
            </a:r>
            <a:endParaRPr lang="en-GB" dirty="0">
              <a:solidFill>
                <a:schemeClr val="accent3"/>
              </a:solidFill>
            </a:endParaRPr>
          </a:p>
        </p:txBody>
      </p:sp>
      <p:pic>
        <p:nvPicPr>
          <p:cNvPr id="8" name="Picture 7">
            <a:extLst>
              <a:ext uri="{FF2B5EF4-FFF2-40B4-BE49-F238E27FC236}">
                <a16:creationId xmlns:a16="http://schemas.microsoft.com/office/drawing/2014/main" id="{51F64884-B4E4-416B-8DFE-6D53C8D98A8E}"/>
              </a:ext>
            </a:extLst>
          </p:cNvPr>
          <p:cNvPicPr/>
          <p:nvPr/>
        </p:nvPicPr>
        <p:blipFill rotWithShape="1">
          <a:blip r:embed="rId3" cstate="print">
            <a:extLst>
              <a:ext uri="{28A0092B-C50C-407E-A947-70E740481C1C}">
                <a14:useLocalDpi xmlns:a14="http://schemas.microsoft.com/office/drawing/2010/main" val="0"/>
              </a:ext>
            </a:extLst>
          </a:blip>
          <a:srcRect t="13325" b="21721"/>
          <a:stretch/>
        </p:blipFill>
        <p:spPr bwMode="auto">
          <a:xfrm>
            <a:off x="0" y="6263640"/>
            <a:ext cx="1499870" cy="594360"/>
          </a:xfrm>
          <a:prstGeom prst="rect">
            <a:avLst/>
          </a:prstGeom>
          <a:ln>
            <a:noFill/>
          </a:ln>
          <a:extLst>
            <a:ext uri="{53640926-AAD7-44D8-BBD7-CCE9431645EC}">
              <a14:shadowObscured xmlns:a14="http://schemas.microsoft.com/office/drawing/2010/main"/>
            </a:ext>
          </a:extLst>
        </p:spPr>
      </p:pic>
      <p:pic>
        <p:nvPicPr>
          <p:cNvPr id="9" name="Picture 8">
            <a:extLst>
              <a:ext uri="{FF2B5EF4-FFF2-40B4-BE49-F238E27FC236}">
                <a16:creationId xmlns:a16="http://schemas.microsoft.com/office/drawing/2014/main" id="{D8EE2FF3-25A2-4778-ADAC-9D8044E35A43}"/>
              </a:ext>
            </a:extLst>
          </p:cNvPr>
          <p:cNvPicPr/>
          <p:nvPr/>
        </p:nvPicPr>
        <p:blipFill rotWithShape="1">
          <a:blip r:embed="rId4" cstate="print">
            <a:extLst>
              <a:ext uri="{28A0092B-C50C-407E-A947-70E740481C1C}">
                <a14:useLocalDpi xmlns:a14="http://schemas.microsoft.com/office/drawing/2010/main" val="0"/>
              </a:ext>
            </a:extLst>
          </a:blip>
          <a:srcRect t="16158" b="20371"/>
          <a:stretch/>
        </p:blipFill>
        <p:spPr bwMode="auto">
          <a:xfrm>
            <a:off x="0" y="0"/>
            <a:ext cx="1771015" cy="685800"/>
          </a:xfrm>
          <a:prstGeom prst="rect">
            <a:avLst/>
          </a:prstGeom>
          <a:ln>
            <a:noFill/>
          </a:ln>
          <a:extLst>
            <a:ext uri="{53640926-AAD7-44D8-BBD7-CCE9431645EC}">
              <a14:shadowObscured xmlns:a14="http://schemas.microsoft.com/office/drawing/2010/main"/>
            </a:ext>
          </a:extLst>
        </p:spPr>
      </p:pic>
      <p:sp>
        <p:nvSpPr>
          <p:cNvPr id="6" name="Oval 5">
            <a:extLst>
              <a:ext uri="{FF2B5EF4-FFF2-40B4-BE49-F238E27FC236}">
                <a16:creationId xmlns:a16="http://schemas.microsoft.com/office/drawing/2014/main" id="{BB769F3E-1DBC-4B50-BABE-02EE250FEBDA}"/>
              </a:ext>
            </a:extLst>
          </p:cNvPr>
          <p:cNvSpPr/>
          <p:nvPr/>
        </p:nvSpPr>
        <p:spPr>
          <a:xfrm>
            <a:off x="3122156" y="3070829"/>
            <a:ext cx="418704" cy="310719"/>
          </a:xfrm>
          <a:prstGeom prst="ellipse">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TextBox 6">
            <a:extLst>
              <a:ext uri="{FF2B5EF4-FFF2-40B4-BE49-F238E27FC236}">
                <a16:creationId xmlns:a16="http://schemas.microsoft.com/office/drawing/2014/main" id="{1840760E-F1C8-4B54-9F6B-208D3A88407A}"/>
              </a:ext>
            </a:extLst>
          </p:cNvPr>
          <p:cNvSpPr txBox="1"/>
          <p:nvPr/>
        </p:nvSpPr>
        <p:spPr>
          <a:xfrm>
            <a:off x="5828825" y="5381772"/>
            <a:ext cx="301686" cy="369332"/>
          </a:xfrm>
          <a:prstGeom prst="rect">
            <a:avLst/>
          </a:prstGeom>
          <a:noFill/>
        </p:spPr>
        <p:txBody>
          <a:bodyPr wrap="none" rtlCol="0">
            <a:spAutoFit/>
          </a:bodyPr>
          <a:lstStyle/>
          <a:p>
            <a:r>
              <a:rPr lang="en-GB" dirty="0">
                <a:solidFill>
                  <a:schemeClr val="accent1"/>
                </a:solidFill>
              </a:rPr>
              <a:t>0</a:t>
            </a:r>
          </a:p>
        </p:txBody>
      </p:sp>
      <p:sp>
        <p:nvSpPr>
          <p:cNvPr id="12" name="TextBox 11">
            <a:extLst>
              <a:ext uri="{FF2B5EF4-FFF2-40B4-BE49-F238E27FC236}">
                <a16:creationId xmlns:a16="http://schemas.microsoft.com/office/drawing/2014/main" id="{3AA1C29D-A1DC-4AC6-B2D2-12C12EFA862A}"/>
              </a:ext>
            </a:extLst>
          </p:cNvPr>
          <p:cNvSpPr txBox="1"/>
          <p:nvPr/>
        </p:nvSpPr>
        <p:spPr>
          <a:xfrm>
            <a:off x="6291832" y="5384556"/>
            <a:ext cx="611511" cy="369332"/>
          </a:xfrm>
          <a:prstGeom prst="rect">
            <a:avLst/>
          </a:prstGeom>
          <a:noFill/>
        </p:spPr>
        <p:txBody>
          <a:bodyPr wrap="square" rtlCol="0">
            <a:spAutoFit/>
          </a:bodyPr>
          <a:lstStyle/>
          <a:p>
            <a:r>
              <a:rPr lang="en-GB" dirty="0">
                <a:solidFill>
                  <a:schemeClr val="accent1"/>
                </a:solidFill>
              </a:rPr>
              <a:t>2</a:t>
            </a:r>
          </a:p>
        </p:txBody>
      </p:sp>
      <p:sp>
        <p:nvSpPr>
          <p:cNvPr id="14" name="TextBox 13">
            <a:extLst>
              <a:ext uri="{FF2B5EF4-FFF2-40B4-BE49-F238E27FC236}">
                <a16:creationId xmlns:a16="http://schemas.microsoft.com/office/drawing/2014/main" id="{55A3D4EE-7FD8-4E0A-B499-DC40BAE8CFDC}"/>
              </a:ext>
            </a:extLst>
          </p:cNvPr>
          <p:cNvSpPr txBox="1"/>
          <p:nvPr/>
        </p:nvSpPr>
        <p:spPr>
          <a:xfrm>
            <a:off x="6757341" y="5388450"/>
            <a:ext cx="479458" cy="369332"/>
          </a:xfrm>
          <a:prstGeom prst="rect">
            <a:avLst/>
          </a:prstGeom>
          <a:noFill/>
        </p:spPr>
        <p:txBody>
          <a:bodyPr wrap="square" rtlCol="0">
            <a:spAutoFit/>
          </a:bodyPr>
          <a:lstStyle/>
          <a:p>
            <a:r>
              <a:rPr lang="en-GB" dirty="0">
                <a:solidFill>
                  <a:schemeClr val="accent1"/>
                </a:solidFill>
              </a:rPr>
              <a:t>4</a:t>
            </a:r>
          </a:p>
        </p:txBody>
      </p:sp>
      <p:sp>
        <p:nvSpPr>
          <p:cNvPr id="15" name="TextBox 14">
            <a:extLst>
              <a:ext uri="{FF2B5EF4-FFF2-40B4-BE49-F238E27FC236}">
                <a16:creationId xmlns:a16="http://schemas.microsoft.com/office/drawing/2014/main" id="{0B17F433-52E6-46BB-B8EE-C6BCC89F5353}"/>
              </a:ext>
            </a:extLst>
          </p:cNvPr>
          <p:cNvSpPr txBox="1"/>
          <p:nvPr/>
        </p:nvSpPr>
        <p:spPr>
          <a:xfrm>
            <a:off x="7229202" y="5391562"/>
            <a:ext cx="458378" cy="369332"/>
          </a:xfrm>
          <a:prstGeom prst="rect">
            <a:avLst/>
          </a:prstGeom>
          <a:noFill/>
        </p:spPr>
        <p:txBody>
          <a:bodyPr wrap="square" rtlCol="0">
            <a:spAutoFit/>
          </a:bodyPr>
          <a:lstStyle/>
          <a:p>
            <a:r>
              <a:rPr lang="en-GB" dirty="0">
                <a:solidFill>
                  <a:schemeClr val="accent1"/>
                </a:solidFill>
              </a:rPr>
              <a:t>6</a:t>
            </a:r>
          </a:p>
        </p:txBody>
      </p:sp>
      <p:sp>
        <p:nvSpPr>
          <p:cNvPr id="16" name="TextBox 15">
            <a:extLst>
              <a:ext uri="{FF2B5EF4-FFF2-40B4-BE49-F238E27FC236}">
                <a16:creationId xmlns:a16="http://schemas.microsoft.com/office/drawing/2014/main" id="{D5CBCA2B-F3DC-427F-9A30-079CC786C2CC}"/>
              </a:ext>
            </a:extLst>
          </p:cNvPr>
          <p:cNvSpPr txBox="1"/>
          <p:nvPr/>
        </p:nvSpPr>
        <p:spPr>
          <a:xfrm>
            <a:off x="7673103" y="5385355"/>
            <a:ext cx="458378" cy="369332"/>
          </a:xfrm>
          <a:prstGeom prst="rect">
            <a:avLst/>
          </a:prstGeom>
          <a:noFill/>
        </p:spPr>
        <p:txBody>
          <a:bodyPr wrap="square" rtlCol="0">
            <a:spAutoFit/>
          </a:bodyPr>
          <a:lstStyle/>
          <a:p>
            <a:r>
              <a:rPr lang="en-GB" dirty="0">
                <a:solidFill>
                  <a:schemeClr val="accent1"/>
                </a:solidFill>
              </a:rPr>
              <a:t>8</a:t>
            </a:r>
          </a:p>
        </p:txBody>
      </p:sp>
      <p:sp>
        <p:nvSpPr>
          <p:cNvPr id="17" name="TextBox 16">
            <a:extLst>
              <a:ext uri="{FF2B5EF4-FFF2-40B4-BE49-F238E27FC236}">
                <a16:creationId xmlns:a16="http://schemas.microsoft.com/office/drawing/2014/main" id="{7D27A888-F795-47A8-BAC6-FB41993D4E37}"/>
              </a:ext>
            </a:extLst>
          </p:cNvPr>
          <p:cNvSpPr txBox="1"/>
          <p:nvPr/>
        </p:nvSpPr>
        <p:spPr>
          <a:xfrm>
            <a:off x="8086535" y="5370512"/>
            <a:ext cx="552406" cy="369332"/>
          </a:xfrm>
          <a:prstGeom prst="rect">
            <a:avLst/>
          </a:prstGeom>
          <a:noFill/>
        </p:spPr>
        <p:txBody>
          <a:bodyPr wrap="square" rtlCol="0">
            <a:spAutoFit/>
          </a:bodyPr>
          <a:lstStyle/>
          <a:p>
            <a:r>
              <a:rPr lang="en-GB" dirty="0">
                <a:solidFill>
                  <a:schemeClr val="accent1"/>
                </a:solidFill>
              </a:rPr>
              <a:t>10</a:t>
            </a:r>
          </a:p>
        </p:txBody>
      </p:sp>
      <p:sp>
        <p:nvSpPr>
          <p:cNvPr id="18" name="TextBox 17">
            <a:extLst>
              <a:ext uri="{FF2B5EF4-FFF2-40B4-BE49-F238E27FC236}">
                <a16:creationId xmlns:a16="http://schemas.microsoft.com/office/drawing/2014/main" id="{CA0E9551-3593-4D38-BF44-3AC67E3B4992}"/>
              </a:ext>
            </a:extLst>
          </p:cNvPr>
          <p:cNvSpPr txBox="1"/>
          <p:nvPr/>
        </p:nvSpPr>
        <p:spPr>
          <a:xfrm>
            <a:off x="8552688" y="5373113"/>
            <a:ext cx="473589" cy="369332"/>
          </a:xfrm>
          <a:prstGeom prst="rect">
            <a:avLst/>
          </a:prstGeom>
          <a:noFill/>
        </p:spPr>
        <p:txBody>
          <a:bodyPr wrap="square" rtlCol="0">
            <a:spAutoFit/>
          </a:bodyPr>
          <a:lstStyle/>
          <a:p>
            <a:r>
              <a:rPr lang="en-GB" dirty="0">
                <a:solidFill>
                  <a:schemeClr val="accent1"/>
                </a:solidFill>
              </a:rPr>
              <a:t>12</a:t>
            </a:r>
          </a:p>
        </p:txBody>
      </p:sp>
      <p:sp>
        <p:nvSpPr>
          <p:cNvPr id="19" name="TextBox 18">
            <a:extLst>
              <a:ext uri="{FF2B5EF4-FFF2-40B4-BE49-F238E27FC236}">
                <a16:creationId xmlns:a16="http://schemas.microsoft.com/office/drawing/2014/main" id="{BE82A644-D888-496E-AFF5-9499CD5F947E}"/>
              </a:ext>
            </a:extLst>
          </p:cNvPr>
          <p:cNvSpPr txBox="1"/>
          <p:nvPr/>
        </p:nvSpPr>
        <p:spPr>
          <a:xfrm>
            <a:off x="9021326" y="5387495"/>
            <a:ext cx="449665" cy="369332"/>
          </a:xfrm>
          <a:prstGeom prst="rect">
            <a:avLst/>
          </a:prstGeom>
          <a:noFill/>
        </p:spPr>
        <p:txBody>
          <a:bodyPr wrap="square" rtlCol="0">
            <a:spAutoFit/>
          </a:bodyPr>
          <a:lstStyle/>
          <a:p>
            <a:r>
              <a:rPr lang="en-GB" dirty="0">
                <a:solidFill>
                  <a:schemeClr val="accent1"/>
                </a:solidFill>
              </a:rPr>
              <a:t>14</a:t>
            </a:r>
          </a:p>
        </p:txBody>
      </p:sp>
      <p:sp>
        <p:nvSpPr>
          <p:cNvPr id="20" name="TextBox 19">
            <a:extLst>
              <a:ext uri="{FF2B5EF4-FFF2-40B4-BE49-F238E27FC236}">
                <a16:creationId xmlns:a16="http://schemas.microsoft.com/office/drawing/2014/main" id="{ED55D736-4C76-4855-942E-CDD33141D9A6}"/>
              </a:ext>
            </a:extLst>
          </p:cNvPr>
          <p:cNvSpPr txBox="1"/>
          <p:nvPr/>
        </p:nvSpPr>
        <p:spPr>
          <a:xfrm>
            <a:off x="9465862" y="5390716"/>
            <a:ext cx="482533" cy="369332"/>
          </a:xfrm>
          <a:prstGeom prst="rect">
            <a:avLst/>
          </a:prstGeom>
          <a:noFill/>
        </p:spPr>
        <p:txBody>
          <a:bodyPr wrap="square" rtlCol="0">
            <a:spAutoFit/>
          </a:bodyPr>
          <a:lstStyle/>
          <a:p>
            <a:r>
              <a:rPr lang="en-GB" dirty="0">
                <a:solidFill>
                  <a:schemeClr val="accent1"/>
                </a:solidFill>
              </a:rPr>
              <a:t>16</a:t>
            </a:r>
          </a:p>
        </p:txBody>
      </p:sp>
      <p:sp>
        <p:nvSpPr>
          <p:cNvPr id="21" name="TextBox 20">
            <a:extLst>
              <a:ext uri="{FF2B5EF4-FFF2-40B4-BE49-F238E27FC236}">
                <a16:creationId xmlns:a16="http://schemas.microsoft.com/office/drawing/2014/main" id="{CA99B159-30EF-4635-B86B-E65CFD18D1F7}"/>
              </a:ext>
            </a:extLst>
          </p:cNvPr>
          <p:cNvSpPr txBox="1"/>
          <p:nvPr/>
        </p:nvSpPr>
        <p:spPr>
          <a:xfrm>
            <a:off x="9923785" y="5386381"/>
            <a:ext cx="427219" cy="369332"/>
          </a:xfrm>
          <a:prstGeom prst="rect">
            <a:avLst/>
          </a:prstGeom>
          <a:noFill/>
        </p:spPr>
        <p:txBody>
          <a:bodyPr wrap="square" rtlCol="0">
            <a:spAutoFit/>
          </a:bodyPr>
          <a:lstStyle/>
          <a:p>
            <a:r>
              <a:rPr lang="en-GB" dirty="0">
                <a:solidFill>
                  <a:schemeClr val="accent1"/>
                </a:solidFill>
              </a:rPr>
              <a:t>18</a:t>
            </a:r>
          </a:p>
        </p:txBody>
      </p:sp>
      <p:sp>
        <p:nvSpPr>
          <p:cNvPr id="25" name="Oval 24">
            <a:extLst>
              <a:ext uri="{FF2B5EF4-FFF2-40B4-BE49-F238E27FC236}">
                <a16:creationId xmlns:a16="http://schemas.microsoft.com/office/drawing/2014/main" id="{0DB03FDF-DB98-46D8-AA60-778816F16B1A}"/>
              </a:ext>
            </a:extLst>
          </p:cNvPr>
          <p:cNvSpPr/>
          <p:nvPr/>
        </p:nvSpPr>
        <p:spPr>
          <a:xfrm>
            <a:off x="3697758" y="2799077"/>
            <a:ext cx="418703" cy="307264"/>
          </a:xfrm>
          <a:prstGeom prst="ellipse">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TextBox 25">
            <a:extLst>
              <a:ext uri="{FF2B5EF4-FFF2-40B4-BE49-F238E27FC236}">
                <a16:creationId xmlns:a16="http://schemas.microsoft.com/office/drawing/2014/main" id="{708B733F-18C4-4686-9E97-85764A3F56DB}"/>
              </a:ext>
            </a:extLst>
          </p:cNvPr>
          <p:cNvSpPr txBox="1"/>
          <p:nvPr/>
        </p:nvSpPr>
        <p:spPr>
          <a:xfrm>
            <a:off x="5735805" y="5001180"/>
            <a:ext cx="301686" cy="369332"/>
          </a:xfrm>
          <a:prstGeom prst="rect">
            <a:avLst/>
          </a:prstGeom>
          <a:noFill/>
        </p:spPr>
        <p:txBody>
          <a:bodyPr wrap="none" rtlCol="0">
            <a:spAutoFit/>
          </a:bodyPr>
          <a:lstStyle/>
          <a:p>
            <a:r>
              <a:rPr lang="en-GB" dirty="0">
                <a:solidFill>
                  <a:schemeClr val="accent1"/>
                </a:solidFill>
              </a:rPr>
              <a:t>2</a:t>
            </a:r>
          </a:p>
        </p:txBody>
      </p:sp>
      <p:sp>
        <p:nvSpPr>
          <p:cNvPr id="27" name="TextBox 26">
            <a:extLst>
              <a:ext uri="{FF2B5EF4-FFF2-40B4-BE49-F238E27FC236}">
                <a16:creationId xmlns:a16="http://schemas.microsoft.com/office/drawing/2014/main" id="{AB0651D4-96C3-4094-A372-6C17C0A59459}"/>
              </a:ext>
            </a:extLst>
          </p:cNvPr>
          <p:cNvSpPr txBox="1"/>
          <p:nvPr/>
        </p:nvSpPr>
        <p:spPr>
          <a:xfrm>
            <a:off x="5735805" y="4545888"/>
            <a:ext cx="301686" cy="369332"/>
          </a:xfrm>
          <a:prstGeom prst="rect">
            <a:avLst/>
          </a:prstGeom>
          <a:noFill/>
        </p:spPr>
        <p:txBody>
          <a:bodyPr wrap="none" rtlCol="0">
            <a:spAutoFit/>
          </a:bodyPr>
          <a:lstStyle/>
          <a:p>
            <a:r>
              <a:rPr lang="en-GB" dirty="0">
                <a:solidFill>
                  <a:schemeClr val="accent1"/>
                </a:solidFill>
              </a:rPr>
              <a:t>4</a:t>
            </a:r>
          </a:p>
        </p:txBody>
      </p:sp>
      <p:sp>
        <p:nvSpPr>
          <p:cNvPr id="28" name="TextBox 27">
            <a:extLst>
              <a:ext uri="{FF2B5EF4-FFF2-40B4-BE49-F238E27FC236}">
                <a16:creationId xmlns:a16="http://schemas.microsoft.com/office/drawing/2014/main" id="{DCFCD45B-0318-4E72-BEEB-9322048E6C70}"/>
              </a:ext>
            </a:extLst>
          </p:cNvPr>
          <p:cNvSpPr txBox="1"/>
          <p:nvPr/>
        </p:nvSpPr>
        <p:spPr>
          <a:xfrm>
            <a:off x="5711807" y="4100714"/>
            <a:ext cx="418704" cy="369332"/>
          </a:xfrm>
          <a:prstGeom prst="rect">
            <a:avLst/>
          </a:prstGeom>
          <a:noFill/>
        </p:spPr>
        <p:txBody>
          <a:bodyPr wrap="square" rtlCol="0">
            <a:spAutoFit/>
          </a:bodyPr>
          <a:lstStyle/>
          <a:p>
            <a:r>
              <a:rPr lang="en-GB" dirty="0">
                <a:solidFill>
                  <a:schemeClr val="accent1"/>
                </a:solidFill>
              </a:rPr>
              <a:t>6</a:t>
            </a:r>
          </a:p>
        </p:txBody>
      </p:sp>
      <p:sp>
        <p:nvSpPr>
          <p:cNvPr id="29" name="TextBox 28">
            <a:extLst>
              <a:ext uri="{FF2B5EF4-FFF2-40B4-BE49-F238E27FC236}">
                <a16:creationId xmlns:a16="http://schemas.microsoft.com/office/drawing/2014/main" id="{53D7B6DD-5940-4477-A0AF-6FA3B76C343B}"/>
              </a:ext>
            </a:extLst>
          </p:cNvPr>
          <p:cNvSpPr txBox="1"/>
          <p:nvPr/>
        </p:nvSpPr>
        <p:spPr>
          <a:xfrm>
            <a:off x="5711807" y="3645422"/>
            <a:ext cx="301686" cy="369332"/>
          </a:xfrm>
          <a:prstGeom prst="rect">
            <a:avLst/>
          </a:prstGeom>
          <a:noFill/>
        </p:spPr>
        <p:txBody>
          <a:bodyPr wrap="none" rtlCol="0">
            <a:spAutoFit/>
          </a:bodyPr>
          <a:lstStyle/>
          <a:p>
            <a:r>
              <a:rPr lang="en-GB" dirty="0">
                <a:solidFill>
                  <a:schemeClr val="accent1"/>
                </a:solidFill>
              </a:rPr>
              <a:t>8</a:t>
            </a:r>
          </a:p>
        </p:txBody>
      </p:sp>
      <p:sp>
        <p:nvSpPr>
          <p:cNvPr id="11" name="Rectangle 10">
            <a:extLst>
              <a:ext uri="{FF2B5EF4-FFF2-40B4-BE49-F238E27FC236}">
                <a16:creationId xmlns:a16="http://schemas.microsoft.com/office/drawing/2014/main" id="{EEB44DB1-79AC-4D7A-B684-1989868E5D4C}"/>
              </a:ext>
            </a:extLst>
          </p:cNvPr>
          <p:cNvSpPr/>
          <p:nvPr/>
        </p:nvSpPr>
        <p:spPr>
          <a:xfrm>
            <a:off x="3004025" y="2871458"/>
            <a:ext cx="1112435" cy="181616"/>
          </a:xfrm>
          <a:prstGeom prst="rect">
            <a:avLst/>
          </a:prstGeom>
          <a:solidFill>
            <a:schemeClr val="accent5">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4" name="TextBox 33">
            <a:extLst>
              <a:ext uri="{FF2B5EF4-FFF2-40B4-BE49-F238E27FC236}">
                <a16:creationId xmlns:a16="http://schemas.microsoft.com/office/drawing/2014/main" id="{3583AE1F-CEEF-4793-8925-A448B38ED52E}"/>
              </a:ext>
            </a:extLst>
          </p:cNvPr>
          <p:cNvSpPr txBox="1"/>
          <p:nvPr/>
        </p:nvSpPr>
        <p:spPr>
          <a:xfrm>
            <a:off x="8597078" y="2056560"/>
            <a:ext cx="304892" cy="369332"/>
          </a:xfrm>
          <a:prstGeom prst="rect">
            <a:avLst/>
          </a:prstGeom>
          <a:noFill/>
        </p:spPr>
        <p:txBody>
          <a:bodyPr wrap="none" rtlCol="0">
            <a:spAutoFit/>
          </a:bodyPr>
          <a:lstStyle/>
          <a:p>
            <a:r>
              <a:rPr lang="en-GB" dirty="0">
                <a:solidFill>
                  <a:schemeClr val="accent1"/>
                </a:solidFill>
              </a:rPr>
              <a:t>X</a:t>
            </a:r>
          </a:p>
        </p:txBody>
      </p:sp>
      <p:sp>
        <p:nvSpPr>
          <p:cNvPr id="36" name="TextBox 35">
            <a:extLst>
              <a:ext uri="{FF2B5EF4-FFF2-40B4-BE49-F238E27FC236}">
                <a16:creationId xmlns:a16="http://schemas.microsoft.com/office/drawing/2014/main" id="{3C7E1FD4-9F82-408D-94DD-24C239CB4864}"/>
              </a:ext>
            </a:extLst>
          </p:cNvPr>
          <p:cNvSpPr txBox="1"/>
          <p:nvPr/>
        </p:nvSpPr>
        <p:spPr>
          <a:xfrm>
            <a:off x="5653841" y="3200248"/>
            <a:ext cx="418704" cy="369332"/>
          </a:xfrm>
          <a:prstGeom prst="rect">
            <a:avLst/>
          </a:prstGeom>
          <a:noFill/>
        </p:spPr>
        <p:txBody>
          <a:bodyPr wrap="none" rtlCol="0">
            <a:spAutoFit/>
          </a:bodyPr>
          <a:lstStyle/>
          <a:p>
            <a:r>
              <a:rPr lang="en-GB" dirty="0">
                <a:solidFill>
                  <a:schemeClr val="accent1"/>
                </a:solidFill>
              </a:rPr>
              <a:t>10</a:t>
            </a:r>
          </a:p>
        </p:txBody>
      </p:sp>
      <p:sp>
        <p:nvSpPr>
          <p:cNvPr id="37" name="TextBox 36">
            <a:extLst>
              <a:ext uri="{FF2B5EF4-FFF2-40B4-BE49-F238E27FC236}">
                <a16:creationId xmlns:a16="http://schemas.microsoft.com/office/drawing/2014/main" id="{572EB809-92A6-4860-B620-1F00A9647DCE}"/>
              </a:ext>
            </a:extLst>
          </p:cNvPr>
          <p:cNvSpPr txBox="1"/>
          <p:nvPr/>
        </p:nvSpPr>
        <p:spPr>
          <a:xfrm>
            <a:off x="5653841" y="2768043"/>
            <a:ext cx="418704" cy="369332"/>
          </a:xfrm>
          <a:prstGeom prst="rect">
            <a:avLst/>
          </a:prstGeom>
          <a:noFill/>
        </p:spPr>
        <p:txBody>
          <a:bodyPr wrap="none" rtlCol="0">
            <a:spAutoFit/>
          </a:bodyPr>
          <a:lstStyle/>
          <a:p>
            <a:r>
              <a:rPr lang="en-GB" dirty="0">
                <a:solidFill>
                  <a:schemeClr val="accent1"/>
                </a:solidFill>
              </a:rPr>
              <a:t>12</a:t>
            </a:r>
          </a:p>
        </p:txBody>
      </p:sp>
      <p:sp>
        <p:nvSpPr>
          <p:cNvPr id="38" name="TextBox 37">
            <a:extLst>
              <a:ext uri="{FF2B5EF4-FFF2-40B4-BE49-F238E27FC236}">
                <a16:creationId xmlns:a16="http://schemas.microsoft.com/office/drawing/2014/main" id="{A68674DE-7E12-46BA-BEFA-170B500553CA}"/>
              </a:ext>
            </a:extLst>
          </p:cNvPr>
          <p:cNvSpPr txBox="1"/>
          <p:nvPr/>
        </p:nvSpPr>
        <p:spPr>
          <a:xfrm>
            <a:off x="5653841" y="2306242"/>
            <a:ext cx="418704" cy="369332"/>
          </a:xfrm>
          <a:prstGeom prst="rect">
            <a:avLst/>
          </a:prstGeom>
          <a:noFill/>
        </p:spPr>
        <p:txBody>
          <a:bodyPr wrap="none" rtlCol="0">
            <a:spAutoFit/>
          </a:bodyPr>
          <a:lstStyle/>
          <a:p>
            <a:r>
              <a:rPr lang="en-GB" dirty="0">
                <a:solidFill>
                  <a:schemeClr val="accent1"/>
                </a:solidFill>
              </a:rPr>
              <a:t>14</a:t>
            </a:r>
          </a:p>
        </p:txBody>
      </p:sp>
      <p:sp>
        <p:nvSpPr>
          <p:cNvPr id="39" name="TextBox 38">
            <a:extLst>
              <a:ext uri="{FF2B5EF4-FFF2-40B4-BE49-F238E27FC236}">
                <a16:creationId xmlns:a16="http://schemas.microsoft.com/office/drawing/2014/main" id="{FB04B35C-C710-4B20-8CD0-EC83BFC3B9CD}"/>
              </a:ext>
            </a:extLst>
          </p:cNvPr>
          <p:cNvSpPr txBox="1"/>
          <p:nvPr/>
        </p:nvSpPr>
        <p:spPr>
          <a:xfrm>
            <a:off x="5653166" y="1818230"/>
            <a:ext cx="418704" cy="369332"/>
          </a:xfrm>
          <a:prstGeom prst="rect">
            <a:avLst/>
          </a:prstGeom>
          <a:noFill/>
        </p:spPr>
        <p:txBody>
          <a:bodyPr wrap="none" rtlCol="0">
            <a:spAutoFit/>
          </a:bodyPr>
          <a:lstStyle/>
          <a:p>
            <a:r>
              <a:rPr lang="en-GB" dirty="0">
                <a:solidFill>
                  <a:schemeClr val="accent1"/>
                </a:solidFill>
              </a:rPr>
              <a:t>16</a:t>
            </a:r>
          </a:p>
        </p:txBody>
      </p:sp>
      <p:sp>
        <p:nvSpPr>
          <p:cNvPr id="40" name="Rectangle 39">
            <a:extLst>
              <a:ext uri="{FF2B5EF4-FFF2-40B4-BE49-F238E27FC236}">
                <a16:creationId xmlns:a16="http://schemas.microsoft.com/office/drawing/2014/main" id="{0BCE7F47-528A-47C0-A663-F9D6E4C27006}"/>
              </a:ext>
            </a:extLst>
          </p:cNvPr>
          <p:cNvSpPr/>
          <p:nvPr/>
        </p:nvSpPr>
        <p:spPr>
          <a:xfrm>
            <a:off x="3004025" y="3124096"/>
            <a:ext cx="1112435" cy="181616"/>
          </a:xfrm>
          <a:prstGeom prst="rect">
            <a:avLst/>
          </a:prstGeom>
          <a:solidFill>
            <a:schemeClr val="accent5">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1" name="TextBox 40">
            <a:extLst>
              <a:ext uri="{FF2B5EF4-FFF2-40B4-BE49-F238E27FC236}">
                <a16:creationId xmlns:a16="http://schemas.microsoft.com/office/drawing/2014/main" id="{143A2CFC-1B72-4749-9A82-5A80A09BC60E}"/>
              </a:ext>
            </a:extLst>
          </p:cNvPr>
          <p:cNvSpPr txBox="1"/>
          <p:nvPr/>
        </p:nvSpPr>
        <p:spPr>
          <a:xfrm>
            <a:off x="9972697" y="2760452"/>
            <a:ext cx="304892" cy="369332"/>
          </a:xfrm>
          <a:prstGeom prst="rect">
            <a:avLst/>
          </a:prstGeom>
          <a:noFill/>
        </p:spPr>
        <p:txBody>
          <a:bodyPr wrap="none" rtlCol="0">
            <a:spAutoFit/>
          </a:bodyPr>
          <a:lstStyle/>
          <a:p>
            <a:r>
              <a:rPr lang="en-GB" dirty="0">
                <a:solidFill>
                  <a:schemeClr val="accent1"/>
                </a:solidFill>
              </a:rPr>
              <a:t>X</a:t>
            </a:r>
          </a:p>
        </p:txBody>
      </p:sp>
      <p:sp>
        <p:nvSpPr>
          <p:cNvPr id="42" name="Rectangle 41">
            <a:extLst>
              <a:ext uri="{FF2B5EF4-FFF2-40B4-BE49-F238E27FC236}">
                <a16:creationId xmlns:a16="http://schemas.microsoft.com/office/drawing/2014/main" id="{119C354A-C965-49ED-9A85-39E677A2E1F0}"/>
              </a:ext>
            </a:extLst>
          </p:cNvPr>
          <p:cNvSpPr/>
          <p:nvPr/>
        </p:nvSpPr>
        <p:spPr>
          <a:xfrm>
            <a:off x="2984642" y="3382681"/>
            <a:ext cx="1112435" cy="181616"/>
          </a:xfrm>
          <a:prstGeom prst="rect">
            <a:avLst/>
          </a:prstGeom>
          <a:solidFill>
            <a:schemeClr val="accent5">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3" name="TextBox 42">
            <a:extLst>
              <a:ext uri="{FF2B5EF4-FFF2-40B4-BE49-F238E27FC236}">
                <a16:creationId xmlns:a16="http://schemas.microsoft.com/office/drawing/2014/main" id="{D2F553EE-F50A-43B2-A2D3-3A5F2EC24AF8}"/>
              </a:ext>
            </a:extLst>
          </p:cNvPr>
          <p:cNvSpPr txBox="1"/>
          <p:nvPr/>
        </p:nvSpPr>
        <p:spPr>
          <a:xfrm>
            <a:off x="9067078" y="2284770"/>
            <a:ext cx="304892" cy="369332"/>
          </a:xfrm>
          <a:prstGeom prst="rect">
            <a:avLst/>
          </a:prstGeom>
          <a:noFill/>
        </p:spPr>
        <p:txBody>
          <a:bodyPr wrap="none" rtlCol="0">
            <a:spAutoFit/>
          </a:bodyPr>
          <a:lstStyle/>
          <a:p>
            <a:r>
              <a:rPr lang="en-GB" dirty="0">
                <a:solidFill>
                  <a:schemeClr val="accent1"/>
                </a:solidFill>
              </a:rPr>
              <a:t>X</a:t>
            </a:r>
          </a:p>
        </p:txBody>
      </p:sp>
      <p:sp>
        <p:nvSpPr>
          <p:cNvPr id="44" name="Rectangle 43">
            <a:extLst>
              <a:ext uri="{FF2B5EF4-FFF2-40B4-BE49-F238E27FC236}">
                <a16:creationId xmlns:a16="http://schemas.microsoft.com/office/drawing/2014/main" id="{C1303DD3-5B47-47FE-9602-F08BEC796CBB}"/>
              </a:ext>
            </a:extLst>
          </p:cNvPr>
          <p:cNvSpPr/>
          <p:nvPr/>
        </p:nvSpPr>
        <p:spPr>
          <a:xfrm>
            <a:off x="3017550" y="3640596"/>
            <a:ext cx="1112435" cy="181616"/>
          </a:xfrm>
          <a:prstGeom prst="rect">
            <a:avLst/>
          </a:prstGeom>
          <a:solidFill>
            <a:schemeClr val="accent5">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5" name="TextBox 44">
            <a:extLst>
              <a:ext uri="{FF2B5EF4-FFF2-40B4-BE49-F238E27FC236}">
                <a16:creationId xmlns:a16="http://schemas.microsoft.com/office/drawing/2014/main" id="{EC7C448F-86FD-4C14-A7F9-D61E157E6466}"/>
              </a:ext>
            </a:extLst>
          </p:cNvPr>
          <p:cNvSpPr txBox="1"/>
          <p:nvPr/>
        </p:nvSpPr>
        <p:spPr>
          <a:xfrm>
            <a:off x="8868880" y="3181607"/>
            <a:ext cx="304892" cy="369332"/>
          </a:xfrm>
          <a:prstGeom prst="rect">
            <a:avLst/>
          </a:prstGeom>
          <a:noFill/>
        </p:spPr>
        <p:txBody>
          <a:bodyPr wrap="none" rtlCol="0">
            <a:spAutoFit/>
          </a:bodyPr>
          <a:lstStyle/>
          <a:p>
            <a:r>
              <a:rPr lang="en-GB" dirty="0">
                <a:solidFill>
                  <a:schemeClr val="accent1"/>
                </a:solidFill>
              </a:rPr>
              <a:t>X</a:t>
            </a:r>
          </a:p>
        </p:txBody>
      </p:sp>
      <p:sp>
        <p:nvSpPr>
          <p:cNvPr id="46" name="Rectangle 45">
            <a:extLst>
              <a:ext uri="{FF2B5EF4-FFF2-40B4-BE49-F238E27FC236}">
                <a16:creationId xmlns:a16="http://schemas.microsoft.com/office/drawing/2014/main" id="{1E573FB1-DD95-44A8-896D-CC6C97B084C2}"/>
              </a:ext>
            </a:extLst>
          </p:cNvPr>
          <p:cNvSpPr/>
          <p:nvPr/>
        </p:nvSpPr>
        <p:spPr>
          <a:xfrm>
            <a:off x="3004959" y="3915803"/>
            <a:ext cx="1112435" cy="181616"/>
          </a:xfrm>
          <a:prstGeom prst="rect">
            <a:avLst/>
          </a:prstGeom>
          <a:solidFill>
            <a:schemeClr val="accent5">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7" name="TextBox 46">
            <a:extLst>
              <a:ext uri="{FF2B5EF4-FFF2-40B4-BE49-F238E27FC236}">
                <a16:creationId xmlns:a16="http://schemas.microsoft.com/office/drawing/2014/main" id="{D2A50D5F-AFF9-4955-9BB1-64019BFB61F4}"/>
              </a:ext>
            </a:extLst>
          </p:cNvPr>
          <p:cNvSpPr txBox="1"/>
          <p:nvPr/>
        </p:nvSpPr>
        <p:spPr>
          <a:xfrm>
            <a:off x="8138519" y="2046258"/>
            <a:ext cx="304892" cy="369332"/>
          </a:xfrm>
          <a:prstGeom prst="rect">
            <a:avLst/>
          </a:prstGeom>
          <a:noFill/>
        </p:spPr>
        <p:txBody>
          <a:bodyPr wrap="none" rtlCol="0">
            <a:spAutoFit/>
          </a:bodyPr>
          <a:lstStyle/>
          <a:p>
            <a:r>
              <a:rPr lang="en-GB" dirty="0">
                <a:solidFill>
                  <a:schemeClr val="accent1"/>
                </a:solidFill>
              </a:rPr>
              <a:t>X</a:t>
            </a:r>
          </a:p>
        </p:txBody>
      </p:sp>
      <p:sp>
        <p:nvSpPr>
          <p:cNvPr id="48" name="Rectangle 47">
            <a:extLst>
              <a:ext uri="{FF2B5EF4-FFF2-40B4-BE49-F238E27FC236}">
                <a16:creationId xmlns:a16="http://schemas.microsoft.com/office/drawing/2014/main" id="{319E8CE0-B997-48BF-AD5A-1A5A2787AA37}"/>
              </a:ext>
            </a:extLst>
          </p:cNvPr>
          <p:cNvSpPr/>
          <p:nvPr/>
        </p:nvSpPr>
        <p:spPr>
          <a:xfrm>
            <a:off x="3004024" y="4191010"/>
            <a:ext cx="1112435" cy="181616"/>
          </a:xfrm>
          <a:prstGeom prst="rect">
            <a:avLst/>
          </a:prstGeom>
          <a:solidFill>
            <a:schemeClr val="accent5">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9" name="TextBox 48">
            <a:extLst>
              <a:ext uri="{FF2B5EF4-FFF2-40B4-BE49-F238E27FC236}">
                <a16:creationId xmlns:a16="http://schemas.microsoft.com/office/drawing/2014/main" id="{B12EFDA5-8417-401E-900F-BA20EB064F0F}"/>
              </a:ext>
            </a:extLst>
          </p:cNvPr>
          <p:cNvSpPr txBox="1"/>
          <p:nvPr/>
        </p:nvSpPr>
        <p:spPr>
          <a:xfrm>
            <a:off x="8597078" y="1853135"/>
            <a:ext cx="304892" cy="369332"/>
          </a:xfrm>
          <a:prstGeom prst="rect">
            <a:avLst/>
          </a:prstGeom>
          <a:noFill/>
        </p:spPr>
        <p:txBody>
          <a:bodyPr wrap="none" rtlCol="0">
            <a:spAutoFit/>
          </a:bodyPr>
          <a:lstStyle/>
          <a:p>
            <a:r>
              <a:rPr lang="en-GB" dirty="0">
                <a:solidFill>
                  <a:schemeClr val="accent1"/>
                </a:solidFill>
              </a:rPr>
              <a:t>X</a:t>
            </a:r>
          </a:p>
        </p:txBody>
      </p:sp>
      <p:sp>
        <p:nvSpPr>
          <p:cNvPr id="50" name="Rectangle 49">
            <a:extLst>
              <a:ext uri="{FF2B5EF4-FFF2-40B4-BE49-F238E27FC236}">
                <a16:creationId xmlns:a16="http://schemas.microsoft.com/office/drawing/2014/main" id="{04682EA2-6C11-40B1-8F8C-69CA15935F97}"/>
              </a:ext>
            </a:extLst>
          </p:cNvPr>
          <p:cNvSpPr/>
          <p:nvPr/>
        </p:nvSpPr>
        <p:spPr>
          <a:xfrm>
            <a:off x="2984641" y="4455080"/>
            <a:ext cx="1112435" cy="181616"/>
          </a:xfrm>
          <a:prstGeom prst="rect">
            <a:avLst/>
          </a:prstGeom>
          <a:solidFill>
            <a:schemeClr val="accent5">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1" name="TextBox 50">
            <a:extLst>
              <a:ext uri="{FF2B5EF4-FFF2-40B4-BE49-F238E27FC236}">
                <a16:creationId xmlns:a16="http://schemas.microsoft.com/office/drawing/2014/main" id="{D8B4BCBD-2983-4782-B0D2-E3A371EB0DA7}"/>
              </a:ext>
            </a:extLst>
          </p:cNvPr>
          <p:cNvSpPr txBox="1"/>
          <p:nvPr/>
        </p:nvSpPr>
        <p:spPr>
          <a:xfrm>
            <a:off x="9296584" y="2515671"/>
            <a:ext cx="304892" cy="369332"/>
          </a:xfrm>
          <a:prstGeom prst="rect">
            <a:avLst/>
          </a:prstGeom>
          <a:noFill/>
        </p:spPr>
        <p:txBody>
          <a:bodyPr wrap="none" rtlCol="0">
            <a:spAutoFit/>
          </a:bodyPr>
          <a:lstStyle/>
          <a:p>
            <a:r>
              <a:rPr lang="en-GB" dirty="0">
                <a:solidFill>
                  <a:schemeClr val="accent1"/>
                </a:solidFill>
              </a:rPr>
              <a:t>X</a:t>
            </a:r>
          </a:p>
        </p:txBody>
      </p:sp>
      <p:sp>
        <p:nvSpPr>
          <p:cNvPr id="52" name="Rectangle 51">
            <a:extLst>
              <a:ext uri="{FF2B5EF4-FFF2-40B4-BE49-F238E27FC236}">
                <a16:creationId xmlns:a16="http://schemas.microsoft.com/office/drawing/2014/main" id="{9DDE334B-E2EC-41E1-9E4F-B1DC99163665}"/>
              </a:ext>
            </a:extLst>
          </p:cNvPr>
          <p:cNvSpPr/>
          <p:nvPr/>
        </p:nvSpPr>
        <p:spPr>
          <a:xfrm>
            <a:off x="2982335" y="4712995"/>
            <a:ext cx="1112435" cy="181616"/>
          </a:xfrm>
          <a:prstGeom prst="rect">
            <a:avLst/>
          </a:prstGeom>
          <a:solidFill>
            <a:schemeClr val="accent5">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60" name="TextBox 59">
            <a:extLst>
              <a:ext uri="{FF2B5EF4-FFF2-40B4-BE49-F238E27FC236}">
                <a16:creationId xmlns:a16="http://schemas.microsoft.com/office/drawing/2014/main" id="{854E059B-8987-4F13-ADE7-E54BEDBC252A}"/>
              </a:ext>
            </a:extLst>
          </p:cNvPr>
          <p:cNvSpPr txBox="1"/>
          <p:nvPr/>
        </p:nvSpPr>
        <p:spPr>
          <a:xfrm>
            <a:off x="6769358" y="3872551"/>
            <a:ext cx="304892" cy="369332"/>
          </a:xfrm>
          <a:prstGeom prst="rect">
            <a:avLst/>
          </a:prstGeom>
          <a:noFill/>
        </p:spPr>
        <p:txBody>
          <a:bodyPr wrap="none" rtlCol="0">
            <a:spAutoFit/>
          </a:bodyPr>
          <a:lstStyle/>
          <a:p>
            <a:r>
              <a:rPr lang="en-GB" dirty="0">
                <a:solidFill>
                  <a:schemeClr val="accent1"/>
                </a:solidFill>
              </a:rPr>
              <a:t>X</a:t>
            </a:r>
          </a:p>
        </p:txBody>
      </p:sp>
      <p:sp>
        <p:nvSpPr>
          <p:cNvPr id="53" name="Subtitle 2">
            <a:extLst>
              <a:ext uri="{FF2B5EF4-FFF2-40B4-BE49-F238E27FC236}">
                <a16:creationId xmlns:a16="http://schemas.microsoft.com/office/drawing/2014/main" id="{2CD6252D-3120-4A7F-9E36-A6BCF3315C68}"/>
              </a:ext>
            </a:extLst>
          </p:cNvPr>
          <p:cNvSpPr txBox="1">
            <a:spLocks/>
          </p:cNvSpPr>
          <p:nvPr/>
        </p:nvSpPr>
        <p:spPr>
          <a:xfrm>
            <a:off x="1771016" y="124287"/>
            <a:ext cx="8266670" cy="685800"/>
          </a:xfrm>
          <a:prstGeom prst="rect">
            <a:avLst/>
          </a:prstGeom>
        </p:spPr>
        <p:txBody>
          <a:bodyPr vert="horz" lIns="91440" tIns="45720" rIns="91440" bIns="45720" rtlCol="0">
            <a:normAutofit fontScale="92500"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GB" b="1" dirty="0">
                <a:solidFill>
                  <a:schemeClr val="tx2"/>
                </a:solidFill>
              </a:rPr>
              <a:t>How do we use box plots and scatter graphs to represent and compare large data sets?</a:t>
            </a:r>
          </a:p>
        </p:txBody>
      </p:sp>
      <p:pic>
        <p:nvPicPr>
          <p:cNvPr id="54" name="Picture 53">
            <a:extLst>
              <a:ext uri="{FF2B5EF4-FFF2-40B4-BE49-F238E27FC236}">
                <a16:creationId xmlns:a16="http://schemas.microsoft.com/office/drawing/2014/main" id="{C7DE9E60-CD2A-4601-98E3-6AC6E903FB6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037685" y="0"/>
            <a:ext cx="2154315" cy="1211802"/>
          </a:xfrm>
          <a:prstGeom prst="rect">
            <a:avLst/>
          </a:prstGeom>
        </p:spPr>
      </p:pic>
    </p:spTree>
    <p:extLst>
      <p:ext uri="{BB962C8B-B14F-4D97-AF65-F5344CB8AC3E}">
        <p14:creationId xmlns:p14="http://schemas.microsoft.com/office/powerpoint/2010/main" val="21063239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heel(1)">
                                      <p:cBhvr>
                                        <p:cTn id="7" dur="20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12">
                                            <p:txEl>
                                              <p:pRg st="0" end="0"/>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nodeType="clickEffect">
                                  <p:stCondLst>
                                    <p:cond delay="0"/>
                                  </p:stCondLst>
                                  <p:childTnLst>
                                    <p:set>
                                      <p:cBhvr>
                                        <p:cTn id="19" dur="1" fill="hold">
                                          <p:stCondLst>
                                            <p:cond delay="0"/>
                                          </p:stCondLst>
                                        </p:cTn>
                                        <p:tgtEl>
                                          <p:spTgt spid="14">
                                            <p:txEl>
                                              <p:pRg st="0" end="0"/>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nodeType="clickEffect">
                                  <p:stCondLst>
                                    <p:cond delay="0"/>
                                  </p:stCondLst>
                                  <p:childTnLst>
                                    <p:set>
                                      <p:cBhvr>
                                        <p:cTn id="23" dur="1" fill="hold">
                                          <p:stCondLst>
                                            <p:cond delay="0"/>
                                          </p:stCondLst>
                                        </p:cTn>
                                        <p:tgtEl>
                                          <p:spTgt spid="15">
                                            <p:txEl>
                                              <p:pRg st="0" end="0"/>
                                            </p:txEl>
                                          </p:spTgt>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nodeType="clickEffect">
                                  <p:stCondLst>
                                    <p:cond delay="0"/>
                                  </p:stCondLst>
                                  <p:childTnLst>
                                    <p:set>
                                      <p:cBhvr>
                                        <p:cTn id="27" dur="1" fill="hold">
                                          <p:stCondLst>
                                            <p:cond delay="0"/>
                                          </p:stCondLst>
                                        </p:cTn>
                                        <p:tgtEl>
                                          <p:spTgt spid="16">
                                            <p:txEl>
                                              <p:pRg st="0" end="0"/>
                                            </p:txEl>
                                          </p:spTgt>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nodeType="clickEffect">
                                  <p:stCondLst>
                                    <p:cond delay="0"/>
                                  </p:stCondLst>
                                  <p:childTnLst>
                                    <p:set>
                                      <p:cBhvr>
                                        <p:cTn id="31" dur="1" fill="hold">
                                          <p:stCondLst>
                                            <p:cond delay="0"/>
                                          </p:stCondLst>
                                        </p:cTn>
                                        <p:tgtEl>
                                          <p:spTgt spid="17">
                                            <p:txEl>
                                              <p:pRg st="0" end="0"/>
                                            </p:txEl>
                                          </p:spTgt>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nodeType="clickEffect">
                                  <p:stCondLst>
                                    <p:cond delay="0"/>
                                  </p:stCondLst>
                                  <p:childTnLst>
                                    <p:set>
                                      <p:cBhvr>
                                        <p:cTn id="35" dur="1" fill="hold">
                                          <p:stCondLst>
                                            <p:cond delay="0"/>
                                          </p:stCondLst>
                                        </p:cTn>
                                        <p:tgtEl>
                                          <p:spTgt spid="18">
                                            <p:txEl>
                                              <p:pRg st="0" end="0"/>
                                            </p:txEl>
                                          </p:spTgt>
                                        </p:tgtEl>
                                        <p:attrNameLst>
                                          <p:attrName>style.visibility</p:attrName>
                                        </p:attrNameLst>
                                      </p:cBhvr>
                                      <p:to>
                                        <p:strVal val="visible"/>
                                      </p:to>
                                    </p:set>
                                  </p:childTnLst>
                                </p:cTn>
                              </p:par>
                            </p:childTnLst>
                          </p:cTn>
                        </p:par>
                      </p:childTnLst>
                    </p:cTn>
                  </p:par>
                  <p:par>
                    <p:cTn id="36" fill="hold">
                      <p:stCondLst>
                        <p:cond delay="indefinite"/>
                      </p:stCondLst>
                      <p:childTnLst>
                        <p:par>
                          <p:cTn id="37" fill="hold">
                            <p:stCondLst>
                              <p:cond delay="0"/>
                            </p:stCondLst>
                            <p:childTnLst>
                              <p:par>
                                <p:cTn id="38" presetID="1" presetClass="entr" presetSubtype="0" fill="hold" nodeType="clickEffect">
                                  <p:stCondLst>
                                    <p:cond delay="0"/>
                                  </p:stCondLst>
                                  <p:childTnLst>
                                    <p:set>
                                      <p:cBhvr>
                                        <p:cTn id="39" dur="1" fill="hold">
                                          <p:stCondLst>
                                            <p:cond delay="0"/>
                                          </p:stCondLst>
                                        </p:cTn>
                                        <p:tgtEl>
                                          <p:spTgt spid="19">
                                            <p:txEl>
                                              <p:pRg st="0" end="0"/>
                                            </p:txEl>
                                          </p:spTgt>
                                        </p:tgtEl>
                                        <p:attrNameLst>
                                          <p:attrName>style.visibility</p:attrName>
                                        </p:attrNameLst>
                                      </p:cBhvr>
                                      <p:to>
                                        <p:strVal val="visible"/>
                                      </p:to>
                                    </p:set>
                                  </p:childTnLst>
                                </p:cTn>
                              </p:par>
                            </p:childTnLst>
                          </p:cTn>
                        </p:par>
                      </p:childTnLst>
                    </p:cTn>
                  </p:par>
                  <p:par>
                    <p:cTn id="40" fill="hold">
                      <p:stCondLst>
                        <p:cond delay="indefinite"/>
                      </p:stCondLst>
                      <p:childTnLst>
                        <p:par>
                          <p:cTn id="41" fill="hold">
                            <p:stCondLst>
                              <p:cond delay="0"/>
                            </p:stCondLst>
                            <p:childTnLst>
                              <p:par>
                                <p:cTn id="42" presetID="1" presetClass="entr" presetSubtype="0" fill="hold" nodeType="clickEffect">
                                  <p:stCondLst>
                                    <p:cond delay="0"/>
                                  </p:stCondLst>
                                  <p:childTnLst>
                                    <p:set>
                                      <p:cBhvr>
                                        <p:cTn id="43" dur="1" fill="hold">
                                          <p:stCondLst>
                                            <p:cond delay="0"/>
                                          </p:stCondLst>
                                        </p:cTn>
                                        <p:tgtEl>
                                          <p:spTgt spid="20">
                                            <p:txEl>
                                              <p:pRg st="0" end="0"/>
                                            </p:txEl>
                                          </p:spTgt>
                                        </p:tgtEl>
                                        <p:attrNameLst>
                                          <p:attrName>style.visibility</p:attrName>
                                        </p:attrNameLst>
                                      </p:cBhvr>
                                      <p:to>
                                        <p:strVal val="visible"/>
                                      </p:to>
                                    </p:set>
                                  </p:childTnLst>
                                </p:cTn>
                              </p:par>
                            </p:childTnLst>
                          </p:cTn>
                        </p:par>
                      </p:childTnLst>
                    </p:cTn>
                  </p:par>
                  <p:par>
                    <p:cTn id="44" fill="hold">
                      <p:stCondLst>
                        <p:cond delay="indefinite"/>
                      </p:stCondLst>
                      <p:childTnLst>
                        <p:par>
                          <p:cTn id="45" fill="hold">
                            <p:stCondLst>
                              <p:cond delay="0"/>
                            </p:stCondLst>
                            <p:childTnLst>
                              <p:par>
                                <p:cTn id="46" presetID="1" presetClass="entr" presetSubtype="0" fill="hold" nodeType="clickEffect">
                                  <p:stCondLst>
                                    <p:cond delay="0"/>
                                  </p:stCondLst>
                                  <p:childTnLst>
                                    <p:set>
                                      <p:cBhvr>
                                        <p:cTn id="47" dur="1" fill="hold">
                                          <p:stCondLst>
                                            <p:cond delay="0"/>
                                          </p:stCondLst>
                                        </p:cTn>
                                        <p:tgtEl>
                                          <p:spTgt spid="21">
                                            <p:txEl>
                                              <p:pRg st="0" end="0"/>
                                            </p:txEl>
                                          </p:spTgt>
                                        </p:tgtEl>
                                        <p:attrNameLst>
                                          <p:attrName>style.visibility</p:attrName>
                                        </p:attrNameLst>
                                      </p:cBhvr>
                                      <p:to>
                                        <p:strVal val="visible"/>
                                      </p:to>
                                    </p:set>
                                  </p:childTnLst>
                                </p:cTn>
                              </p:par>
                            </p:childTnLst>
                          </p:cTn>
                        </p:par>
                      </p:childTnLst>
                    </p:cTn>
                  </p:par>
                  <p:par>
                    <p:cTn id="48" fill="hold">
                      <p:stCondLst>
                        <p:cond delay="indefinite"/>
                      </p:stCondLst>
                      <p:childTnLst>
                        <p:par>
                          <p:cTn id="49" fill="hold">
                            <p:stCondLst>
                              <p:cond delay="0"/>
                            </p:stCondLst>
                            <p:childTnLst>
                              <p:par>
                                <p:cTn id="50" presetID="21" presetClass="entr" presetSubtype="1" fill="hold" grpId="0" nodeType="clickEffect">
                                  <p:stCondLst>
                                    <p:cond delay="0"/>
                                  </p:stCondLst>
                                  <p:childTnLst>
                                    <p:set>
                                      <p:cBhvr>
                                        <p:cTn id="51" dur="1" fill="hold">
                                          <p:stCondLst>
                                            <p:cond delay="0"/>
                                          </p:stCondLst>
                                        </p:cTn>
                                        <p:tgtEl>
                                          <p:spTgt spid="25"/>
                                        </p:tgtEl>
                                        <p:attrNameLst>
                                          <p:attrName>style.visibility</p:attrName>
                                        </p:attrNameLst>
                                      </p:cBhvr>
                                      <p:to>
                                        <p:strVal val="visible"/>
                                      </p:to>
                                    </p:set>
                                    <p:animEffect transition="in" filter="wheel(1)">
                                      <p:cBhvr>
                                        <p:cTn id="52" dur="2000"/>
                                        <p:tgtEl>
                                          <p:spTgt spid="25"/>
                                        </p:tgtEl>
                                      </p:cBhvr>
                                    </p:animEffec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nodeType="clickEffect">
                                  <p:stCondLst>
                                    <p:cond delay="0"/>
                                  </p:stCondLst>
                                  <p:childTnLst>
                                    <p:set>
                                      <p:cBhvr>
                                        <p:cTn id="56" dur="1" fill="hold">
                                          <p:stCondLst>
                                            <p:cond delay="0"/>
                                          </p:stCondLst>
                                        </p:cTn>
                                        <p:tgtEl>
                                          <p:spTgt spid="26">
                                            <p:txEl>
                                              <p:pRg st="0" end="0"/>
                                            </p:txEl>
                                          </p:spTgt>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nodeType="clickEffect">
                                  <p:stCondLst>
                                    <p:cond delay="0"/>
                                  </p:stCondLst>
                                  <p:childTnLst>
                                    <p:set>
                                      <p:cBhvr>
                                        <p:cTn id="60" dur="1" fill="hold">
                                          <p:stCondLst>
                                            <p:cond delay="0"/>
                                          </p:stCondLst>
                                        </p:cTn>
                                        <p:tgtEl>
                                          <p:spTgt spid="27">
                                            <p:txEl>
                                              <p:pRg st="0" end="0"/>
                                            </p:txEl>
                                          </p:spTgt>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nodeType="clickEffect">
                                  <p:stCondLst>
                                    <p:cond delay="0"/>
                                  </p:stCondLst>
                                  <p:childTnLst>
                                    <p:set>
                                      <p:cBhvr>
                                        <p:cTn id="64" dur="1" fill="hold">
                                          <p:stCondLst>
                                            <p:cond delay="0"/>
                                          </p:stCondLst>
                                        </p:cTn>
                                        <p:tgtEl>
                                          <p:spTgt spid="28">
                                            <p:txEl>
                                              <p:pRg st="0" end="0"/>
                                            </p:txEl>
                                          </p:spTgt>
                                        </p:tgtEl>
                                        <p:attrNameLst>
                                          <p:attrName>style.visibility</p:attrName>
                                        </p:attrNameLst>
                                      </p:cBhvr>
                                      <p:to>
                                        <p:strVal val="visible"/>
                                      </p:to>
                                    </p:set>
                                  </p:childTnLst>
                                </p:cTn>
                              </p:par>
                            </p:childTnLst>
                          </p:cTn>
                        </p:par>
                      </p:childTnLst>
                    </p:cTn>
                  </p:par>
                  <p:par>
                    <p:cTn id="65" fill="hold">
                      <p:stCondLst>
                        <p:cond delay="indefinite"/>
                      </p:stCondLst>
                      <p:childTnLst>
                        <p:par>
                          <p:cTn id="66" fill="hold">
                            <p:stCondLst>
                              <p:cond delay="0"/>
                            </p:stCondLst>
                            <p:childTnLst>
                              <p:par>
                                <p:cTn id="67" presetID="1" presetClass="entr" presetSubtype="0" fill="hold" nodeType="clickEffect">
                                  <p:stCondLst>
                                    <p:cond delay="0"/>
                                  </p:stCondLst>
                                  <p:childTnLst>
                                    <p:set>
                                      <p:cBhvr>
                                        <p:cTn id="68" dur="1" fill="hold">
                                          <p:stCondLst>
                                            <p:cond delay="0"/>
                                          </p:stCondLst>
                                        </p:cTn>
                                        <p:tgtEl>
                                          <p:spTgt spid="29">
                                            <p:txEl>
                                              <p:pRg st="0" end="0"/>
                                            </p:txEl>
                                          </p:spTgt>
                                        </p:tgtEl>
                                        <p:attrNameLst>
                                          <p:attrName>style.visibility</p:attrName>
                                        </p:attrNameLst>
                                      </p:cBhvr>
                                      <p:to>
                                        <p:strVal val="visible"/>
                                      </p:to>
                                    </p:set>
                                  </p:childTnLst>
                                </p:cTn>
                              </p:par>
                            </p:childTnLst>
                          </p:cTn>
                        </p:par>
                      </p:childTnLst>
                    </p:cTn>
                  </p:par>
                  <p:par>
                    <p:cTn id="69" fill="hold">
                      <p:stCondLst>
                        <p:cond delay="indefinite"/>
                      </p:stCondLst>
                      <p:childTnLst>
                        <p:par>
                          <p:cTn id="70" fill="hold">
                            <p:stCondLst>
                              <p:cond delay="0"/>
                            </p:stCondLst>
                            <p:childTnLst>
                              <p:par>
                                <p:cTn id="71" presetID="22" presetClass="entr" presetSubtype="8" fill="hold" grpId="0" nodeType="clickEffect">
                                  <p:stCondLst>
                                    <p:cond delay="0"/>
                                  </p:stCondLst>
                                  <p:childTnLst>
                                    <p:set>
                                      <p:cBhvr>
                                        <p:cTn id="72" dur="1" fill="hold">
                                          <p:stCondLst>
                                            <p:cond delay="0"/>
                                          </p:stCondLst>
                                        </p:cTn>
                                        <p:tgtEl>
                                          <p:spTgt spid="11"/>
                                        </p:tgtEl>
                                        <p:attrNameLst>
                                          <p:attrName>style.visibility</p:attrName>
                                        </p:attrNameLst>
                                      </p:cBhvr>
                                      <p:to>
                                        <p:strVal val="visible"/>
                                      </p:to>
                                    </p:set>
                                    <p:animEffect transition="in" filter="wipe(left)">
                                      <p:cBhvr>
                                        <p:cTn id="73" dur="500"/>
                                        <p:tgtEl>
                                          <p:spTgt spid="11"/>
                                        </p:tgtEl>
                                      </p:cBhvr>
                                    </p:animEffect>
                                  </p:childTnLst>
                                </p:cTn>
                              </p:par>
                            </p:childTnLst>
                          </p:cTn>
                        </p:par>
                      </p:childTnLst>
                    </p:cTn>
                  </p:par>
                  <p:par>
                    <p:cTn id="74" fill="hold">
                      <p:stCondLst>
                        <p:cond delay="indefinite"/>
                      </p:stCondLst>
                      <p:childTnLst>
                        <p:par>
                          <p:cTn id="75" fill="hold">
                            <p:stCondLst>
                              <p:cond delay="0"/>
                            </p:stCondLst>
                            <p:childTnLst>
                              <p:par>
                                <p:cTn id="76" presetID="1" presetClass="entr" presetSubtype="0" fill="hold" nodeType="clickEffect">
                                  <p:stCondLst>
                                    <p:cond delay="0"/>
                                  </p:stCondLst>
                                  <p:childTnLst>
                                    <p:set>
                                      <p:cBhvr>
                                        <p:cTn id="77" dur="1" fill="hold">
                                          <p:stCondLst>
                                            <p:cond delay="0"/>
                                          </p:stCondLst>
                                        </p:cTn>
                                        <p:tgtEl>
                                          <p:spTgt spid="34">
                                            <p:txEl>
                                              <p:pRg st="0" end="0"/>
                                            </p:txEl>
                                          </p:spTgt>
                                        </p:tgtEl>
                                        <p:attrNameLst>
                                          <p:attrName>style.visibility</p:attrName>
                                        </p:attrNameLst>
                                      </p:cBhvr>
                                      <p:to>
                                        <p:strVal val="visible"/>
                                      </p:to>
                                    </p:set>
                                  </p:childTnLst>
                                </p:cTn>
                              </p:par>
                            </p:childTnLst>
                          </p:cTn>
                        </p:par>
                      </p:childTnLst>
                    </p:cTn>
                  </p:par>
                  <p:par>
                    <p:cTn id="78" fill="hold">
                      <p:stCondLst>
                        <p:cond delay="indefinite"/>
                      </p:stCondLst>
                      <p:childTnLst>
                        <p:par>
                          <p:cTn id="79" fill="hold">
                            <p:stCondLst>
                              <p:cond delay="0"/>
                            </p:stCondLst>
                            <p:childTnLst>
                              <p:par>
                                <p:cTn id="80" presetID="1" presetClass="entr" presetSubtype="0" fill="hold" nodeType="clickEffect">
                                  <p:stCondLst>
                                    <p:cond delay="0"/>
                                  </p:stCondLst>
                                  <p:childTnLst>
                                    <p:set>
                                      <p:cBhvr>
                                        <p:cTn id="81" dur="1" fill="hold">
                                          <p:stCondLst>
                                            <p:cond delay="0"/>
                                          </p:stCondLst>
                                        </p:cTn>
                                        <p:tgtEl>
                                          <p:spTgt spid="36">
                                            <p:txEl>
                                              <p:pRg st="0" end="0"/>
                                            </p:txEl>
                                          </p:spTgt>
                                        </p:tgtEl>
                                        <p:attrNameLst>
                                          <p:attrName>style.visibility</p:attrName>
                                        </p:attrNameLst>
                                      </p:cBhvr>
                                      <p:to>
                                        <p:strVal val="visible"/>
                                      </p:to>
                                    </p:set>
                                  </p:childTnLst>
                                </p:cTn>
                              </p:par>
                            </p:childTnLst>
                          </p:cTn>
                        </p:par>
                      </p:childTnLst>
                    </p:cTn>
                  </p:par>
                  <p:par>
                    <p:cTn id="82" fill="hold">
                      <p:stCondLst>
                        <p:cond delay="indefinite"/>
                      </p:stCondLst>
                      <p:childTnLst>
                        <p:par>
                          <p:cTn id="83" fill="hold">
                            <p:stCondLst>
                              <p:cond delay="0"/>
                            </p:stCondLst>
                            <p:childTnLst>
                              <p:par>
                                <p:cTn id="84" presetID="1" presetClass="entr" presetSubtype="0" fill="hold" nodeType="clickEffect">
                                  <p:stCondLst>
                                    <p:cond delay="0"/>
                                  </p:stCondLst>
                                  <p:childTnLst>
                                    <p:set>
                                      <p:cBhvr>
                                        <p:cTn id="85" dur="1" fill="hold">
                                          <p:stCondLst>
                                            <p:cond delay="0"/>
                                          </p:stCondLst>
                                        </p:cTn>
                                        <p:tgtEl>
                                          <p:spTgt spid="37">
                                            <p:txEl>
                                              <p:pRg st="0" end="0"/>
                                            </p:txEl>
                                          </p:spTgt>
                                        </p:tgtEl>
                                        <p:attrNameLst>
                                          <p:attrName>style.visibility</p:attrName>
                                        </p:attrNameLst>
                                      </p:cBhvr>
                                      <p:to>
                                        <p:strVal val="visible"/>
                                      </p:to>
                                    </p:set>
                                  </p:childTnLst>
                                </p:cTn>
                              </p:par>
                            </p:childTnLst>
                          </p:cTn>
                        </p:par>
                      </p:childTnLst>
                    </p:cTn>
                  </p:par>
                  <p:par>
                    <p:cTn id="86" fill="hold">
                      <p:stCondLst>
                        <p:cond delay="indefinite"/>
                      </p:stCondLst>
                      <p:childTnLst>
                        <p:par>
                          <p:cTn id="87" fill="hold">
                            <p:stCondLst>
                              <p:cond delay="0"/>
                            </p:stCondLst>
                            <p:childTnLst>
                              <p:par>
                                <p:cTn id="88" presetID="1" presetClass="entr" presetSubtype="0" fill="hold" nodeType="clickEffect">
                                  <p:stCondLst>
                                    <p:cond delay="0"/>
                                  </p:stCondLst>
                                  <p:childTnLst>
                                    <p:set>
                                      <p:cBhvr>
                                        <p:cTn id="89" dur="1" fill="hold">
                                          <p:stCondLst>
                                            <p:cond delay="0"/>
                                          </p:stCondLst>
                                        </p:cTn>
                                        <p:tgtEl>
                                          <p:spTgt spid="38">
                                            <p:txEl>
                                              <p:pRg st="0" end="0"/>
                                            </p:txEl>
                                          </p:spTgt>
                                        </p:tgtEl>
                                        <p:attrNameLst>
                                          <p:attrName>style.visibility</p:attrName>
                                        </p:attrNameLst>
                                      </p:cBhvr>
                                      <p:to>
                                        <p:strVal val="visible"/>
                                      </p:to>
                                    </p:set>
                                  </p:childTnLst>
                                </p:cTn>
                              </p:par>
                            </p:childTnLst>
                          </p:cTn>
                        </p:par>
                      </p:childTnLst>
                    </p:cTn>
                  </p:par>
                  <p:par>
                    <p:cTn id="90" fill="hold">
                      <p:stCondLst>
                        <p:cond delay="indefinite"/>
                      </p:stCondLst>
                      <p:childTnLst>
                        <p:par>
                          <p:cTn id="91" fill="hold">
                            <p:stCondLst>
                              <p:cond delay="0"/>
                            </p:stCondLst>
                            <p:childTnLst>
                              <p:par>
                                <p:cTn id="92" presetID="1" presetClass="entr" presetSubtype="0" fill="hold" nodeType="clickEffect">
                                  <p:stCondLst>
                                    <p:cond delay="0"/>
                                  </p:stCondLst>
                                  <p:childTnLst>
                                    <p:set>
                                      <p:cBhvr>
                                        <p:cTn id="93" dur="1" fill="hold">
                                          <p:stCondLst>
                                            <p:cond delay="0"/>
                                          </p:stCondLst>
                                        </p:cTn>
                                        <p:tgtEl>
                                          <p:spTgt spid="39">
                                            <p:txEl>
                                              <p:pRg st="0" end="0"/>
                                            </p:txEl>
                                          </p:spTgt>
                                        </p:tgtEl>
                                        <p:attrNameLst>
                                          <p:attrName>style.visibility</p:attrName>
                                        </p:attrNameLst>
                                      </p:cBhvr>
                                      <p:to>
                                        <p:strVal val="visible"/>
                                      </p:to>
                                    </p:set>
                                  </p:childTnLst>
                                </p:cTn>
                              </p:par>
                            </p:childTnLst>
                          </p:cTn>
                        </p:par>
                      </p:childTnLst>
                    </p:cTn>
                  </p:par>
                  <p:par>
                    <p:cTn id="94" fill="hold">
                      <p:stCondLst>
                        <p:cond delay="indefinite"/>
                      </p:stCondLst>
                      <p:childTnLst>
                        <p:par>
                          <p:cTn id="95" fill="hold">
                            <p:stCondLst>
                              <p:cond delay="0"/>
                            </p:stCondLst>
                            <p:childTnLst>
                              <p:par>
                                <p:cTn id="96" presetID="22" presetClass="entr" presetSubtype="8" fill="hold" grpId="0" nodeType="clickEffect">
                                  <p:stCondLst>
                                    <p:cond delay="0"/>
                                  </p:stCondLst>
                                  <p:childTnLst>
                                    <p:set>
                                      <p:cBhvr>
                                        <p:cTn id="97" dur="1" fill="hold">
                                          <p:stCondLst>
                                            <p:cond delay="0"/>
                                          </p:stCondLst>
                                        </p:cTn>
                                        <p:tgtEl>
                                          <p:spTgt spid="40"/>
                                        </p:tgtEl>
                                        <p:attrNameLst>
                                          <p:attrName>style.visibility</p:attrName>
                                        </p:attrNameLst>
                                      </p:cBhvr>
                                      <p:to>
                                        <p:strVal val="visible"/>
                                      </p:to>
                                    </p:set>
                                    <p:animEffect transition="in" filter="wipe(left)">
                                      <p:cBhvr>
                                        <p:cTn id="98" dur="500"/>
                                        <p:tgtEl>
                                          <p:spTgt spid="40"/>
                                        </p:tgtEl>
                                      </p:cBhvr>
                                    </p:animEffect>
                                  </p:childTnLst>
                                </p:cTn>
                              </p:par>
                            </p:childTnLst>
                          </p:cTn>
                        </p:par>
                      </p:childTnLst>
                    </p:cTn>
                  </p:par>
                  <p:par>
                    <p:cTn id="99" fill="hold">
                      <p:stCondLst>
                        <p:cond delay="indefinite"/>
                      </p:stCondLst>
                      <p:childTnLst>
                        <p:par>
                          <p:cTn id="100" fill="hold">
                            <p:stCondLst>
                              <p:cond delay="0"/>
                            </p:stCondLst>
                            <p:childTnLst>
                              <p:par>
                                <p:cTn id="101" presetID="1" presetClass="entr" presetSubtype="0" fill="hold" nodeType="clickEffect">
                                  <p:stCondLst>
                                    <p:cond delay="0"/>
                                  </p:stCondLst>
                                  <p:childTnLst>
                                    <p:set>
                                      <p:cBhvr>
                                        <p:cTn id="102" dur="1" fill="hold">
                                          <p:stCondLst>
                                            <p:cond delay="0"/>
                                          </p:stCondLst>
                                        </p:cTn>
                                        <p:tgtEl>
                                          <p:spTgt spid="41">
                                            <p:txEl>
                                              <p:pRg st="0" end="0"/>
                                            </p:txEl>
                                          </p:spTgt>
                                        </p:tgtEl>
                                        <p:attrNameLst>
                                          <p:attrName>style.visibility</p:attrName>
                                        </p:attrNameLst>
                                      </p:cBhvr>
                                      <p:to>
                                        <p:strVal val="visible"/>
                                      </p:to>
                                    </p:set>
                                  </p:childTnLst>
                                </p:cTn>
                              </p:par>
                            </p:childTnLst>
                          </p:cTn>
                        </p:par>
                      </p:childTnLst>
                    </p:cTn>
                  </p:par>
                  <p:par>
                    <p:cTn id="103" fill="hold">
                      <p:stCondLst>
                        <p:cond delay="indefinite"/>
                      </p:stCondLst>
                      <p:childTnLst>
                        <p:par>
                          <p:cTn id="104" fill="hold">
                            <p:stCondLst>
                              <p:cond delay="0"/>
                            </p:stCondLst>
                            <p:childTnLst>
                              <p:par>
                                <p:cTn id="105" presetID="22" presetClass="entr" presetSubtype="8" fill="hold" grpId="0" nodeType="clickEffect">
                                  <p:stCondLst>
                                    <p:cond delay="0"/>
                                  </p:stCondLst>
                                  <p:childTnLst>
                                    <p:set>
                                      <p:cBhvr>
                                        <p:cTn id="106" dur="1" fill="hold">
                                          <p:stCondLst>
                                            <p:cond delay="0"/>
                                          </p:stCondLst>
                                        </p:cTn>
                                        <p:tgtEl>
                                          <p:spTgt spid="42"/>
                                        </p:tgtEl>
                                        <p:attrNameLst>
                                          <p:attrName>style.visibility</p:attrName>
                                        </p:attrNameLst>
                                      </p:cBhvr>
                                      <p:to>
                                        <p:strVal val="visible"/>
                                      </p:to>
                                    </p:set>
                                    <p:animEffect transition="in" filter="wipe(left)">
                                      <p:cBhvr>
                                        <p:cTn id="107" dur="500"/>
                                        <p:tgtEl>
                                          <p:spTgt spid="42"/>
                                        </p:tgtEl>
                                      </p:cBhvr>
                                    </p:animEffect>
                                  </p:childTnLst>
                                </p:cTn>
                              </p:par>
                            </p:childTnLst>
                          </p:cTn>
                        </p:par>
                      </p:childTnLst>
                    </p:cTn>
                  </p:par>
                  <p:par>
                    <p:cTn id="108" fill="hold">
                      <p:stCondLst>
                        <p:cond delay="indefinite"/>
                      </p:stCondLst>
                      <p:childTnLst>
                        <p:par>
                          <p:cTn id="109" fill="hold">
                            <p:stCondLst>
                              <p:cond delay="0"/>
                            </p:stCondLst>
                            <p:childTnLst>
                              <p:par>
                                <p:cTn id="110" presetID="1" presetClass="entr" presetSubtype="0" fill="hold" nodeType="clickEffect">
                                  <p:stCondLst>
                                    <p:cond delay="0"/>
                                  </p:stCondLst>
                                  <p:childTnLst>
                                    <p:set>
                                      <p:cBhvr>
                                        <p:cTn id="111" dur="1" fill="hold">
                                          <p:stCondLst>
                                            <p:cond delay="0"/>
                                          </p:stCondLst>
                                        </p:cTn>
                                        <p:tgtEl>
                                          <p:spTgt spid="43">
                                            <p:txEl>
                                              <p:pRg st="0" end="0"/>
                                            </p:txEl>
                                          </p:spTgt>
                                        </p:tgtEl>
                                        <p:attrNameLst>
                                          <p:attrName>style.visibility</p:attrName>
                                        </p:attrNameLst>
                                      </p:cBhvr>
                                      <p:to>
                                        <p:strVal val="visible"/>
                                      </p:to>
                                    </p:set>
                                  </p:childTnLst>
                                </p:cTn>
                              </p:par>
                            </p:childTnLst>
                          </p:cTn>
                        </p:par>
                      </p:childTnLst>
                    </p:cTn>
                  </p:par>
                  <p:par>
                    <p:cTn id="112" fill="hold">
                      <p:stCondLst>
                        <p:cond delay="indefinite"/>
                      </p:stCondLst>
                      <p:childTnLst>
                        <p:par>
                          <p:cTn id="113" fill="hold">
                            <p:stCondLst>
                              <p:cond delay="0"/>
                            </p:stCondLst>
                            <p:childTnLst>
                              <p:par>
                                <p:cTn id="114" presetID="22" presetClass="entr" presetSubtype="8" fill="hold" grpId="0" nodeType="clickEffect">
                                  <p:stCondLst>
                                    <p:cond delay="0"/>
                                  </p:stCondLst>
                                  <p:childTnLst>
                                    <p:set>
                                      <p:cBhvr>
                                        <p:cTn id="115" dur="1" fill="hold">
                                          <p:stCondLst>
                                            <p:cond delay="0"/>
                                          </p:stCondLst>
                                        </p:cTn>
                                        <p:tgtEl>
                                          <p:spTgt spid="44"/>
                                        </p:tgtEl>
                                        <p:attrNameLst>
                                          <p:attrName>style.visibility</p:attrName>
                                        </p:attrNameLst>
                                      </p:cBhvr>
                                      <p:to>
                                        <p:strVal val="visible"/>
                                      </p:to>
                                    </p:set>
                                    <p:animEffect transition="in" filter="wipe(left)">
                                      <p:cBhvr>
                                        <p:cTn id="116" dur="500"/>
                                        <p:tgtEl>
                                          <p:spTgt spid="44"/>
                                        </p:tgtEl>
                                      </p:cBhvr>
                                    </p:animEffect>
                                  </p:childTnLst>
                                </p:cTn>
                              </p:par>
                            </p:childTnLst>
                          </p:cTn>
                        </p:par>
                      </p:childTnLst>
                    </p:cTn>
                  </p:par>
                  <p:par>
                    <p:cTn id="117" fill="hold">
                      <p:stCondLst>
                        <p:cond delay="indefinite"/>
                      </p:stCondLst>
                      <p:childTnLst>
                        <p:par>
                          <p:cTn id="118" fill="hold">
                            <p:stCondLst>
                              <p:cond delay="0"/>
                            </p:stCondLst>
                            <p:childTnLst>
                              <p:par>
                                <p:cTn id="119" presetID="1" presetClass="entr" presetSubtype="0" fill="hold" nodeType="clickEffect">
                                  <p:stCondLst>
                                    <p:cond delay="0"/>
                                  </p:stCondLst>
                                  <p:childTnLst>
                                    <p:set>
                                      <p:cBhvr>
                                        <p:cTn id="120" dur="1" fill="hold">
                                          <p:stCondLst>
                                            <p:cond delay="0"/>
                                          </p:stCondLst>
                                        </p:cTn>
                                        <p:tgtEl>
                                          <p:spTgt spid="45">
                                            <p:txEl>
                                              <p:pRg st="0" end="0"/>
                                            </p:txEl>
                                          </p:spTgt>
                                        </p:tgtEl>
                                        <p:attrNameLst>
                                          <p:attrName>style.visibility</p:attrName>
                                        </p:attrNameLst>
                                      </p:cBhvr>
                                      <p:to>
                                        <p:strVal val="visible"/>
                                      </p:to>
                                    </p:set>
                                  </p:childTnLst>
                                </p:cTn>
                              </p:par>
                            </p:childTnLst>
                          </p:cTn>
                        </p:par>
                      </p:childTnLst>
                    </p:cTn>
                  </p:par>
                  <p:par>
                    <p:cTn id="121" fill="hold">
                      <p:stCondLst>
                        <p:cond delay="indefinite"/>
                      </p:stCondLst>
                      <p:childTnLst>
                        <p:par>
                          <p:cTn id="122" fill="hold">
                            <p:stCondLst>
                              <p:cond delay="0"/>
                            </p:stCondLst>
                            <p:childTnLst>
                              <p:par>
                                <p:cTn id="123" presetID="22" presetClass="entr" presetSubtype="8" fill="hold" grpId="0" nodeType="clickEffect">
                                  <p:stCondLst>
                                    <p:cond delay="0"/>
                                  </p:stCondLst>
                                  <p:childTnLst>
                                    <p:set>
                                      <p:cBhvr>
                                        <p:cTn id="124" dur="1" fill="hold">
                                          <p:stCondLst>
                                            <p:cond delay="0"/>
                                          </p:stCondLst>
                                        </p:cTn>
                                        <p:tgtEl>
                                          <p:spTgt spid="46"/>
                                        </p:tgtEl>
                                        <p:attrNameLst>
                                          <p:attrName>style.visibility</p:attrName>
                                        </p:attrNameLst>
                                      </p:cBhvr>
                                      <p:to>
                                        <p:strVal val="visible"/>
                                      </p:to>
                                    </p:set>
                                    <p:animEffect transition="in" filter="wipe(left)">
                                      <p:cBhvr>
                                        <p:cTn id="125" dur="500"/>
                                        <p:tgtEl>
                                          <p:spTgt spid="46"/>
                                        </p:tgtEl>
                                      </p:cBhvr>
                                    </p:animEffect>
                                  </p:childTnLst>
                                </p:cTn>
                              </p:par>
                            </p:childTnLst>
                          </p:cTn>
                        </p:par>
                      </p:childTnLst>
                    </p:cTn>
                  </p:par>
                  <p:par>
                    <p:cTn id="126" fill="hold">
                      <p:stCondLst>
                        <p:cond delay="indefinite"/>
                      </p:stCondLst>
                      <p:childTnLst>
                        <p:par>
                          <p:cTn id="127" fill="hold">
                            <p:stCondLst>
                              <p:cond delay="0"/>
                            </p:stCondLst>
                            <p:childTnLst>
                              <p:par>
                                <p:cTn id="128" presetID="1" presetClass="entr" presetSubtype="0" fill="hold" nodeType="clickEffect">
                                  <p:stCondLst>
                                    <p:cond delay="0"/>
                                  </p:stCondLst>
                                  <p:childTnLst>
                                    <p:set>
                                      <p:cBhvr>
                                        <p:cTn id="129" dur="1" fill="hold">
                                          <p:stCondLst>
                                            <p:cond delay="0"/>
                                          </p:stCondLst>
                                        </p:cTn>
                                        <p:tgtEl>
                                          <p:spTgt spid="47">
                                            <p:txEl>
                                              <p:pRg st="0" end="0"/>
                                            </p:txEl>
                                          </p:spTgt>
                                        </p:tgtEl>
                                        <p:attrNameLst>
                                          <p:attrName>style.visibility</p:attrName>
                                        </p:attrNameLst>
                                      </p:cBhvr>
                                      <p:to>
                                        <p:strVal val="visible"/>
                                      </p:to>
                                    </p:set>
                                  </p:childTnLst>
                                </p:cTn>
                              </p:par>
                            </p:childTnLst>
                          </p:cTn>
                        </p:par>
                      </p:childTnLst>
                    </p:cTn>
                  </p:par>
                  <p:par>
                    <p:cTn id="130" fill="hold">
                      <p:stCondLst>
                        <p:cond delay="indefinite"/>
                      </p:stCondLst>
                      <p:childTnLst>
                        <p:par>
                          <p:cTn id="131" fill="hold">
                            <p:stCondLst>
                              <p:cond delay="0"/>
                            </p:stCondLst>
                            <p:childTnLst>
                              <p:par>
                                <p:cTn id="132" presetID="22" presetClass="entr" presetSubtype="8" fill="hold" grpId="0" nodeType="clickEffect">
                                  <p:stCondLst>
                                    <p:cond delay="0"/>
                                  </p:stCondLst>
                                  <p:childTnLst>
                                    <p:set>
                                      <p:cBhvr>
                                        <p:cTn id="133" dur="1" fill="hold">
                                          <p:stCondLst>
                                            <p:cond delay="0"/>
                                          </p:stCondLst>
                                        </p:cTn>
                                        <p:tgtEl>
                                          <p:spTgt spid="48"/>
                                        </p:tgtEl>
                                        <p:attrNameLst>
                                          <p:attrName>style.visibility</p:attrName>
                                        </p:attrNameLst>
                                      </p:cBhvr>
                                      <p:to>
                                        <p:strVal val="visible"/>
                                      </p:to>
                                    </p:set>
                                    <p:animEffect transition="in" filter="wipe(left)">
                                      <p:cBhvr>
                                        <p:cTn id="134" dur="500"/>
                                        <p:tgtEl>
                                          <p:spTgt spid="48"/>
                                        </p:tgtEl>
                                      </p:cBhvr>
                                    </p:animEffect>
                                  </p:childTnLst>
                                </p:cTn>
                              </p:par>
                            </p:childTnLst>
                          </p:cTn>
                        </p:par>
                      </p:childTnLst>
                    </p:cTn>
                  </p:par>
                  <p:par>
                    <p:cTn id="135" fill="hold">
                      <p:stCondLst>
                        <p:cond delay="indefinite"/>
                      </p:stCondLst>
                      <p:childTnLst>
                        <p:par>
                          <p:cTn id="136" fill="hold">
                            <p:stCondLst>
                              <p:cond delay="0"/>
                            </p:stCondLst>
                            <p:childTnLst>
                              <p:par>
                                <p:cTn id="137" presetID="1" presetClass="entr" presetSubtype="0" fill="hold" nodeType="clickEffect">
                                  <p:stCondLst>
                                    <p:cond delay="0"/>
                                  </p:stCondLst>
                                  <p:childTnLst>
                                    <p:set>
                                      <p:cBhvr>
                                        <p:cTn id="138" dur="1" fill="hold">
                                          <p:stCondLst>
                                            <p:cond delay="0"/>
                                          </p:stCondLst>
                                        </p:cTn>
                                        <p:tgtEl>
                                          <p:spTgt spid="49">
                                            <p:txEl>
                                              <p:pRg st="0" end="0"/>
                                            </p:txEl>
                                          </p:spTgt>
                                        </p:tgtEl>
                                        <p:attrNameLst>
                                          <p:attrName>style.visibility</p:attrName>
                                        </p:attrNameLst>
                                      </p:cBhvr>
                                      <p:to>
                                        <p:strVal val="visible"/>
                                      </p:to>
                                    </p:set>
                                  </p:childTnLst>
                                </p:cTn>
                              </p:par>
                            </p:childTnLst>
                          </p:cTn>
                        </p:par>
                      </p:childTnLst>
                    </p:cTn>
                  </p:par>
                  <p:par>
                    <p:cTn id="139" fill="hold">
                      <p:stCondLst>
                        <p:cond delay="indefinite"/>
                      </p:stCondLst>
                      <p:childTnLst>
                        <p:par>
                          <p:cTn id="140" fill="hold">
                            <p:stCondLst>
                              <p:cond delay="0"/>
                            </p:stCondLst>
                            <p:childTnLst>
                              <p:par>
                                <p:cTn id="141" presetID="22" presetClass="entr" presetSubtype="8" fill="hold" grpId="0" nodeType="clickEffect">
                                  <p:stCondLst>
                                    <p:cond delay="0"/>
                                  </p:stCondLst>
                                  <p:childTnLst>
                                    <p:set>
                                      <p:cBhvr>
                                        <p:cTn id="142" dur="1" fill="hold">
                                          <p:stCondLst>
                                            <p:cond delay="0"/>
                                          </p:stCondLst>
                                        </p:cTn>
                                        <p:tgtEl>
                                          <p:spTgt spid="50"/>
                                        </p:tgtEl>
                                        <p:attrNameLst>
                                          <p:attrName>style.visibility</p:attrName>
                                        </p:attrNameLst>
                                      </p:cBhvr>
                                      <p:to>
                                        <p:strVal val="visible"/>
                                      </p:to>
                                    </p:set>
                                    <p:animEffect transition="in" filter="wipe(left)">
                                      <p:cBhvr>
                                        <p:cTn id="143" dur="500"/>
                                        <p:tgtEl>
                                          <p:spTgt spid="50"/>
                                        </p:tgtEl>
                                      </p:cBhvr>
                                    </p:animEffect>
                                  </p:childTnLst>
                                </p:cTn>
                              </p:par>
                            </p:childTnLst>
                          </p:cTn>
                        </p:par>
                      </p:childTnLst>
                    </p:cTn>
                  </p:par>
                  <p:par>
                    <p:cTn id="144" fill="hold">
                      <p:stCondLst>
                        <p:cond delay="indefinite"/>
                      </p:stCondLst>
                      <p:childTnLst>
                        <p:par>
                          <p:cTn id="145" fill="hold">
                            <p:stCondLst>
                              <p:cond delay="0"/>
                            </p:stCondLst>
                            <p:childTnLst>
                              <p:par>
                                <p:cTn id="146" presetID="1" presetClass="entr" presetSubtype="0" fill="hold" nodeType="clickEffect">
                                  <p:stCondLst>
                                    <p:cond delay="0"/>
                                  </p:stCondLst>
                                  <p:childTnLst>
                                    <p:set>
                                      <p:cBhvr>
                                        <p:cTn id="147" dur="1" fill="hold">
                                          <p:stCondLst>
                                            <p:cond delay="0"/>
                                          </p:stCondLst>
                                        </p:cTn>
                                        <p:tgtEl>
                                          <p:spTgt spid="51">
                                            <p:txEl>
                                              <p:pRg st="0" end="0"/>
                                            </p:txEl>
                                          </p:spTgt>
                                        </p:tgtEl>
                                        <p:attrNameLst>
                                          <p:attrName>style.visibility</p:attrName>
                                        </p:attrNameLst>
                                      </p:cBhvr>
                                      <p:to>
                                        <p:strVal val="visible"/>
                                      </p:to>
                                    </p:set>
                                  </p:childTnLst>
                                </p:cTn>
                              </p:par>
                            </p:childTnLst>
                          </p:cTn>
                        </p:par>
                      </p:childTnLst>
                    </p:cTn>
                  </p:par>
                  <p:par>
                    <p:cTn id="148" fill="hold">
                      <p:stCondLst>
                        <p:cond delay="indefinite"/>
                      </p:stCondLst>
                      <p:childTnLst>
                        <p:par>
                          <p:cTn id="149" fill="hold">
                            <p:stCondLst>
                              <p:cond delay="0"/>
                            </p:stCondLst>
                            <p:childTnLst>
                              <p:par>
                                <p:cTn id="150" presetID="22" presetClass="entr" presetSubtype="8" fill="hold" grpId="0" nodeType="clickEffect">
                                  <p:stCondLst>
                                    <p:cond delay="0"/>
                                  </p:stCondLst>
                                  <p:childTnLst>
                                    <p:set>
                                      <p:cBhvr>
                                        <p:cTn id="151" dur="1" fill="hold">
                                          <p:stCondLst>
                                            <p:cond delay="0"/>
                                          </p:stCondLst>
                                        </p:cTn>
                                        <p:tgtEl>
                                          <p:spTgt spid="52"/>
                                        </p:tgtEl>
                                        <p:attrNameLst>
                                          <p:attrName>style.visibility</p:attrName>
                                        </p:attrNameLst>
                                      </p:cBhvr>
                                      <p:to>
                                        <p:strVal val="visible"/>
                                      </p:to>
                                    </p:set>
                                    <p:animEffect transition="in" filter="wipe(left)">
                                      <p:cBhvr>
                                        <p:cTn id="152" dur="500"/>
                                        <p:tgtEl>
                                          <p:spTgt spid="52"/>
                                        </p:tgtEl>
                                      </p:cBhvr>
                                    </p:animEffect>
                                  </p:childTnLst>
                                </p:cTn>
                              </p:par>
                            </p:childTnLst>
                          </p:cTn>
                        </p:par>
                      </p:childTnLst>
                    </p:cTn>
                  </p:par>
                  <p:par>
                    <p:cTn id="153" fill="hold">
                      <p:stCondLst>
                        <p:cond delay="indefinite"/>
                      </p:stCondLst>
                      <p:childTnLst>
                        <p:par>
                          <p:cTn id="154" fill="hold">
                            <p:stCondLst>
                              <p:cond delay="0"/>
                            </p:stCondLst>
                            <p:childTnLst>
                              <p:par>
                                <p:cTn id="155" presetID="1" presetClass="entr" presetSubtype="0" fill="hold" nodeType="clickEffect">
                                  <p:stCondLst>
                                    <p:cond delay="0"/>
                                  </p:stCondLst>
                                  <p:childTnLst>
                                    <p:set>
                                      <p:cBhvr>
                                        <p:cTn id="156" dur="1" fill="hold">
                                          <p:stCondLst>
                                            <p:cond delay="0"/>
                                          </p:stCondLst>
                                        </p:cTn>
                                        <p:tgtEl>
                                          <p:spTgt spid="60">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25" grpId="0" animBg="1"/>
      <p:bldP spid="11" grpId="0" animBg="1"/>
      <p:bldP spid="40" grpId="0" animBg="1"/>
      <p:bldP spid="42" grpId="0" animBg="1"/>
      <p:bldP spid="44" grpId="0" animBg="1"/>
      <p:bldP spid="46" grpId="0" animBg="1"/>
      <p:bldP spid="48" grpId="0" animBg="1"/>
      <p:bldP spid="50" grpId="0" animBg="1"/>
      <p:bldP spid="52"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51F64884-B4E4-416B-8DFE-6D53C8D98A8E}"/>
              </a:ext>
            </a:extLst>
          </p:cNvPr>
          <p:cNvPicPr/>
          <p:nvPr/>
        </p:nvPicPr>
        <p:blipFill rotWithShape="1">
          <a:blip r:embed="rId2" cstate="print">
            <a:extLst>
              <a:ext uri="{28A0092B-C50C-407E-A947-70E740481C1C}">
                <a14:useLocalDpi xmlns:a14="http://schemas.microsoft.com/office/drawing/2010/main" val="0"/>
              </a:ext>
            </a:extLst>
          </a:blip>
          <a:srcRect t="13325" b="21721"/>
          <a:stretch/>
        </p:blipFill>
        <p:spPr bwMode="auto">
          <a:xfrm>
            <a:off x="0" y="6263640"/>
            <a:ext cx="1499870" cy="594360"/>
          </a:xfrm>
          <a:prstGeom prst="rect">
            <a:avLst/>
          </a:prstGeom>
          <a:ln>
            <a:noFill/>
          </a:ln>
          <a:extLst>
            <a:ext uri="{53640926-AAD7-44D8-BBD7-CCE9431645EC}">
              <a14:shadowObscured xmlns:a14="http://schemas.microsoft.com/office/drawing/2010/main"/>
            </a:ext>
          </a:extLst>
        </p:spPr>
      </p:pic>
      <p:pic>
        <p:nvPicPr>
          <p:cNvPr id="9" name="Picture 8">
            <a:extLst>
              <a:ext uri="{FF2B5EF4-FFF2-40B4-BE49-F238E27FC236}">
                <a16:creationId xmlns:a16="http://schemas.microsoft.com/office/drawing/2014/main" id="{D8EE2FF3-25A2-4778-ADAC-9D8044E35A43}"/>
              </a:ext>
            </a:extLst>
          </p:cNvPr>
          <p:cNvPicPr/>
          <p:nvPr/>
        </p:nvPicPr>
        <p:blipFill rotWithShape="1">
          <a:blip r:embed="rId3" cstate="print">
            <a:extLst>
              <a:ext uri="{28A0092B-C50C-407E-A947-70E740481C1C}">
                <a14:useLocalDpi xmlns:a14="http://schemas.microsoft.com/office/drawing/2010/main" val="0"/>
              </a:ext>
            </a:extLst>
          </a:blip>
          <a:srcRect t="16158" b="20371"/>
          <a:stretch/>
        </p:blipFill>
        <p:spPr bwMode="auto">
          <a:xfrm>
            <a:off x="0" y="0"/>
            <a:ext cx="1771015" cy="685800"/>
          </a:xfrm>
          <a:prstGeom prst="rect">
            <a:avLst/>
          </a:prstGeom>
          <a:ln>
            <a:noFill/>
          </a:ln>
          <a:extLst>
            <a:ext uri="{53640926-AAD7-44D8-BBD7-CCE9431645EC}">
              <a14:shadowObscured xmlns:a14="http://schemas.microsoft.com/office/drawing/2010/main"/>
            </a:ext>
          </a:extLst>
        </p:spPr>
      </p:pic>
      <p:sp>
        <p:nvSpPr>
          <p:cNvPr id="12" name="Content Placeholder 2">
            <a:extLst>
              <a:ext uri="{FF2B5EF4-FFF2-40B4-BE49-F238E27FC236}">
                <a16:creationId xmlns:a16="http://schemas.microsoft.com/office/drawing/2014/main" id="{40F9FA65-FAC6-41E3-8809-D78F981FD63C}"/>
              </a:ext>
            </a:extLst>
          </p:cNvPr>
          <p:cNvSpPr txBox="1">
            <a:spLocks/>
          </p:cNvSpPr>
          <p:nvPr/>
        </p:nvSpPr>
        <p:spPr>
          <a:xfrm>
            <a:off x="429827" y="2902997"/>
            <a:ext cx="11762173" cy="4568031"/>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GB" sz="8800" b="1" dirty="0">
                <a:solidFill>
                  <a:schemeClr val="accent1"/>
                </a:solidFill>
              </a:rPr>
              <a:t>Practise Questions</a:t>
            </a:r>
          </a:p>
          <a:p>
            <a:endParaRPr lang="en-GB" sz="8800" b="1" dirty="0">
              <a:solidFill>
                <a:schemeClr val="accent1"/>
              </a:solidFill>
            </a:endParaRPr>
          </a:p>
          <a:p>
            <a:endParaRPr lang="en-GB" sz="8800" dirty="0">
              <a:solidFill>
                <a:schemeClr val="accent1"/>
              </a:solidFill>
            </a:endParaRPr>
          </a:p>
        </p:txBody>
      </p:sp>
      <p:pic>
        <p:nvPicPr>
          <p:cNvPr id="13" name="Picture 12">
            <a:extLst>
              <a:ext uri="{FF2B5EF4-FFF2-40B4-BE49-F238E27FC236}">
                <a16:creationId xmlns:a16="http://schemas.microsoft.com/office/drawing/2014/main" id="{9106C1D1-B328-417B-80FC-A4F25E2A8C9F}"/>
              </a:ext>
            </a:extLst>
          </p:cNvPr>
          <p:cNvPicPr/>
          <p:nvPr/>
        </p:nvPicPr>
        <p:blipFill>
          <a:blip r:embed="rId4" cstate="print">
            <a:extLst>
              <a:ext uri="{28A0092B-C50C-407E-A947-70E740481C1C}">
                <a14:useLocalDpi xmlns:a14="http://schemas.microsoft.com/office/drawing/2010/main" val="0"/>
              </a:ext>
            </a:extLst>
          </a:blip>
          <a:stretch>
            <a:fillRect/>
          </a:stretch>
        </p:blipFill>
        <p:spPr>
          <a:xfrm>
            <a:off x="509664" y="2902997"/>
            <a:ext cx="1353600" cy="1353600"/>
          </a:xfrm>
          <a:prstGeom prst="rect">
            <a:avLst/>
          </a:prstGeom>
        </p:spPr>
      </p:pic>
      <p:sp>
        <p:nvSpPr>
          <p:cNvPr id="15" name="Subtitle 2">
            <a:extLst>
              <a:ext uri="{FF2B5EF4-FFF2-40B4-BE49-F238E27FC236}">
                <a16:creationId xmlns:a16="http://schemas.microsoft.com/office/drawing/2014/main" id="{084FAD5C-4432-44D2-A19B-C45624876CFF}"/>
              </a:ext>
            </a:extLst>
          </p:cNvPr>
          <p:cNvSpPr txBox="1">
            <a:spLocks/>
          </p:cNvSpPr>
          <p:nvPr/>
        </p:nvSpPr>
        <p:spPr>
          <a:xfrm>
            <a:off x="1499870" y="6420775"/>
            <a:ext cx="9144000" cy="437225"/>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GB" i="1" dirty="0">
                <a:solidFill>
                  <a:schemeClr val="accent3"/>
                </a:solidFill>
              </a:rPr>
              <a:t>How do I plot a scatter graph?</a:t>
            </a:r>
            <a:endParaRPr lang="en-GB" dirty="0">
              <a:solidFill>
                <a:schemeClr val="accent3"/>
              </a:solidFill>
            </a:endParaRPr>
          </a:p>
        </p:txBody>
      </p:sp>
      <p:sp>
        <p:nvSpPr>
          <p:cNvPr id="10" name="Subtitle 2">
            <a:extLst>
              <a:ext uri="{FF2B5EF4-FFF2-40B4-BE49-F238E27FC236}">
                <a16:creationId xmlns:a16="http://schemas.microsoft.com/office/drawing/2014/main" id="{85C3BE16-ED31-4DE0-A725-9A4D7F84DA19}"/>
              </a:ext>
            </a:extLst>
          </p:cNvPr>
          <p:cNvSpPr txBox="1">
            <a:spLocks/>
          </p:cNvSpPr>
          <p:nvPr/>
        </p:nvSpPr>
        <p:spPr>
          <a:xfrm>
            <a:off x="1771016" y="124287"/>
            <a:ext cx="8266670" cy="685800"/>
          </a:xfrm>
          <a:prstGeom prst="rect">
            <a:avLst/>
          </a:prstGeom>
        </p:spPr>
        <p:txBody>
          <a:bodyPr vert="horz" lIns="91440" tIns="45720" rIns="91440" bIns="45720" rtlCol="0">
            <a:normAutofit fontScale="92500"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GB" b="1" dirty="0">
                <a:solidFill>
                  <a:schemeClr val="tx2"/>
                </a:solidFill>
              </a:rPr>
              <a:t>How do we use box plots and scatter graphs to represent and compare large data sets?</a:t>
            </a:r>
          </a:p>
        </p:txBody>
      </p:sp>
      <p:pic>
        <p:nvPicPr>
          <p:cNvPr id="14" name="Picture 13">
            <a:extLst>
              <a:ext uri="{FF2B5EF4-FFF2-40B4-BE49-F238E27FC236}">
                <a16:creationId xmlns:a16="http://schemas.microsoft.com/office/drawing/2014/main" id="{CB8ED5C2-914F-487E-BC02-CC959B7C0C2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037685" y="0"/>
            <a:ext cx="2154315" cy="1211802"/>
          </a:xfrm>
          <a:prstGeom prst="rect">
            <a:avLst/>
          </a:prstGeom>
        </p:spPr>
      </p:pic>
    </p:spTree>
    <p:extLst>
      <p:ext uri="{BB962C8B-B14F-4D97-AF65-F5344CB8AC3E}">
        <p14:creationId xmlns:p14="http://schemas.microsoft.com/office/powerpoint/2010/main" val="36585581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95C8FFFF-7729-4436-A123-D6817B15909B}"/>
              </a:ext>
            </a:extLst>
          </p:cNvPr>
          <p:cNvSpPr>
            <a:spLocks noGrp="1"/>
          </p:cNvSpPr>
          <p:nvPr>
            <p:ph type="subTitle" idx="1"/>
          </p:nvPr>
        </p:nvSpPr>
        <p:spPr>
          <a:xfrm>
            <a:off x="1499870" y="6420775"/>
            <a:ext cx="9144000" cy="437225"/>
          </a:xfrm>
        </p:spPr>
        <p:txBody>
          <a:bodyPr>
            <a:normAutofit/>
          </a:bodyPr>
          <a:lstStyle/>
          <a:p>
            <a:pPr algn="l"/>
            <a:r>
              <a:rPr lang="en-GB" i="1" dirty="0">
                <a:solidFill>
                  <a:schemeClr val="accent3"/>
                </a:solidFill>
              </a:rPr>
              <a:t>How do I plot a scatter graph?</a:t>
            </a:r>
            <a:endParaRPr lang="en-GB" dirty="0">
              <a:solidFill>
                <a:schemeClr val="accent3"/>
              </a:solidFill>
            </a:endParaRPr>
          </a:p>
        </p:txBody>
      </p:sp>
      <p:pic>
        <p:nvPicPr>
          <p:cNvPr id="8" name="Picture 7">
            <a:extLst>
              <a:ext uri="{FF2B5EF4-FFF2-40B4-BE49-F238E27FC236}">
                <a16:creationId xmlns:a16="http://schemas.microsoft.com/office/drawing/2014/main" id="{51F64884-B4E4-416B-8DFE-6D53C8D98A8E}"/>
              </a:ext>
            </a:extLst>
          </p:cNvPr>
          <p:cNvPicPr/>
          <p:nvPr/>
        </p:nvPicPr>
        <p:blipFill rotWithShape="1">
          <a:blip r:embed="rId2" cstate="print">
            <a:extLst>
              <a:ext uri="{28A0092B-C50C-407E-A947-70E740481C1C}">
                <a14:useLocalDpi xmlns:a14="http://schemas.microsoft.com/office/drawing/2010/main" val="0"/>
              </a:ext>
            </a:extLst>
          </a:blip>
          <a:srcRect t="13325" b="21721"/>
          <a:stretch/>
        </p:blipFill>
        <p:spPr bwMode="auto">
          <a:xfrm>
            <a:off x="0" y="6263640"/>
            <a:ext cx="1499870" cy="594360"/>
          </a:xfrm>
          <a:prstGeom prst="rect">
            <a:avLst/>
          </a:prstGeom>
          <a:ln>
            <a:noFill/>
          </a:ln>
          <a:extLst>
            <a:ext uri="{53640926-AAD7-44D8-BBD7-CCE9431645EC}">
              <a14:shadowObscured xmlns:a14="http://schemas.microsoft.com/office/drawing/2010/main"/>
            </a:ext>
          </a:extLst>
        </p:spPr>
      </p:pic>
      <p:pic>
        <p:nvPicPr>
          <p:cNvPr id="9" name="Picture 8">
            <a:extLst>
              <a:ext uri="{FF2B5EF4-FFF2-40B4-BE49-F238E27FC236}">
                <a16:creationId xmlns:a16="http://schemas.microsoft.com/office/drawing/2014/main" id="{D8EE2FF3-25A2-4778-ADAC-9D8044E35A43}"/>
              </a:ext>
            </a:extLst>
          </p:cNvPr>
          <p:cNvPicPr/>
          <p:nvPr/>
        </p:nvPicPr>
        <p:blipFill rotWithShape="1">
          <a:blip r:embed="rId3" cstate="print">
            <a:extLst>
              <a:ext uri="{28A0092B-C50C-407E-A947-70E740481C1C}">
                <a14:useLocalDpi xmlns:a14="http://schemas.microsoft.com/office/drawing/2010/main" val="0"/>
              </a:ext>
            </a:extLst>
          </a:blip>
          <a:srcRect t="16158" b="20371"/>
          <a:stretch/>
        </p:blipFill>
        <p:spPr bwMode="auto">
          <a:xfrm>
            <a:off x="0" y="0"/>
            <a:ext cx="1771015" cy="685800"/>
          </a:xfrm>
          <a:prstGeom prst="rect">
            <a:avLst/>
          </a:prstGeom>
          <a:ln>
            <a:noFill/>
          </a:ln>
          <a:extLst>
            <a:ext uri="{53640926-AAD7-44D8-BBD7-CCE9431645EC}">
              <a14:shadowObscured xmlns:a14="http://schemas.microsoft.com/office/drawing/2010/main"/>
            </a:ext>
          </a:extLst>
        </p:spPr>
      </p:pic>
      <p:sp>
        <p:nvSpPr>
          <p:cNvPr id="4" name="Rectangle 3">
            <a:extLst>
              <a:ext uri="{FF2B5EF4-FFF2-40B4-BE49-F238E27FC236}">
                <a16:creationId xmlns:a16="http://schemas.microsoft.com/office/drawing/2014/main" id="{AAD7E3D4-24D2-4927-8484-2BA9EC0C24ED}"/>
              </a:ext>
            </a:extLst>
          </p:cNvPr>
          <p:cNvSpPr/>
          <p:nvPr/>
        </p:nvSpPr>
        <p:spPr>
          <a:xfrm>
            <a:off x="59183" y="760228"/>
            <a:ext cx="11665258" cy="5021055"/>
          </a:xfrm>
          <a:prstGeom prst="rect">
            <a:avLst/>
          </a:prstGeom>
        </p:spPr>
        <p:txBody>
          <a:bodyPr wrap="square">
            <a:spAutoFit/>
          </a:bodyPr>
          <a:lstStyle/>
          <a:p>
            <a:pPr>
              <a:lnSpc>
                <a:spcPct val="150000"/>
              </a:lnSpc>
            </a:pPr>
            <a:r>
              <a:rPr lang="en-GB" sz="2400" b="1" u="sng" dirty="0">
                <a:solidFill>
                  <a:schemeClr val="accent1"/>
                </a:solidFill>
                <a:latin typeface="+mj-lt"/>
              </a:rPr>
              <a:t>The Knowledge Phase</a:t>
            </a:r>
            <a:endParaRPr lang="en-GB" sz="2400" dirty="0">
              <a:solidFill>
                <a:schemeClr val="accent1"/>
              </a:solidFill>
              <a:latin typeface="+mj-lt"/>
            </a:endParaRPr>
          </a:p>
          <a:p>
            <a:pPr>
              <a:lnSpc>
                <a:spcPct val="150000"/>
              </a:lnSpc>
            </a:pPr>
            <a:r>
              <a:rPr lang="en-GB" sz="2400" dirty="0">
                <a:solidFill>
                  <a:schemeClr val="accent1"/>
                </a:solidFill>
                <a:latin typeface="+mj-lt"/>
              </a:rPr>
              <a:t>You can draw a line of best fit on a scatter diagram if the graph shows there is a correlation (see next lesson)</a:t>
            </a:r>
          </a:p>
          <a:p>
            <a:pPr>
              <a:lnSpc>
                <a:spcPct val="150000"/>
              </a:lnSpc>
            </a:pPr>
            <a:r>
              <a:rPr lang="en-GB" sz="2400" dirty="0">
                <a:solidFill>
                  <a:schemeClr val="accent1"/>
                </a:solidFill>
                <a:latin typeface="+mj-lt"/>
              </a:rPr>
              <a:t>The line of best fit will pass through the </a:t>
            </a:r>
            <a:r>
              <a:rPr lang="en-GB" sz="2400" b="1" i="1" dirty="0">
                <a:solidFill>
                  <a:schemeClr val="accent1"/>
                </a:solidFill>
                <a:latin typeface="+mj-lt"/>
              </a:rPr>
              <a:t>mean</a:t>
            </a:r>
            <a:r>
              <a:rPr lang="en-GB" sz="2400" dirty="0">
                <a:solidFill>
                  <a:schemeClr val="accent1"/>
                </a:solidFill>
                <a:latin typeface="+mj-lt"/>
              </a:rPr>
              <a:t> of both sets of data</a:t>
            </a:r>
          </a:p>
          <a:p>
            <a:pPr>
              <a:lnSpc>
                <a:spcPct val="150000"/>
              </a:lnSpc>
            </a:pPr>
            <a:r>
              <a:rPr lang="en-GB" sz="2400" dirty="0">
                <a:solidFill>
                  <a:schemeClr val="accent1"/>
                </a:solidFill>
                <a:latin typeface="+mj-lt"/>
              </a:rPr>
              <a:t>When drawing the line of best fit it must be a </a:t>
            </a:r>
            <a:r>
              <a:rPr lang="en-GB" sz="2400" b="1" i="1" dirty="0">
                <a:solidFill>
                  <a:schemeClr val="accent1"/>
                </a:solidFill>
                <a:latin typeface="+mj-lt"/>
              </a:rPr>
              <a:t>straight line</a:t>
            </a:r>
            <a:r>
              <a:rPr lang="en-GB" sz="2400" dirty="0">
                <a:solidFill>
                  <a:schemeClr val="accent1"/>
                </a:solidFill>
                <a:latin typeface="+mj-lt"/>
              </a:rPr>
              <a:t> which follows the trend of the points</a:t>
            </a:r>
          </a:p>
          <a:p>
            <a:pPr>
              <a:lnSpc>
                <a:spcPct val="150000"/>
              </a:lnSpc>
            </a:pPr>
            <a:r>
              <a:rPr lang="en-GB" sz="2400" dirty="0">
                <a:solidFill>
                  <a:schemeClr val="accent1"/>
                </a:solidFill>
                <a:latin typeface="+mj-lt"/>
              </a:rPr>
              <a:t>It is unlikely that the line will pass through every point. You must try and draw the line so that is passes through or as close to as many points as possible and any points that it does not pass through should be equally shared either side of the line</a:t>
            </a:r>
          </a:p>
        </p:txBody>
      </p:sp>
      <p:sp>
        <p:nvSpPr>
          <p:cNvPr id="11" name="Subtitle 2">
            <a:extLst>
              <a:ext uri="{FF2B5EF4-FFF2-40B4-BE49-F238E27FC236}">
                <a16:creationId xmlns:a16="http://schemas.microsoft.com/office/drawing/2014/main" id="{5ABF03FA-DB7F-4663-A22F-120E72362712}"/>
              </a:ext>
            </a:extLst>
          </p:cNvPr>
          <p:cNvSpPr txBox="1">
            <a:spLocks/>
          </p:cNvSpPr>
          <p:nvPr/>
        </p:nvSpPr>
        <p:spPr>
          <a:xfrm>
            <a:off x="1771016" y="124287"/>
            <a:ext cx="8266670" cy="685800"/>
          </a:xfrm>
          <a:prstGeom prst="rect">
            <a:avLst/>
          </a:prstGeom>
        </p:spPr>
        <p:txBody>
          <a:bodyPr vert="horz" lIns="91440" tIns="45720" rIns="91440" bIns="45720" rtlCol="0">
            <a:normAutofit fontScale="92500"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GB" b="1" dirty="0">
                <a:solidFill>
                  <a:schemeClr val="tx2"/>
                </a:solidFill>
              </a:rPr>
              <a:t>How do we use box plots and scatter graphs to represent and compare large data sets?</a:t>
            </a:r>
          </a:p>
        </p:txBody>
      </p:sp>
      <p:pic>
        <p:nvPicPr>
          <p:cNvPr id="12" name="Picture 11">
            <a:extLst>
              <a:ext uri="{FF2B5EF4-FFF2-40B4-BE49-F238E27FC236}">
                <a16:creationId xmlns:a16="http://schemas.microsoft.com/office/drawing/2014/main" id="{A4091706-75C3-4B86-ABE9-E201C944AA6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037685" y="0"/>
            <a:ext cx="2154315" cy="1211802"/>
          </a:xfrm>
          <a:prstGeom prst="rect">
            <a:avLst/>
          </a:prstGeom>
        </p:spPr>
      </p:pic>
    </p:spTree>
    <p:extLst>
      <p:ext uri="{BB962C8B-B14F-4D97-AF65-F5344CB8AC3E}">
        <p14:creationId xmlns:p14="http://schemas.microsoft.com/office/powerpoint/2010/main" val="42202720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95C8FFFF-7729-4436-A123-D6817B15909B}"/>
              </a:ext>
            </a:extLst>
          </p:cNvPr>
          <p:cNvSpPr>
            <a:spLocks noGrp="1"/>
          </p:cNvSpPr>
          <p:nvPr>
            <p:ph type="subTitle" idx="1"/>
          </p:nvPr>
        </p:nvSpPr>
        <p:spPr>
          <a:xfrm>
            <a:off x="1499870" y="6420775"/>
            <a:ext cx="9144000" cy="437225"/>
          </a:xfrm>
        </p:spPr>
        <p:txBody>
          <a:bodyPr>
            <a:normAutofit/>
          </a:bodyPr>
          <a:lstStyle/>
          <a:p>
            <a:pPr algn="l"/>
            <a:r>
              <a:rPr lang="en-GB" i="1" dirty="0">
                <a:solidFill>
                  <a:schemeClr val="accent3"/>
                </a:solidFill>
              </a:rPr>
              <a:t>How do I plot a scatter graph?</a:t>
            </a:r>
            <a:endParaRPr lang="en-GB" dirty="0">
              <a:solidFill>
                <a:schemeClr val="accent3"/>
              </a:solidFill>
            </a:endParaRPr>
          </a:p>
        </p:txBody>
      </p:sp>
      <p:pic>
        <p:nvPicPr>
          <p:cNvPr id="8" name="Picture 7">
            <a:extLst>
              <a:ext uri="{FF2B5EF4-FFF2-40B4-BE49-F238E27FC236}">
                <a16:creationId xmlns:a16="http://schemas.microsoft.com/office/drawing/2014/main" id="{51F64884-B4E4-416B-8DFE-6D53C8D98A8E}"/>
              </a:ext>
            </a:extLst>
          </p:cNvPr>
          <p:cNvPicPr/>
          <p:nvPr/>
        </p:nvPicPr>
        <p:blipFill rotWithShape="1">
          <a:blip r:embed="rId2" cstate="print">
            <a:extLst>
              <a:ext uri="{28A0092B-C50C-407E-A947-70E740481C1C}">
                <a14:useLocalDpi xmlns:a14="http://schemas.microsoft.com/office/drawing/2010/main" val="0"/>
              </a:ext>
            </a:extLst>
          </a:blip>
          <a:srcRect t="13325" b="21721"/>
          <a:stretch/>
        </p:blipFill>
        <p:spPr bwMode="auto">
          <a:xfrm>
            <a:off x="0" y="6263640"/>
            <a:ext cx="1499870" cy="594360"/>
          </a:xfrm>
          <a:prstGeom prst="rect">
            <a:avLst/>
          </a:prstGeom>
          <a:ln>
            <a:noFill/>
          </a:ln>
          <a:extLst>
            <a:ext uri="{53640926-AAD7-44D8-BBD7-CCE9431645EC}">
              <a14:shadowObscured xmlns:a14="http://schemas.microsoft.com/office/drawing/2010/main"/>
            </a:ext>
          </a:extLst>
        </p:spPr>
      </p:pic>
      <p:pic>
        <p:nvPicPr>
          <p:cNvPr id="9" name="Picture 8">
            <a:extLst>
              <a:ext uri="{FF2B5EF4-FFF2-40B4-BE49-F238E27FC236}">
                <a16:creationId xmlns:a16="http://schemas.microsoft.com/office/drawing/2014/main" id="{D8EE2FF3-25A2-4778-ADAC-9D8044E35A43}"/>
              </a:ext>
            </a:extLst>
          </p:cNvPr>
          <p:cNvPicPr/>
          <p:nvPr/>
        </p:nvPicPr>
        <p:blipFill rotWithShape="1">
          <a:blip r:embed="rId3" cstate="print">
            <a:extLst>
              <a:ext uri="{28A0092B-C50C-407E-A947-70E740481C1C}">
                <a14:useLocalDpi xmlns:a14="http://schemas.microsoft.com/office/drawing/2010/main" val="0"/>
              </a:ext>
            </a:extLst>
          </a:blip>
          <a:srcRect t="16158" b="20371"/>
          <a:stretch/>
        </p:blipFill>
        <p:spPr bwMode="auto">
          <a:xfrm>
            <a:off x="0" y="0"/>
            <a:ext cx="1771015" cy="685800"/>
          </a:xfrm>
          <a:prstGeom prst="rect">
            <a:avLst/>
          </a:prstGeom>
          <a:ln>
            <a:noFill/>
          </a:ln>
          <a:extLst>
            <a:ext uri="{53640926-AAD7-44D8-BBD7-CCE9431645EC}">
              <a14:shadowObscured xmlns:a14="http://schemas.microsoft.com/office/drawing/2010/main"/>
            </a:ext>
          </a:extLst>
        </p:spPr>
      </p:pic>
      <p:pic>
        <p:nvPicPr>
          <p:cNvPr id="2" name="Picture 1">
            <a:extLst>
              <a:ext uri="{FF2B5EF4-FFF2-40B4-BE49-F238E27FC236}">
                <a16:creationId xmlns:a16="http://schemas.microsoft.com/office/drawing/2014/main" id="{DC34E764-4B78-4B02-91D6-7574D48D07E5}"/>
              </a:ext>
            </a:extLst>
          </p:cNvPr>
          <p:cNvPicPr>
            <a:picLocks noChangeAspect="1"/>
          </p:cNvPicPr>
          <p:nvPr/>
        </p:nvPicPr>
        <p:blipFill>
          <a:blip r:embed="rId4"/>
          <a:stretch>
            <a:fillRect/>
          </a:stretch>
        </p:blipFill>
        <p:spPr>
          <a:xfrm>
            <a:off x="209096" y="1282962"/>
            <a:ext cx="11773808" cy="2898420"/>
          </a:xfrm>
          <a:prstGeom prst="rect">
            <a:avLst/>
          </a:prstGeom>
        </p:spPr>
      </p:pic>
      <p:sp>
        <p:nvSpPr>
          <p:cNvPr id="11" name="TextBox 10">
            <a:extLst>
              <a:ext uri="{FF2B5EF4-FFF2-40B4-BE49-F238E27FC236}">
                <a16:creationId xmlns:a16="http://schemas.microsoft.com/office/drawing/2014/main" id="{4AA37AF7-A06C-4D74-9223-88953B9C359A}"/>
              </a:ext>
            </a:extLst>
          </p:cNvPr>
          <p:cNvSpPr txBox="1"/>
          <p:nvPr/>
        </p:nvSpPr>
        <p:spPr>
          <a:xfrm>
            <a:off x="9526412" y="2674399"/>
            <a:ext cx="651140" cy="461665"/>
          </a:xfrm>
          <a:prstGeom prst="rect">
            <a:avLst/>
          </a:prstGeom>
          <a:noFill/>
        </p:spPr>
        <p:txBody>
          <a:bodyPr wrap="none" rtlCol="0">
            <a:spAutoFit/>
          </a:bodyPr>
          <a:lstStyle/>
          <a:p>
            <a:r>
              <a:rPr lang="en-GB" sz="2400" b="1" dirty="0">
                <a:solidFill>
                  <a:schemeClr val="accent1"/>
                </a:solidFill>
              </a:rPr>
              <a:t>139</a:t>
            </a:r>
          </a:p>
        </p:txBody>
      </p:sp>
      <p:sp>
        <p:nvSpPr>
          <p:cNvPr id="12" name="TextBox 11">
            <a:extLst>
              <a:ext uri="{FF2B5EF4-FFF2-40B4-BE49-F238E27FC236}">
                <a16:creationId xmlns:a16="http://schemas.microsoft.com/office/drawing/2014/main" id="{E9250980-7FD4-4B5D-9570-74C4B8DC81DD}"/>
              </a:ext>
            </a:extLst>
          </p:cNvPr>
          <p:cNvSpPr txBox="1"/>
          <p:nvPr/>
        </p:nvSpPr>
        <p:spPr>
          <a:xfrm>
            <a:off x="9526412" y="3259854"/>
            <a:ext cx="651140" cy="461665"/>
          </a:xfrm>
          <a:prstGeom prst="rect">
            <a:avLst/>
          </a:prstGeom>
          <a:noFill/>
        </p:spPr>
        <p:txBody>
          <a:bodyPr wrap="none" rtlCol="0">
            <a:spAutoFit/>
          </a:bodyPr>
          <a:lstStyle/>
          <a:p>
            <a:r>
              <a:rPr lang="en-GB" sz="2400" b="1" dirty="0">
                <a:solidFill>
                  <a:schemeClr val="accent1"/>
                </a:solidFill>
              </a:rPr>
              <a:t>118</a:t>
            </a:r>
          </a:p>
        </p:txBody>
      </p:sp>
      <p:sp>
        <p:nvSpPr>
          <p:cNvPr id="14" name="TextBox 13">
            <a:extLst>
              <a:ext uri="{FF2B5EF4-FFF2-40B4-BE49-F238E27FC236}">
                <a16:creationId xmlns:a16="http://schemas.microsoft.com/office/drawing/2014/main" id="{5A1E9E14-1704-40CA-A26D-0A40230EB18B}"/>
              </a:ext>
            </a:extLst>
          </p:cNvPr>
          <p:cNvSpPr txBox="1"/>
          <p:nvPr/>
        </p:nvSpPr>
        <p:spPr>
          <a:xfrm>
            <a:off x="10385166" y="3491104"/>
            <a:ext cx="1390124" cy="461665"/>
          </a:xfrm>
          <a:prstGeom prst="rect">
            <a:avLst/>
          </a:prstGeom>
          <a:noFill/>
        </p:spPr>
        <p:txBody>
          <a:bodyPr wrap="none" rtlCol="0">
            <a:spAutoFit/>
          </a:bodyPr>
          <a:lstStyle/>
          <a:p>
            <a:r>
              <a:rPr lang="en-GB" sz="2400" b="1" dirty="0">
                <a:solidFill>
                  <a:schemeClr val="accent1"/>
                </a:solidFill>
              </a:rPr>
              <a:t>(139,118)</a:t>
            </a:r>
          </a:p>
        </p:txBody>
      </p:sp>
      <p:sp>
        <p:nvSpPr>
          <p:cNvPr id="15" name="Subtitle 2">
            <a:extLst>
              <a:ext uri="{FF2B5EF4-FFF2-40B4-BE49-F238E27FC236}">
                <a16:creationId xmlns:a16="http://schemas.microsoft.com/office/drawing/2014/main" id="{3D37FCBA-6C76-4ED8-8E9C-E4360C7B338E}"/>
              </a:ext>
            </a:extLst>
          </p:cNvPr>
          <p:cNvSpPr txBox="1">
            <a:spLocks/>
          </p:cNvSpPr>
          <p:nvPr/>
        </p:nvSpPr>
        <p:spPr>
          <a:xfrm>
            <a:off x="1771016" y="124287"/>
            <a:ext cx="8266670" cy="685800"/>
          </a:xfrm>
          <a:prstGeom prst="rect">
            <a:avLst/>
          </a:prstGeom>
        </p:spPr>
        <p:txBody>
          <a:bodyPr vert="horz" lIns="91440" tIns="45720" rIns="91440" bIns="45720" rtlCol="0">
            <a:normAutofit fontScale="92500"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GB" b="1" dirty="0">
                <a:solidFill>
                  <a:schemeClr val="tx2"/>
                </a:solidFill>
              </a:rPr>
              <a:t>How do we use box plots and scatter graphs to represent and compare large data sets?</a:t>
            </a:r>
          </a:p>
        </p:txBody>
      </p:sp>
      <p:pic>
        <p:nvPicPr>
          <p:cNvPr id="16" name="Picture 15">
            <a:extLst>
              <a:ext uri="{FF2B5EF4-FFF2-40B4-BE49-F238E27FC236}">
                <a16:creationId xmlns:a16="http://schemas.microsoft.com/office/drawing/2014/main" id="{5AEE9B73-8864-42D8-8023-71528EE688C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037685" y="0"/>
            <a:ext cx="2154315" cy="1211802"/>
          </a:xfrm>
          <a:prstGeom prst="rect">
            <a:avLst/>
          </a:prstGeom>
        </p:spPr>
      </p:pic>
    </p:spTree>
    <p:extLst>
      <p:ext uri="{BB962C8B-B14F-4D97-AF65-F5344CB8AC3E}">
        <p14:creationId xmlns:p14="http://schemas.microsoft.com/office/powerpoint/2010/main" val="38257959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4">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4B324F3-07C2-4CC9-825D-08BA28AA07F5}"/>
              </a:ext>
            </a:extLst>
          </p:cNvPr>
          <p:cNvPicPr>
            <a:picLocks noChangeAspect="1"/>
          </p:cNvPicPr>
          <p:nvPr/>
        </p:nvPicPr>
        <p:blipFill>
          <a:blip r:embed="rId2"/>
          <a:stretch>
            <a:fillRect/>
          </a:stretch>
        </p:blipFill>
        <p:spPr>
          <a:xfrm>
            <a:off x="1895937" y="559293"/>
            <a:ext cx="10088512" cy="5861482"/>
          </a:xfrm>
          <a:prstGeom prst="rect">
            <a:avLst/>
          </a:prstGeom>
        </p:spPr>
      </p:pic>
      <p:sp>
        <p:nvSpPr>
          <p:cNvPr id="3" name="Subtitle 2">
            <a:extLst>
              <a:ext uri="{FF2B5EF4-FFF2-40B4-BE49-F238E27FC236}">
                <a16:creationId xmlns:a16="http://schemas.microsoft.com/office/drawing/2014/main" id="{95C8FFFF-7729-4436-A123-D6817B15909B}"/>
              </a:ext>
            </a:extLst>
          </p:cNvPr>
          <p:cNvSpPr>
            <a:spLocks noGrp="1"/>
          </p:cNvSpPr>
          <p:nvPr>
            <p:ph type="subTitle" idx="1"/>
          </p:nvPr>
        </p:nvSpPr>
        <p:spPr>
          <a:xfrm>
            <a:off x="1499870" y="6420775"/>
            <a:ext cx="9144000" cy="437225"/>
          </a:xfrm>
        </p:spPr>
        <p:txBody>
          <a:bodyPr>
            <a:normAutofit/>
          </a:bodyPr>
          <a:lstStyle/>
          <a:p>
            <a:pPr algn="l"/>
            <a:r>
              <a:rPr lang="en-GB" i="1" dirty="0">
                <a:solidFill>
                  <a:schemeClr val="accent3"/>
                </a:solidFill>
              </a:rPr>
              <a:t>How do I plot a scatter graph?</a:t>
            </a:r>
            <a:endParaRPr lang="en-GB" dirty="0">
              <a:solidFill>
                <a:schemeClr val="accent3"/>
              </a:solidFill>
            </a:endParaRPr>
          </a:p>
        </p:txBody>
      </p:sp>
      <p:pic>
        <p:nvPicPr>
          <p:cNvPr id="8" name="Picture 7">
            <a:extLst>
              <a:ext uri="{FF2B5EF4-FFF2-40B4-BE49-F238E27FC236}">
                <a16:creationId xmlns:a16="http://schemas.microsoft.com/office/drawing/2014/main" id="{51F64884-B4E4-416B-8DFE-6D53C8D98A8E}"/>
              </a:ext>
            </a:extLst>
          </p:cNvPr>
          <p:cNvPicPr/>
          <p:nvPr/>
        </p:nvPicPr>
        <p:blipFill rotWithShape="1">
          <a:blip r:embed="rId3" cstate="print">
            <a:extLst>
              <a:ext uri="{28A0092B-C50C-407E-A947-70E740481C1C}">
                <a14:useLocalDpi xmlns:a14="http://schemas.microsoft.com/office/drawing/2010/main" val="0"/>
              </a:ext>
            </a:extLst>
          </a:blip>
          <a:srcRect t="13325" b="21721"/>
          <a:stretch/>
        </p:blipFill>
        <p:spPr bwMode="auto">
          <a:xfrm>
            <a:off x="0" y="6263640"/>
            <a:ext cx="1499870" cy="594360"/>
          </a:xfrm>
          <a:prstGeom prst="rect">
            <a:avLst/>
          </a:prstGeom>
          <a:ln>
            <a:noFill/>
          </a:ln>
          <a:extLst>
            <a:ext uri="{53640926-AAD7-44D8-BBD7-CCE9431645EC}">
              <a14:shadowObscured xmlns:a14="http://schemas.microsoft.com/office/drawing/2010/main"/>
            </a:ext>
          </a:extLst>
        </p:spPr>
      </p:pic>
      <p:pic>
        <p:nvPicPr>
          <p:cNvPr id="9" name="Picture 8">
            <a:extLst>
              <a:ext uri="{FF2B5EF4-FFF2-40B4-BE49-F238E27FC236}">
                <a16:creationId xmlns:a16="http://schemas.microsoft.com/office/drawing/2014/main" id="{D8EE2FF3-25A2-4778-ADAC-9D8044E35A43}"/>
              </a:ext>
            </a:extLst>
          </p:cNvPr>
          <p:cNvPicPr/>
          <p:nvPr/>
        </p:nvPicPr>
        <p:blipFill rotWithShape="1">
          <a:blip r:embed="rId4" cstate="print">
            <a:extLst>
              <a:ext uri="{28A0092B-C50C-407E-A947-70E740481C1C}">
                <a14:useLocalDpi xmlns:a14="http://schemas.microsoft.com/office/drawing/2010/main" val="0"/>
              </a:ext>
            </a:extLst>
          </a:blip>
          <a:srcRect t="16158" b="20371"/>
          <a:stretch/>
        </p:blipFill>
        <p:spPr bwMode="auto">
          <a:xfrm>
            <a:off x="0" y="0"/>
            <a:ext cx="1771015" cy="685800"/>
          </a:xfrm>
          <a:prstGeom prst="rect">
            <a:avLst/>
          </a:prstGeom>
          <a:ln>
            <a:noFill/>
          </a:ln>
          <a:extLst>
            <a:ext uri="{53640926-AAD7-44D8-BBD7-CCE9431645EC}">
              <a14:shadowObscured xmlns:a14="http://schemas.microsoft.com/office/drawing/2010/main"/>
            </a:ext>
          </a:extLst>
        </p:spPr>
      </p:pic>
      <p:sp>
        <p:nvSpPr>
          <p:cNvPr id="14" name="TextBox 13">
            <a:extLst>
              <a:ext uri="{FF2B5EF4-FFF2-40B4-BE49-F238E27FC236}">
                <a16:creationId xmlns:a16="http://schemas.microsoft.com/office/drawing/2014/main" id="{5A1E9E14-1704-40CA-A26D-0A40230EB18B}"/>
              </a:ext>
            </a:extLst>
          </p:cNvPr>
          <p:cNvSpPr txBox="1"/>
          <p:nvPr/>
        </p:nvSpPr>
        <p:spPr>
          <a:xfrm>
            <a:off x="9417500" y="3429000"/>
            <a:ext cx="354584" cy="461665"/>
          </a:xfrm>
          <a:prstGeom prst="rect">
            <a:avLst/>
          </a:prstGeom>
          <a:noFill/>
        </p:spPr>
        <p:txBody>
          <a:bodyPr wrap="none" rtlCol="0">
            <a:spAutoFit/>
          </a:bodyPr>
          <a:lstStyle/>
          <a:p>
            <a:r>
              <a:rPr lang="en-GB" sz="2400" b="1" dirty="0">
                <a:solidFill>
                  <a:schemeClr val="accent1"/>
                </a:solidFill>
              </a:rPr>
              <a:t>X</a:t>
            </a:r>
          </a:p>
        </p:txBody>
      </p:sp>
      <p:cxnSp>
        <p:nvCxnSpPr>
          <p:cNvPr id="6" name="Straight Connector 5">
            <a:extLst>
              <a:ext uri="{FF2B5EF4-FFF2-40B4-BE49-F238E27FC236}">
                <a16:creationId xmlns:a16="http://schemas.microsoft.com/office/drawing/2014/main" id="{BB758F91-1FDB-44EE-B5FF-B393673F3262}"/>
              </a:ext>
            </a:extLst>
          </p:cNvPr>
          <p:cNvCxnSpPr>
            <a:cxnSpLocks/>
          </p:cNvCxnSpPr>
          <p:nvPr/>
        </p:nvCxnSpPr>
        <p:spPr>
          <a:xfrm>
            <a:off x="6471821" y="1391362"/>
            <a:ext cx="5252620" cy="3837586"/>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1" name="Subtitle 2">
            <a:extLst>
              <a:ext uri="{FF2B5EF4-FFF2-40B4-BE49-F238E27FC236}">
                <a16:creationId xmlns:a16="http://schemas.microsoft.com/office/drawing/2014/main" id="{D69265CB-7897-43B5-ADE8-92AAC3DA69A0}"/>
              </a:ext>
            </a:extLst>
          </p:cNvPr>
          <p:cNvSpPr txBox="1">
            <a:spLocks/>
          </p:cNvSpPr>
          <p:nvPr/>
        </p:nvSpPr>
        <p:spPr>
          <a:xfrm>
            <a:off x="1771016" y="124287"/>
            <a:ext cx="8266670" cy="685800"/>
          </a:xfrm>
          <a:prstGeom prst="rect">
            <a:avLst/>
          </a:prstGeom>
        </p:spPr>
        <p:txBody>
          <a:bodyPr vert="horz" lIns="91440" tIns="45720" rIns="91440" bIns="45720" rtlCol="0">
            <a:normAutofit fontScale="92500"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GB" b="1" dirty="0">
                <a:solidFill>
                  <a:schemeClr val="tx2"/>
                </a:solidFill>
              </a:rPr>
              <a:t>How do we use box plots and scatter graphs to represent and compare large data sets?</a:t>
            </a:r>
          </a:p>
        </p:txBody>
      </p:sp>
      <p:pic>
        <p:nvPicPr>
          <p:cNvPr id="12" name="Picture 11">
            <a:extLst>
              <a:ext uri="{FF2B5EF4-FFF2-40B4-BE49-F238E27FC236}">
                <a16:creationId xmlns:a16="http://schemas.microsoft.com/office/drawing/2014/main" id="{68D633D7-87E8-4B0B-99C6-1EC0A208ADF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037685" y="0"/>
            <a:ext cx="2154315" cy="1211802"/>
          </a:xfrm>
          <a:prstGeom prst="rect">
            <a:avLst/>
          </a:prstGeom>
        </p:spPr>
      </p:pic>
    </p:spTree>
    <p:extLst>
      <p:ext uri="{BB962C8B-B14F-4D97-AF65-F5344CB8AC3E}">
        <p14:creationId xmlns:p14="http://schemas.microsoft.com/office/powerpoint/2010/main" val="20280184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4"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down)">
                                      <p:cBhvr>
                                        <p:cTn id="11"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0B53199-4CE2-48A8-A257-232098EAB237}"/>
              </a:ext>
            </a:extLst>
          </p:cNvPr>
          <p:cNvPicPr>
            <a:picLocks noChangeAspect="1"/>
          </p:cNvPicPr>
          <p:nvPr/>
        </p:nvPicPr>
        <p:blipFill>
          <a:blip r:embed="rId2"/>
          <a:stretch>
            <a:fillRect/>
          </a:stretch>
        </p:blipFill>
        <p:spPr>
          <a:xfrm>
            <a:off x="2938341" y="535642"/>
            <a:ext cx="7705529" cy="5849690"/>
          </a:xfrm>
          <a:prstGeom prst="rect">
            <a:avLst/>
          </a:prstGeom>
        </p:spPr>
      </p:pic>
      <p:sp>
        <p:nvSpPr>
          <p:cNvPr id="3" name="Subtitle 2">
            <a:extLst>
              <a:ext uri="{FF2B5EF4-FFF2-40B4-BE49-F238E27FC236}">
                <a16:creationId xmlns:a16="http://schemas.microsoft.com/office/drawing/2014/main" id="{95C8FFFF-7729-4436-A123-D6817B15909B}"/>
              </a:ext>
            </a:extLst>
          </p:cNvPr>
          <p:cNvSpPr>
            <a:spLocks noGrp="1"/>
          </p:cNvSpPr>
          <p:nvPr>
            <p:ph type="subTitle" idx="1"/>
          </p:nvPr>
        </p:nvSpPr>
        <p:spPr>
          <a:xfrm>
            <a:off x="1499870" y="6420775"/>
            <a:ext cx="9144000" cy="437225"/>
          </a:xfrm>
        </p:spPr>
        <p:txBody>
          <a:bodyPr>
            <a:normAutofit/>
          </a:bodyPr>
          <a:lstStyle/>
          <a:p>
            <a:pPr algn="l"/>
            <a:r>
              <a:rPr lang="en-GB" i="1" dirty="0">
                <a:solidFill>
                  <a:schemeClr val="accent3"/>
                </a:solidFill>
              </a:rPr>
              <a:t>How do I plot a scatter graph?</a:t>
            </a:r>
            <a:endParaRPr lang="en-GB" dirty="0">
              <a:solidFill>
                <a:schemeClr val="accent3"/>
              </a:solidFill>
            </a:endParaRPr>
          </a:p>
        </p:txBody>
      </p:sp>
      <p:pic>
        <p:nvPicPr>
          <p:cNvPr id="8" name="Picture 7">
            <a:extLst>
              <a:ext uri="{FF2B5EF4-FFF2-40B4-BE49-F238E27FC236}">
                <a16:creationId xmlns:a16="http://schemas.microsoft.com/office/drawing/2014/main" id="{51F64884-B4E4-416B-8DFE-6D53C8D98A8E}"/>
              </a:ext>
            </a:extLst>
          </p:cNvPr>
          <p:cNvPicPr/>
          <p:nvPr/>
        </p:nvPicPr>
        <p:blipFill rotWithShape="1">
          <a:blip r:embed="rId3" cstate="print">
            <a:extLst>
              <a:ext uri="{28A0092B-C50C-407E-A947-70E740481C1C}">
                <a14:useLocalDpi xmlns:a14="http://schemas.microsoft.com/office/drawing/2010/main" val="0"/>
              </a:ext>
            </a:extLst>
          </a:blip>
          <a:srcRect t="13325" b="21721"/>
          <a:stretch/>
        </p:blipFill>
        <p:spPr bwMode="auto">
          <a:xfrm>
            <a:off x="0" y="6263640"/>
            <a:ext cx="1499870" cy="594360"/>
          </a:xfrm>
          <a:prstGeom prst="rect">
            <a:avLst/>
          </a:prstGeom>
          <a:ln>
            <a:noFill/>
          </a:ln>
          <a:extLst>
            <a:ext uri="{53640926-AAD7-44D8-BBD7-CCE9431645EC}">
              <a14:shadowObscured xmlns:a14="http://schemas.microsoft.com/office/drawing/2010/main"/>
            </a:ext>
          </a:extLst>
        </p:spPr>
      </p:pic>
      <p:pic>
        <p:nvPicPr>
          <p:cNvPr id="9" name="Picture 8">
            <a:extLst>
              <a:ext uri="{FF2B5EF4-FFF2-40B4-BE49-F238E27FC236}">
                <a16:creationId xmlns:a16="http://schemas.microsoft.com/office/drawing/2014/main" id="{D8EE2FF3-25A2-4778-ADAC-9D8044E35A43}"/>
              </a:ext>
            </a:extLst>
          </p:cNvPr>
          <p:cNvPicPr/>
          <p:nvPr/>
        </p:nvPicPr>
        <p:blipFill rotWithShape="1">
          <a:blip r:embed="rId4" cstate="print">
            <a:extLst>
              <a:ext uri="{28A0092B-C50C-407E-A947-70E740481C1C}">
                <a14:useLocalDpi xmlns:a14="http://schemas.microsoft.com/office/drawing/2010/main" val="0"/>
              </a:ext>
            </a:extLst>
          </a:blip>
          <a:srcRect t="16158" b="20371"/>
          <a:stretch/>
        </p:blipFill>
        <p:spPr bwMode="auto">
          <a:xfrm>
            <a:off x="0" y="0"/>
            <a:ext cx="1771015" cy="685800"/>
          </a:xfrm>
          <a:prstGeom prst="rect">
            <a:avLst/>
          </a:prstGeom>
          <a:ln>
            <a:noFill/>
          </a:ln>
          <a:extLst>
            <a:ext uri="{53640926-AAD7-44D8-BBD7-CCE9431645EC}">
              <a14:shadowObscured xmlns:a14="http://schemas.microsoft.com/office/drawing/2010/main"/>
            </a:ext>
          </a:extLst>
        </p:spPr>
      </p:pic>
      <p:sp>
        <p:nvSpPr>
          <p:cNvPr id="11" name="TextBox 10">
            <a:extLst>
              <a:ext uri="{FF2B5EF4-FFF2-40B4-BE49-F238E27FC236}">
                <a16:creationId xmlns:a16="http://schemas.microsoft.com/office/drawing/2014/main" id="{C189613E-D8FF-4E81-809A-29D22D415C4F}"/>
              </a:ext>
            </a:extLst>
          </p:cNvPr>
          <p:cNvSpPr txBox="1"/>
          <p:nvPr/>
        </p:nvSpPr>
        <p:spPr>
          <a:xfrm>
            <a:off x="6219442" y="5168708"/>
            <a:ext cx="301686" cy="369332"/>
          </a:xfrm>
          <a:prstGeom prst="rect">
            <a:avLst/>
          </a:prstGeom>
          <a:noFill/>
        </p:spPr>
        <p:txBody>
          <a:bodyPr wrap="none" rtlCol="0">
            <a:spAutoFit/>
          </a:bodyPr>
          <a:lstStyle/>
          <a:p>
            <a:r>
              <a:rPr lang="en-GB" dirty="0">
                <a:solidFill>
                  <a:schemeClr val="accent1"/>
                </a:solidFill>
              </a:rPr>
              <a:t>0</a:t>
            </a:r>
          </a:p>
        </p:txBody>
      </p:sp>
      <p:sp>
        <p:nvSpPr>
          <p:cNvPr id="12" name="TextBox 11">
            <a:extLst>
              <a:ext uri="{FF2B5EF4-FFF2-40B4-BE49-F238E27FC236}">
                <a16:creationId xmlns:a16="http://schemas.microsoft.com/office/drawing/2014/main" id="{7BDEFE32-FCD6-48FE-84BD-B56106B4AA4B}"/>
              </a:ext>
            </a:extLst>
          </p:cNvPr>
          <p:cNvSpPr txBox="1"/>
          <p:nvPr/>
        </p:nvSpPr>
        <p:spPr>
          <a:xfrm>
            <a:off x="6567038" y="5171492"/>
            <a:ext cx="611511" cy="369332"/>
          </a:xfrm>
          <a:prstGeom prst="rect">
            <a:avLst/>
          </a:prstGeom>
          <a:noFill/>
        </p:spPr>
        <p:txBody>
          <a:bodyPr wrap="square" rtlCol="0">
            <a:spAutoFit/>
          </a:bodyPr>
          <a:lstStyle/>
          <a:p>
            <a:r>
              <a:rPr lang="en-GB" dirty="0">
                <a:solidFill>
                  <a:schemeClr val="accent1"/>
                </a:solidFill>
              </a:rPr>
              <a:t>10</a:t>
            </a:r>
          </a:p>
        </p:txBody>
      </p:sp>
      <p:sp>
        <p:nvSpPr>
          <p:cNvPr id="15" name="TextBox 14">
            <a:extLst>
              <a:ext uri="{FF2B5EF4-FFF2-40B4-BE49-F238E27FC236}">
                <a16:creationId xmlns:a16="http://schemas.microsoft.com/office/drawing/2014/main" id="{FA682CFD-E69C-47DE-8705-6929A7F3B06B}"/>
              </a:ext>
            </a:extLst>
          </p:cNvPr>
          <p:cNvSpPr txBox="1"/>
          <p:nvPr/>
        </p:nvSpPr>
        <p:spPr>
          <a:xfrm>
            <a:off x="6997034" y="5175386"/>
            <a:ext cx="479458" cy="369332"/>
          </a:xfrm>
          <a:prstGeom prst="rect">
            <a:avLst/>
          </a:prstGeom>
          <a:noFill/>
        </p:spPr>
        <p:txBody>
          <a:bodyPr wrap="square" rtlCol="0">
            <a:spAutoFit/>
          </a:bodyPr>
          <a:lstStyle/>
          <a:p>
            <a:r>
              <a:rPr lang="en-GB" dirty="0">
                <a:solidFill>
                  <a:schemeClr val="accent1"/>
                </a:solidFill>
              </a:rPr>
              <a:t>20</a:t>
            </a:r>
          </a:p>
        </p:txBody>
      </p:sp>
      <p:sp>
        <p:nvSpPr>
          <p:cNvPr id="16" name="TextBox 15">
            <a:extLst>
              <a:ext uri="{FF2B5EF4-FFF2-40B4-BE49-F238E27FC236}">
                <a16:creationId xmlns:a16="http://schemas.microsoft.com/office/drawing/2014/main" id="{BB483A7D-50AC-45CD-9128-8501C8FE1A77}"/>
              </a:ext>
            </a:extLst>
          </p:cNvPr>
          <p:cNvSpPr txBox="1"/>
          <p:nvPr/>
        </p:nvSpPr>
        <p:spPr>
          <a:xfrm>
            <a:off x="7388993" y="5178498"/>
            <a:ext cx="458378" cy="369332"/>
          </a:xfrm>
          <a:prstGeom prst="rect">
            <a:avLst/>
          </a:prstGeom>
          <a:noFill/>
        </p:spPr>
        <p:txBody>
          <a:bodyPr wrap="square" rtlCol="0">
            <a:spAutoFit/>
          </a:bodyPr>
          <a:lstStyle/>
          <a:p>
            <a:r>
              <a:rPr lang="en-GB" dirty="0">
                <a:solidFill>
                  <a:schemeClr val="accent1"/>
                </a:solidFill>
              </a:rPr>
              <a:t>30</a:t>
            </a:r>
          </a:p>
        </p:txBody>
      </p:sp>
      <p:sp>
        <p:nvSpPr>
          <p:cNvPr id="17" name="TextBox 16">
            <a:extLst>
              <a:ext uri="{FF2B5EF4-FFF2-40B4-BE49-F238E27FC236}">
                <a16:creationId xmlns:a16="http://schemas.microsoft.com/office/drawing/2014/main" id="{CDFD2765-C1B1-4FE4-A826-07C35399C298}"/>
              </a:ext>
            </a:extLst>
          </p:cNvPr>
          <p:cNvSpPr txBox="1"/>
          <p:nvPr/>
        </p:nvSpPr>
        <p:spPr>
          <a:xfrm>
            <a:off x="7788511" y="5172291"/>
            <a:ext cx="458378" cy="369332"/>
          </a:xfrm>
          <a:prstGeom prst="rect">
            <a:avLst/>
          </a:prstGeom>
          <a:noFill/>
        </p:spPr>
        <p:txBody>
          <a:bodyPr wrap="square" rtlCol="0">
            <a:spAutoFit/>
          </a:bodyPr>
          <a:lstStyle/>
          <a:p>
            <a:r>
              <a:rPr lang="en-GB" dirty="0">
                <a:solidFill>
                  <a:schemeClr val="accent1"/>
                </a:solidFill>
              </a:rPr>
              <a:t>40</a:t>
            </a:r>
          </a:p>
        </p:txBody>
      </p:sp>
      <p:sp>
        <p:nvSpPr>
          <p:cNvPr id="18" name="TextBox 17">
            <a:extLst>
              <a:ext uri="{FF2B5EF4-FFF2-40B4-BE49-F238E27FC236}">
                <a16:creationId xmlns:a16="http://schemas.microsoft.com/office/drawing/2014/main" id="{249E4D49-0697-45FE-84DA-73CE605A7B18}"/>
              </a:ext>
            </a:extLst>
          </p:cNvPr>
          <p:cNvSpPr txBox="1"/>
          <p:nvPr/>
        </p:nvSpPr>
        <p:spPr>
          <a:xfrm>
            <a:off x="8201939" y="5175204"/>
            <a:ext cx="552406" cy="369332"/>
          </a:xfrm>
          <a:prstGeom prst="rect">
            <a:avLst/>
          </a:prstGeom>
          <a:noFill/>
        </p:spPr>
        <p:txBody>
          <a:bodyPr wrap="square" rtlCol="0">
            <a:spAutoFit/>
          </a:bodyPr>
          <a:lstStyle/>
          <a:p>
            <a:r>
              <a:rPr lang="en-GB" dirty="0">
                <a:solidFill>
                  <a:schemeClr val="accent1"/>
                </a:solidFill>
              </a:rPr>
              <a:t>50</a:t>
            </a:r>
          </a:p>
        </p:txBody>
      </p:sp>
      <p:sp>
        <p:nvSpPr>
          <p:cNvPr id="19" name="TextBox 18">
            <a:extLst>
              <a:ext uri="{FF2B5EF4-FFF2-40B4-BE49-F238E27FC236}">
                <a16:creationId xmlns:a16="http://schemas.microsoft.com/office/drawing/2014/main" id="{C8ADEBA3-9D00-44CB-8A7C-B215CAC695C4}"/>
              </a:ext>
            </a:extLst>
          </p:cNvPr>
          <p:cNvSpPr txBox="1"/>
          <p:nvPr/>
        </p:nvSpPr>
        <p:spPr>
          <a:xfrm>
            <a:off x="8605950" y="5168927"/>
            <a:ext cx="473589" cy="369332"/>
          </a:xfrm>
          <a:prstGeom prst="rect">
            <a:avLst/>
          </a:prstGeom>
          <a:noFill/>
        </p:spPr>
        <p:txBody>
          <a:bodyPr wrap="square" rtlCol="0">
            <a:spAutoFit/>
          </a:bodyPr>
          <a:lstStyle/>
          <a:p>
            <a:r>
              <a:rPr lang="en-GB" dirty="0">
                <a:solidFill>
                  <a:schemeClr val="accent1"/>
                </a:solidFill>
              </a:rPr>
              <a:t>60</a:t>
            </a:r>
          </a:p>
        </p:txBody>
      </p:sp>
      <p:sp>
        <p:nvSpPr>
          <p:cNvPr id="20" name="TextBox 19">
            <a:extLst>
              <a:ext uri="{FF2B5EF4-FFF2-40B4-BE49-F238E27FC236}">
                <a16:creationId xmlns:a16="http://schemas.microsoft.com/office/drawing/2014/main" id="{7074A870-6FA5-4F97-850B-C693F40FF3F8}"/>
              </a:ext>
            </a:extLst>
          </p:cNvPr>
          <p:cNvSpPr txBox="1"/>
          <p:nvPr/>
        </p:nvSpPr>
        <p:spPr>
          <a:xfrm>
            <a:off x="9039078" y="5174431"/>
            <a:ext cx="449665" cy="369332"/>
          </a:xfrm>
          <a:prstGeom prst="rect">
            <a:avLst/>
          </a:prstGeom>
          <a:noFill/>
        </p:spPr>
        <p:txBody>
          <a:bodyPr wrap="square" rtlCol="0">
            <a:spAutoFit/>
          </a:bodyPr>
          <a:lstStyle/>
          <a:p>
            <a:r>
              <a:rPr lang="en-GB" dirty="0">
                <a:solidFill>
                  <a:schemeClr val="accent1"/>
                </a:solidFill>
              </a:rPr>
              <a:t>70</a:t>
            </a:r>
          </a:p>
        </p:txBody>
      </p:sp>
      <p:sp>
        <p:nvSpPr>
          <p:cNvPr id="21" name="TextBox 20">
            <a:extLst>
              <a:ext uri="{FF2B5EF4-FFF2-40B4-BE49-F238E27FC236}">
                <a16:creationId xmlns:a16="http://schemas.microsoft.com/office/drawing/2014/main" id="{F35B82C2-33E9-4319-A167-4D8E3020BF5C}"/>
              </a:ext>
            </a:extLst>
          </p:cNvPr>
          <p:cNvSpPr txBox="1"/>
          <p:nvPr/>
        </p:nvSpPr>
        <p:spPr>
          <a:xfrm>
            <a:off x="9421472" y="5177652"/>
            <a:ext cx="482533" cy="369332"/>
          </a:xfrm>
          <a:prstGeom prst="rect">
            <a:avLst/>
          </a:prstGeom>
          <a:noFill/>
        </p:spPr>
        <p:txBody>
          <a:bodyPr wrap="square" rtlCol="0">
            <a:spAutoFit/>
          </a:bodyPr>
          <a:lstStyle/>
          <a:p>
            <a:r>
              <a:rPr lang="en-GB" dirty="0">
                <a:solidFill>
                  <a:schemeClr val="accent1"/>
                </a:solidFill>
              </a:rPr>
              <a:t>80</a:t>
            </a:r>
          </a:p>
        </p:txBody>
      </p:sp>
      <p:sp>
        <p:nvSpPr>
          <p:cNvPr id="22" name="TextBox 21">
            <a:extLst>
              <a:ext uri="{FF2B5EF4-FFF2-40B4-BE49-F238E27FC236}">
                <a16:creationId xmlns:a16="http://schemas.microsoft.com/office/drawing/2014/main" id="{132B8EAA-099A-4C2D-B7B8-4F8C87ECF1B1}"/>
              </a:ext>
            </a:extLst>
          </p:cNvPr>
          <p:cNvSpPr txBox="1"/>
          <p:nvPr/>
        </p:nvSpPr>
        <p:spPr>
          <a:xfrm>
            <a:off x="9843885" y="5173317"/>
            <a:ext cx="427219" cy="369332"/>
          </a:xfrm>
          <a:prstGeom prst="rect">
            <a:avLst/>
          </a:prstGeom>
          <a:noFill/>
        </p:spPr>
        <p:txBody>
          <a:bodyPr wrap="square" rtlCol="0">
            <a:spAutoFit/>
          </a:bodyPr>
          <a:lstStyle/>
          <a:p>
            <a:r>
              <a:rPr lang="en-GB" dirty="0">
                <a:solidFill>
                  <a:schemeClr val="accent1"/>
                </a:solidFill>
              </a:rPr>
              <a:t>90</a:t>
            </a:r>
          </a:p>
        </p:txBody>
      </p:sp>
      <p:sp>
        <p:nvSpPr>
          <p:cNvPr id="23" name="TextBox 22">
            <a:extLst>
              <a:ext uri="{FF2B5EF4-FFF2-40B4-BE49-F238E27FC236}">
                <a16:creationId xmlns:a16="http://schemas.microsoft.com/office/drawing/2014/main" id="{B45331D9-234C-4118-AE8E-376B9608B679}"/>
              </a:ext>
            </a:extLst>
          </p:cNvPr>
          <p:cNvSpPr txBox="1"/>
          <p:nvPr/>
        </p:nvSpPr>
        <p:spPr>
          <a:xfrm>
            <a:off x="6010983" y="4661461"/>
            <a:ext cx="611511" cy="369332"/>
          </a:xfrm>
          <a:prstGeom prst="rect">
            <a:avLst/>
          </a:prstGeom>
          <a:noFill/>
        </p:spPr>
        <p:txBody>
          <a:bodyPr wrap="square" rtlCol="0">
            <a:spAutoFit/>
          </a:bodyPr>
          <a:lstStyle/>
          <a:p>
            <a:r>
              <a:rPr lang="en-GB" dirty="0">
                <a:solidFill>
                  <a:schemeClr val="accent1"/>
                </a:solidFill>
              </a:rPr>
              <a:t>10</a:t>
            </a:r>
          </a:p>
        </p:txBody>
      </p:sp>
      <p:sp>
        <p:nvSpPr>
          <p:cNvPr id="24" name="TextBox 23">
            <a:extLst>
              <a:ext uri="{FF2B5EF4-FFF2-40B4-BE49-F238E27FC236}">
                <a16:creationId xmlns:a16="http://schemas.microsoft.com/office/drawing/2014/main" id="{7036129F-8391-4D39-AEF8-EBE0D169BBBC}"/>
              </a:ext>
            </a:extLst>
          </p:cNvPr>
          <p:cNvSpPr txBox="1"/>
          <p:nvPr/>
        </p:nvSpPr>
        <p:spPr>
          <a:xfrm>
            <a:off x="6009295" y="4250114"/>
            <a:ext cx="479458" cy="369332"/>
          </a:xfrm>
          <a:prstGeom prst="rect">
            <a:avLst/>
          </a:prstGeom>
          <a:noFill/>
        </p:spPr>
        <p:txBody>
          <a:bodyPr wrap="square" rtlCol="0">
            <a:spAutoFit/>
          </a:bodyPr>
          <a:lstStyle/>
          <a:p>
            <a:r>
              <a:rPr lang="en-GB" dirty="0">
                <a:solidFill>
                  <a:schemeClr val="accent1"/>
                </a:solidFill>
              </a:rPr>
              <a:t>20</a:t>
            </a:r>
          </a:p>
        </p:txBody>
      </p:sp>
      <p:sp>
        <p:nvSpPr>
          <p:cNvPr id="25" name="TextBox 24">
            <a:extLst>
              <a:ext uri="{FF2B5EF4-FFF2-40B4-BE49-F238E27FC236}">
                <a16:creationId xmlns:a16="http://schemas.microsoft.com/office/drawing/2014/main" id="{2A2A41A7-4F55-434E-B7F4-F94F3953960C}"/>
              </a:ext>
            </a:extLst>
          </p:cNvPr>
          <p:cNvSpPr txBox="1"/>
          <p:nvPr/>
        </p:nvSpPr>
        <p:spPr>
          <a:xfrm>
            <a:off x="5963619" y="3854896"/>
            <a:ext cx="458378" cy="369332"/>
          </a:xfrm>
          <a:prstGeom prst="rect">
            <a:avLst/>
          </a:prstGeom>
          <a:noFill/>
        </p:spPr>
        <p:txBody>
          <a:bodyPr wrap="square" rtlCol="0">
            <a:spAutoFit/>
          </a:bodyPr>
          <a:lstStyle/>
          <a:p>
            <a:r>
              <a:rPr lang="en-GB" dirty="0">
                <a:solidFill>
                  <a:schemeClr val="accent1"/>
                </a:solidFill>
              </a:rPr>
              <a:t>30</a:t>
            </a:r>
          </a:p>
        </p:txBody>
      </p:sp>
      <p:sp>
        <p:nvSpPr>
          <p:cNvPr id="26" name="TextBox 25">
            <a:extLst>
              <a:ext uri="{FF2B5EF4-FFF2-40B4-BE49-F238E27FC236}">
                <a16:creationId xmlns:a16="http://schemas.microsoft.com/office/drawing/2014/main" id="{2FD7E883-F8D1-44F7-A7AF-1157A620D2DE}"/>
              </a:ext>
            </a:extLst>
          </p:cNvPr>
          <p:cNvSpPr txBox="1"/>
          <p:nvPr/>
        </p:nvSpPr>
        <p:spPr>
          <a:xfrm>
            <a:off x="5957537" y="3450121"/>
            <a:ext cx="458378" cy="369332"/>
          </a:xfrm>
          <a:prstGeom prst="rect">
            <a:avLst/>
          </a:prstGeom>
          <a:noFill/>
        </p:spPr>
        <p:txBody>
          <a:bodyPr wrap="square" rtlCol="0">
            <a:spAutoFit/>
          </a:bodyPr>
          <a:lstStyle/>
          <a:p>
            <a:r>
              <a:rPr lang="en-GB" dirty="0">
                <a:solidFill>
                  <a:schemeClr val="accent1"/>
                </a:solidFill>
              </a:rPr>
              <a:t>40</a:t>
            </a:r>
          </a:p>
        </p:txBody>
      </p:sp>
      <p:sp>
        <p:nvSpPr>
          <p:cNvPr id="27" name="TextBox 26">
            <a:extLst>
              <a:ext uri="{FF2B5EF4-FFF2-40B4-BE49-F238E27FC236}">
                <a16:creationId xmlns:a16="http://schemas.microsoft.com/office/drawing/2014/main" id="{3534843C-5C48-4374-AF94-50849D990C4A}"/>
              </a:ext>
            </a:extLst>
          </p:cNvPr>
          <p:cNvSpPr txBox="1"/>
          <p:nvPr/>
        </p:nvSpPr>
        <p:spPr>
          <a:xfrm>
            <a:off x="5972821" y="3053876"/>
            <a:ext cx="552406" cy="369332"/>
          </a:xfrm>
          <a:prstGeom prst="rect">
            <a:avLst/>
          </a:prstGeom>
          <a:noFill/>
        </p:spPr>
        <p:txBody>
          <a:bodyPr wrap="square" rtlCol="0">
            <a:spAutoFit/>
          </a:bodyPr>
          <a:lstStyle/>
          <a:p>
            <a:r>
              <a:rPr lang="en-GB" dirty="0">
                <a:solidFill>
                  <a:schemeClr val="accent1"/>
                </a:solidFill>
              </a:rPr>
              <a:t>50</a:t>
            </a:r>
          </a:p>
        </p:txBody>
      </p:sp>
      <p:sp>
        <p:nvSpPr>
          <p:cNvPr id="28" name="TextBox 27">
            <a:extLst>
              <a:ext uri="{FF2B5EF4-FFF2-40B4-BE49-F238E27FC236}">
                <a16:creationId xmlns:a16="http://schemas.microsoft.com/office/drawing/2014/main" id="{FC757675-F6CF-444C-8A78-2EB55C4E57E6}"/>
              </a:ext>
            </a:extLst>
          </p:cNvPr>
          <p:cNvSpPr txBox="1"/>
          <p:nvPr/>
        </p:nvSpPr>
        <p:spPr>
          <a:xfrm>
            <a:off x="5972821" y="2612635"/>
            <a:ext cx="473589" cy="369332"/>
          </a:xfrm>
          <a:prstGeom prst="rect">
            <a:avLst/>
          </a:prstGeom>
          <a:noFill/>
        </p:spPr>
        <p:txBody>
          <a:bodyPr wrap="square" rtlCol="0">
            <a:spAutoFit/>
          </a:bodyPr>
          <a:lstStyle/>
          <a:p>
            <a:r>
              <a:rPr lang="en-GB" dirty="0">
                <a:solidFill>
                  <a:schemeClr val="accent1"/>
                </a:solidFill>
              </a:rPr>
              <a:t>60</a:t>
            </a:r>
          </a:p>
        </p:txBody>
      </p:sp>
      <p:sp>
        <p:nvSpPr>
          <p:cNvPr id="29" name="TextBox 28">
            <a:extLst>
              <a:ext uri="{FF2B5EF4-FFF2-40B4-BE49-F238E27FC236}">
                <a16:creationId xmlns:a16="http://schemas.microsoft.com/office/drawing/2014/main" id="{8FFA2A8F-76C0-44FB-85E6-3B1E0FB3C3CB}"/>
              </a:ext>
            </a:extLst>
          </p:cNvPr>
          <p:cNvSpPr txBox="1"/>
          <p:nvPr/>
        </p:nvSpPr>
        <p:spPr>
          <a:xfrm>
            <a:off x="5966250" y="2237201"/>
            <a:ext cx="449665" cy="369332"/>
          </a:xfrm>
          <a:prstGeom prst="rect">
            <a:avLst/>
          </a:prstGeom>
          <a:noFill/>
        </p:spPr>
        <p:txBody>
          <a:bodyPr wrap="square" rtlCol="0">
            <a:spAutoFit/>
          </a:bodyPr>
          <a:lstStyle/>
          <a:p>
            <a:r>
              <a:rPr lang="en-GB" dirty="0">
                <a:solidFill>
                  <a:schemeClr val="accent1"/>
                </a:solidFill>
              </a:rPr>
              <a:t>70</a:t>
            </a:r>
          </a:p>
        </p:txBody>
      </p:sp>
      <p:sp>
        <p:nvSpPr>
          <p:cNvPr id="30" name="TextBox 29">
            <a:extLst>
              <a:ext uri="{FF2B5EF4-FFF2-40B4-BE49-F238E27FC236}">
                <a16:creationId xmlns:a16="http://schemas.microsoft.com/office/drawing/2014/main" id="{E3AF5655-B79B-4329-AE07-D3210FFF7B03}"/>
              </a:ext>
            </a:extLst>
          </p:cNvPr>
          <p:cNvSpPr txBox="1"/>
          <p:nvPr/>
        </p:nvSpPr>
        <p:spPr>
          <a:xfrm>
            <a:off x="5957537" y="1813322"/>
            <a:ext cx="482533" cy="369332"/>
          </a:xfrm>
          <a:prstGeom prst="rect">
            <a:avLst/>
          </a:prstGeom>
          <a:noFill/>
        </p:spPr>
        <p:txBody>
          <a:bodyPr wrap="square" rtlCol="0">
            <a:spAutoFit/>
          </a:bodyPr>
          <a:lstStyle/>
          <a:p>
            <a:r>
              <a:rPr lang="en-GB" dirty="0">
                <a:solidFill>
                  <a:schemeClr val="accent1"/>
                </a:solidFill>
              </a:rPr>
              <a:t>80</a:t>
            </a:r>
          </a:p>
        </p:txBody>
      </p:sp>
      <p:sp>
        <p:nvSpPr>
          <p:cNvPr id="32" name="Rectangle 31">
            <a:extLst>
              <a:ext uri="{FF2B5EF4-FFF2-40B4-BE49-F238E27FC236}">
                <a16:creationId xmlns:a16="http://schemas.microsoft.com/office/drawing/2014/main" id="{F39BC839-1E46-415F-8274-AE731ED55675}"/>
              </a:ext>
            </a:extLst>
          </p:cNvPr>
          <p:cNvSpPr/>
          <p:nvPr/>
        </p:nvSpPr>
        <p:spPr>
          <a:xfrm>
            <a:off x="3071112" y="2217166"/>
            <a:ext cx="1112435" cy="181616"/>
          </a:xfrm>
          <a:prstGeom prst="rect">
            <a:avLst/>
          </a:prstGeom>
          <a:solidFill>
            <a:schemeClr val="accent5">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3" name="TextBox 32">
            <a:extLst>
              <a:ext uri="{FF2B5EF4-FFF2-40B4-BE49-F238E27FC236}">
                <a16:creationId xmlns:a16="http://schemas.microsoft.com/office/drawing/2014/main" id="{4E364FD1-DA08-45A3-9A27-F489E3F9364E}"/>
              </a:ext>
            </a:extLst>
          </p:cNvPr>
          <p:cNvSpPr txBox="1"/>
          <p:nvPr/>
        </p:nvSpPr>
        <p:spPr>
          <a:xfrm>
            <a:off x="8246889" y="1854975"/>
            <a:ext cx="611511" cy="369332"/>
          </a:xfrm>
          <a:prstGeom prst="rect">
            <a:avLst/>
          </a:prstGeom>
          <a:noFill/>
        </p:spPr>
        <p:txBody>
          <a:bodyPr wrap="square" rtlCol="0">
            <a:spAutoFit/>
          </a:bodyPr>
          <a:lstStyle/>
          <a:p>
            <a:r>
              <a:rPr lang="en-GB" dirty="0">
                <a:solidFill>
                  <a:schemeClr val="accent1"/>
                </a:solidFill>
              </a:rPr>
              <a:t>X</a:t>
            </a:r>
          </a:p>
        </p:txBody>
      </p:sp>
      <p:sp>
        <p:nvSpPr>
          <p:cNvPr id="34" name="Rectangle 33">
            <a:extLst>
              <a:ext uri="{FF2B5EF4-FFF2-40B4-BE49-F238E27FC236}">
                <a16:creationId xmlns:a16="http://schemas.microsoft.com/office/drawing/2014/main" id="{EB50AAB2-0150-4C87-9149-31174D8DA62D}"/>
              </a:ext>
            </a:extLst>
          </p:cNvPr>
          <p:cNvSpPr/>
          <p:nvPr/>
        </p:nvSpPr>
        <p:spPr>
          <a:xfrm>
            <a:off x="3071111" y="2643812"/>
            <a:ext cx="1112435" cy="181616"/>
          </a:xfrm>
          <a:prstGeom prst="rect">
            <a:avLst/>
          </a:prstGeom>
          <a:solidFill>
            <a:schemeClr val="accent5">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5" name="TextBox 34">
            <a:extLst>
              <a:ext uri="{FF2B5EF4-FFF2-40B4-BE49-F238E27FC236}">
                <a16:creationId xmlns:a16="http://schemas.microsoft.com/office/drawing/2014/main" id="{7CBB4652-AE92-47B5-9ABA-AEF0C61CE606}"/>
              </a:ext>
            </a:extLst>
          </p:cNvPr>
          <p:cNvSpPr txBox="1"/>
          <p:nvPr/>
        </p:nvSpPr>
        <p:spPr>
          <a:xfrm>
            <a:off x="7010706" y="4257223"/>
            <a:ext cx="611511" cy="369332"/>
          </a:xfrm>
          <a:prstGeom prst="rect">
            <a:avLst/>
          </a:prstGeom>
          <a:noFill/>
        </p:spPr>
        <p:txBody>
          <a:bodyPr wrap="square" rtlCol="0">
            <a:spAutoFit/>
          </a:bodyPr>
          <a:lstStyle/>
          <a:p>
            <a:r>
              <a:rPr lang="en-GB" dirty="0">
                <a:solidFill>
                  <a:schemeClr val="accent1"/>
                </a:solidFill>
              </a:rPr>
              <a:t>X</a:t>
            </a:r>
          </a:p>
        </p:txBody>
      </p:sp>
      <p:sp>
        <p:nvSpPr>
          <p:cNvPr id="36" name="Rectangle 35">
            <a:extLst>
              <a:ext uri="{FF2B5EF4-FFF2-40B4-BE49-F238E27FC236}">
                <a16:creationId xmlns:a16="http://schemas.microsoft.com/office/drawing/2014/main" id="{A8DB5907-0933-4148-8004-28F8262300C3}"/>
              </a:ext>
            </a:extLst>
          </p:cNvPr>
          <p:cNvSpPr/>
          <p:nvPr/>
        </p:nvSpPr>
        <p:spPr>
          <a:xfrm>
            <a:off x="3071110" y="3022560"/>
            <a:ext cx="1112435" cy="181616"/>
          </a:xfrm>
          <a:prstGeom prst="rect">
            <a:avLst/>
          </a:prstGeom>
          <a:solidFill>
            <a:schemeClr val="accent5">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7" name="TextBox 36">
            <a:extLst>
              <a:ext uri="{FF2B5EF4-FFF2-40B4-BE49-F238E27FC236}">
                <a16:creationId xmlns:a16="http://schemas.microsoft.com/office/drawing/2014/main" id="{8DDD1D01-CD67-4ECC-897E-B18AA61A72D8}"/>
              </a:ext>
            </a:extLst>
          </p:cNvPr>
          <p:cNvSpPr txBox="1"/>
          <p:nvPr/>
        </p:nvSpPr>
        <p:spPr>
          <a:xfrm>
            <a:off x="6590504" y="4696904"/>
            <a:ext cx="611511" cy="369332"/>
          </a:xfrm>
          <a:prstGeom prst="rect">
            <a:avLst/>
          </a:prstGeom>
          <a:noFill/>
        </p:spPr>
        <p:txBody>
          <a:bodyPr wrap="square" rtlCol="0">
            <a:spAutoFit/>
          </a:bodyPr>
          <a:lstStyle/>
          <a:p>
            <a:r>
              <a:rPr lang="en-GB" dirty="0">
                <a:solidFill>
                  <a:schemeClr val="accent1"/>
                </a:solidFill>
              </a:rPr>
              <a:t>X</a:t>
            </a:r>
          </a:p>
        </p:txBody>
      </p:sp>
      <p:sp>
        <p:nvSpPr>
          <p:cNvPr id="38" name="Rectangle 37">
            <a:extLst>
              <a:ext uri="{FF2B5EF4-FFF2-40B4-BE49-F238E27FC236}">
                <a16:creationId xmlns:a16="http://schemas.microsoft.com/office/drawing/2014/main" id="{ED747774-4F44-4073-B15E-74C72DD151C3}"/>
              </a:ext>
            </a:extLst>
          </p:cNvPr>
          <p:cNvSpPr/>
          <p:nvPr/>
        </p:nvSpPr>
        <p:spPr>
          <a:xfrm>
            <a:off x="3037666" y="3449164"/>
            <a:ext cx="1112435" cy="181616"/>
          </a:xfrm>
          <a:prstGeom prst="rect">
            <a:avLst/>
          </a:prstGeom>
          <a:solidFill>
            <a:schemeClr val="accent5">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9" name="TextBox 38">
            <a:extLst>
              <a:ext uri="{FF2B5EF4-FFF2-40B4-BE49-F238E27FC236}">
                <a16:creationId xmlns:a16="http://schemas.microsoft.com/office/drawing/2014/main" id="{A701D440-CFBF-4AB4-A5F0-5DBE5BEF1DDF}"/>
              </a:ext>
            </a:extLst>
          </p:cNvPr>
          <p:cNvSpPr txBox="1"/>
          <p:nvPr/>
        </p:nvSpPr>
        <p:spPr>
          <a:xfrm>
            <a:off x="9904005" y="2224307"/>
            <a:ext cx="611511" cy="369332"/>
          </a:xfrm>
          <a:prstGeom prst="rect">
            <a:avLst/>
          </a:prstGeom>
          <a:noFill/>
        </p:spPr>
        <p:txBody>
          <a:bodyPr wrap="square" rtlCol="0">
            <a:spAutoFit/>
          </a:bodyPr>
          <a:lstStyle/>
          <a:p>
            <a:r>
              <a:rPr lang="en-GB" dirty="0">
                <a:solidFill>
                  <a:schemeClr val="accent1"/>
                </a:solidFill>
              </a:rPr>
              <a:t>X</a:t>
            </a:r>
          </a:p>
        </p:txBody>
      </p:sp>
      <p:sp>
        <p:nvSpPr>
          <p:cNvPr id="40" name="Rectangle 39">
            <a:extLst>
              <a:ext uri="{FF2B5EF4-FFF2-40B4-BE49-F238E27FC236}">
                <a16:creationId xmlns:a16="http://schemas.microsoft.com/office/drawing/2014/main" id="{531E6E44-62FB-4E29-A1FD-660629AE6AAA}"/>
              </a:ext>
            </a:extLst>
          </p:cNvPr>
          <p:cNvSpPr/>
          <p:nvPr/>
        </p:nvSpPr>
        <p:spPr>
          <a:xfrm>
            <a:off x="3037666" y="3819453"/>
            <a:ext cx="1112435" cy="181616"/>
          </a:xfrm>
          <a:prstGeom prst="rect">
            <a:avLst/>
          </a:prstGeom>
          <a:solidFill>
            <a:schemeClr val="accent5">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1" name="TextBox 40">
            <a:extLst>
              <a:ext uri="{FF2B5EF4-FFF2-40B4-BE49-F238E27FC236}">
                <a16:creationId xmlns:a16="http://schemas.microsoft.com/office/drawing/2014/main" id="{6975DD8E-6BF4-4E27-82D9-DB29BA92A9EB}"/>
              </a:ext>
            </a:extLst>
          </p:cNvPr>
          <p:cNvSpPr txBox="1"/>
          <p:nvPr/>
        </p:nvSpPr>
        <p:spPr>
          <a:xfrm>
            <a:off x="7430390" y="3468279"/>
            <a:ext cx="611511" cy="369332"/>
          </a:xfrm>
          <a:prstGeom prst="rect">
            <a:avLst/>
          </a:prstGeom>
          <a:noFill/>
        </p:spPr>
        <p:txBody>
          <a:bodyPr wrap="square" rtlCol="0">
            <a:spAutoFit/>
          </a:bodyPr>
          <a:lstStyle/>
          <a:p>
            <a:r>
              <a:rPr lang="en-GB" dirty="0">
                <a:solidFill>
                  <a:schemeClr val="accent1"/>
                </a:solidFill>
              </a:rPr>
              <a:t>X</a:t>
            </a:r>
          </a:p>
        </p:txBody>
      </p:sp>
      <p:sp>
        <p:nvSpPr>
          <p:cNvPr id="42" name="Rectangle 41">
            <a:extLst>
              <a:ext uri="{FF2B5EF4-FFF2-40B4-BE49-F238E27FC236}">
                <a16:creationId xmlns:a16="http://schemas.microsoft.com/office/drawing/2014/main" id="{DBC74804-98FA-4442-AF5A-4B6E4916AF79}"/>
              </a:ext>
            </a:extLst>
          </p:cNvPr>
          <p:cNvSpPr/>
          <p:nvPr/>
        </p:nvSpPr>
        <p:spPr>
          <a:xfrm>
            <a:off x="3037666" y="4189742"/>
            <a:ext cx="1112435" cy="181616"/>
          </a:xfrm>
          <a:prstGeom prst="rect">
            <a:avLst/>
          </a:prstGeom>
          <a:solidFill>
            <a:schemeClr val="accent5">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3" name="TextBox 42">
            <a:extLst>
              <a:ext uri="{FF2B5EF4-FFF2-40B4-BE49-F238E27FC236}">
                <a16:creationId xmlns:a16="http://schemas.microsoft.com/office/drawing/2014/main" id="{4733B1C5-E312-41BB-BAB0-DB144D3609E0}"/>
              </a:ext>
            </a:extLst>
          </p:cNvPr>
          <p:cNvSpPr txBox="1"/>
          <p:nvPr/>
        </p:nvSpPr>
        <p:spPr>
          <a:xfrm>
            <a:off x="7010706" y="3852396"/>
            <a:ext cx="611511" cy="369332"/>
          </a:xfrm>
          <a:prstGeom prst="rect">
            <a:avLst/>
          </a:prstGeom>
          <a:noFill/>
        </p:spPr>
        <p:txBody>
          <a:bodyPr wrap="square" rtlCol="0">
            <a:spAutoFit/>
          </a:bodyPr>
          <a:lstStyle/>
          <a:p>
            <a:r>
              <a:rPr lang="en-GB" dirty="0">
                <a:solidFill>
                  <a:schemeClr val="accent1"/>
                </a:solidFill>
              </a:rPr>
              <a:t>X</a:t>
            </a:r>
          </a:p>
        </p:txBody>
      </p:sp>
      <p:sp>
        <p:nvSpPr>
          <p:cNvPr id="44" name="Rectangle 43">
            <a:extLst>
              <a:ext uri="{FF2B5EF4-FFF2-40B4-BE49-F238E27FC236}">
                <a16:creationId xmlns:a16="http://schemas.microsoft.com/office/drawing/2014/main" id="{84627AB3-944E-4756-91BB-E931986FBC51}"/>
              </a:ext>
            </a:extLst>
          </p:cNvPr>
          <p:cNvSpPr/>
          <p:nvPr/>
        </p:nvSpPr>
        <p:spPr>
          <a:xfrm>
            <a:off x="3037666" y="4613138"/>
            <a:ext cx="1112435" cy="181616"/>
          </a:xfrm>
          <a:prstGeom prst="rect">
            <a:avLst/>
          </a:prstGeom>
          <a:solidFill>
            <a:schemeClr val="accent5">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5" name="TextBox 44">
            <a:extLst>
              <a:ext uri="{FF2B5EF4-FFF2-40B4-BE49-F238E27FC236}">
                <a16:creationId xmlns:a16="http://schemas.microsoft.com/office/drawing/2014/main" id="{8AB9DF50-9EC4-4307-A3C5-4079D73AC905}"/>
              </a:ext>
            </a:extLst>
          </p:cNvPr>
          <p:cNvSpPr txBox="1"/>
          <p:nvPr/>
        </p:nvSpPr>
        <p:spPr>
          <a:xfrm>
            <a:off x="9079539" y="2643315"/>
            <a:ext cx="611511" cy="369332"/>
          </a:xfrm>
          <a:prstGeom prst="rect">
            <a:avLst/>
          </a:prstGeom>
          <a:noFill/>
        </p:spPr>
        <p:txBody>
          <a:bodyPr wrap="square" rtlCol="0">
            <a:spAutoFit/>
          </a:bodyPr>
          <a:lstStyle/>
          <a:p>
            <a:r>
              <a:rPr lang="en-GB" dirty="0">
                <a:solidFill>
                  <a:schemeClr val="accent1"/>
                </a:solidFill>
              </a:rPr>
              <a:t>X</a:t>
            </a:r>
          </a:p>
        </p:txBody>
      </p:sp>
      <p:sp>
        <p:nvSpPr>
          <p:cNvPr id="46" name="Rectangle 45">
            <a:extLst>
              <a:ext uri="{FF2B5EF4-FFF2-40B4-BE49-F238E27FC236}">
                <a16:creationId xmlns:a16="http://schemas.microsoft.com/office/drawing/2014/main" id="{5621287E-119F-4351-BB7E-9AEEFEE04C76}"/>
              </a:ext>
            </a:extLst>
          </p:cNvPr>
          <p:cNvSpPr/>
          <p:nvPr/>
        </p:nvSpPr>
        <p:spPr>
          <a:xfrm>
            <a:off x="4316318" y="2227357"/>
            <a:ext cx="1112435" cy="181616"/>
          </a:xfrm>
          <a:prstGeom prst="rect">
            <a:avLst/>
          </a:prstGeom>
          <a:solidFill>
            <a:schemeClr val="accent5">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7" name="TextBox 46">
            <a:extLst>
              <a:ext uri="{FF2B5EF4-FFF2-40B4-BE49-F238E27FC236}">
                <a16:creationId xmlns:a16="http://schemas.microsoft.com/office/drawing/2014/main" id="{0CDA6963-B2EC-4D0D-946F-F83B046FDB3C}"/>
              </a:ext>
            </a:extLst>
          </p:cNvPr>
          <p:cNvSpPr txBox="1"/>
          <p:nvPr/>
        </p:nvSpPr>
        <p:spPr>
          <a:xfrm>
            <a:off x="9904005" y="1858071"/>
            <a:ext cx="611511" cy="369332"/>
          </a:xfrm>
          <a:prstGeom prst="rect">
            <a:avLst/>
          </a:prstGeom>
          <a:noFill/>
        </p:spPr>
        <p:txBody>
          <a:bodyPr wrap="square" rtlCol="0">
            <a:spAutoFit/>
          </a:bodyPr>
          <a:lstStyle/>
          <a:p>
            <a:r>
              <a:rPr lang="en-GB" dirty="0">
                <a:solidFill>
                  <a:schemeClr val="accent1"/>
                </a:solidFill>
              </a:rPr>
              <a:t>X</a:t>
            </a:r>
          </a:p>
        </p:txBody>
      </p:sp>
      <p:sp>
        <p:nvSpPr>
          <p:cNvPr id="48" name="Rectangle 47">
            <a:extLst>
              <a:ext uri="{FF2B5EF4-FFF2-40B4-BE49-F238E27FC236}">
                <a16:creationId xmlns:a16="http://schemas.microsoft.com/office/drawing/2014/main" id="{A11F565D-9CFD-46CF-94B4-71B8C8273E88}"/>
              </a:ext>
            </a:extLst>
          </p:cNvPr>
          <p:cNvSpPr/>
          <p:nvPr/>
        </p:nvSpPr>
        <p:spPr>
          <a:xfrm>
            <a:off x="4300883" y="2615685"/>
            <a:ext cx="1112435" cy="181616"/>
          </a:xfrm>
          <a:prstGeom prst="rect">
            <a:avLst/>
          </a:prstGeom>
          <a:solidFill>
            <a:schemeClr val="accent5">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9" name="TextBox 48">
            <a:extLst>
              <a:ext uri="{FF2B5EF4-FFF2-40B4-BE49-F238E27FC236}">
                <a16:creationId xmlns:a16="http://schemas.microsoft.com/office/drawing/2014/main" id="{1D8AFFA0-E89D-40A7-A8BE-71E4AA429819}"/>
              </a:ext>
            </a:extLst>
          </p:cNvPr>
          <p:cNvSpPr txBox="1"/>
          <p:nvPr/>
        </p:nvSpPr>
        <p:spPr>
          <a:xfrm>
            <a:off x="8246889" y="2640762"/>
            <a:ext cx="611511" cy="369332"/>
          </a:xfrm>
          <a:prstGeom prst="rect">
            <a:avLst/>
          </a:prstGeom>
          <a:noFill/>
        </p:spPr>
        <p:txBody>
          <a:bodyPr wrap="square" rtlCol="0">
            <a:spAutoFit/>
          </a:bodyPr>
          <a:lstStyle/>
          <a:p>
            <a:r>
              <a:rPr lang="en-GB" dirty="0">
                <a:solidFill>
                  <a:schemeClr val="accent1"/>
                </a:solidFill>
              </a:rPr>
              <a:t>X</a:t>
            </a:r>
          </a:p>
        </p:txBody>
      </p:sp>
      <p:sp>
        <p:nvSpPr>
          <p:cNvPr id="50" name="Rectangle 49">
            <a:extLst>
              <a:ext uri="{FF2B5EF4-FFF2-40B4-BE49-F238E27FC236}">
                <a16:creationId xmlns:a16="http://schemas.microsoft.com/office/drawing/2014/main" id="{067EF9EE-96A5-40E3-ADC7-4DE9170933D3}"/>
              </a:ext>
            </a:extLst>
          </p:cNvPr>
          <p:cNvSpPr/>
          <p:nvPr/>
        </p:nvSpPr>
        <p:spPr>
          <a:xfrm>
            <a:off x="4316318" y="2986555"/>
            <a:ext cx="1112435" cy="181616"/>
          </a:xfrm>
          <a:prstGeom prst="rect">
            <a:avLst/>
          </a:prstGeom>
          <a:solidFill>
            <a:schemeClr val="accent5">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1" name="TextBox 50">
            <a:extLst>
              <a:ext uri="{FF2B5EF4-FFF2-40B4-BE49-F238E27FC236}">
                <a16:creationId xmlns:a16="http://schemas.microsoft.com/office/drawing/2014/main" id="{1AB97809-ED0C-4650-BA02-DB4B901B3603}"/>
              </a:ext>
            </a:extLst>
          </p:cNvPr>
          <p:cNvSpPr txBox="1"/>
          <p:nvPr/>
        </p:nvSpPr>
        <p:spPr>
          <a:xfrm>
            <a:off x="8664350" y="2640762"/>
            <a:ext cx="611511" cy="369332"/>
          </a:xfrm>
          <a:prstGeom prst="rect">
            <a:avLst/>
          </a:prstGeom>
          <a:noFill/>
        </p:spPr>
        <p:txBody>
          <a:bodyPr wrap="square" rtlCol="0">
            <a:spAutoFit/>
          </a:bodyPr>
          <a:lstStyle/>
          <a:p>
            <a:r>
              <a:rPr lang="en-GB" dirty="0">
                <a:solidFill>
                  <a:schemeClr val="accent1"/>
                </a:solidFill>
              </a:rPr>
              <a:t>X</a:t>
            </a:r>
          </a:p>
        </p:txBody>
      </p:sp>
      <p:sp>
        <p:nvSpPr>
          <p:cNvPr id="52" name="Rectangle 51">
            <a:extLst>
              <a:ext uri="{FF2B5EF4-FFF2-40B4-BE49-F238E27FC236}">
                <a16:creationId xmlns:a16="http://schemas.microsoft.com/office/drawing/2014/main" id="{67F56887-BC2F-4D51-A42D-F74A23AF03AB}"/>
              </a:ext>
            </a:extLst>
          </p:cNvPr>
          <p:cNvSpPr/>
          <p:nvPr/>
        </p:nvSpPr>
        <p:spPr>
          <a:xfrm>
            <a:off x="4316318" y="3423208"/>
            <a:ext cx="1112435" cy="181616"/>
          </a:xfrm>
          <a:prstGeom prst="rect">
            <a:avLst/>
          </a:prstGeom>
          <a:solidFill>
            <a:schemeClr val="accent5">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3" name="TextBox 52">
            <a:extLst>
              <a:ext uri="{FF2B5EF4-FFF2-40B4-BE49-F238E27FC236}">
                <a16:creationId xmlns:a16="http://schemas.microsoft.com/office/drawing/2014/main" id="{8660F945-926E-49F5-A6C1-ADC5DB00C29A}"/>
              </a:ext>
            </a:extLst>
          </p:cNvPr>
          <p:cNvSpPr txBox="1"/>
          <p:nvPr/>
        </p:nvSpPr>
        <p:spPr>
          <a:xfrm>
            <a:off x="7831327" y="3043615"/>
            <a:ext cx="611511" cy="369332"/>
          </a:xfrm>
          <a:prstGeom prst="rect">
            <a:avLst/>
          </a:prstGeom>
          <a:noFill/>
        </p:spPr>
        <p:txBody>
          <a:bodyPr wrap="square" rtlCol="0">
            <a:spAutoFit/>
          </a:bodyPr>
          <a:lstStyle/>
          <a:p>
            <a:r>
              <a:rPr lang="en-GB" dirty="0">
                <a:solidFill>
                  <a:schemeClr val="accent1"/>
                </a:solidFill>
              </a:rPr>
              <a:t>X</a:t>
            </a:r>
          </a:p>
        </p:txBody>
      </p:sp>
      <p:sp>
        <p:nvSpPr>
          <p:cNvPr id="54" name="Rectangle 53">
            <a:extLst>
              <a:ext uri="{FF2B5EF4-FFF2-40B4-BE49-F238E27FC236}">
                <a16:creationId xmlns:a16="http://schemas.microsoft.com/office/drawing/2014/main" id="{E45370E6-033D-403A-B078-E58E81F531DA}"/>
              </a:ext>
            </a:extLst>
          </p:cNvPr>
          <p:cNvSpPr/>
          <p:nvPr/>
        </p:nvSpPr>
        <p:spPr>
          <a:xfrm>
            <a:off x="4300882" y="3769053"/>
            <a:ext cx="1112435" cy="181616"/>
          </a:xfrm>
          <a:prstGeom prst="rect">
            <a:avLst/>
          </a:prstGeom>
          <a:solidFill>
            <a:schemeClr val="accent5">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5" name="TextBox 54">
            <a:extLst>
              <a:ext uri="{FF2B5EF4-FFF2-40B4-BE49-F238E27FC236}">
                <a16:creationId xmlns:a16="http://schemas.microsoft.com/office/drawing/2014/main" id="{7630719C-20F4-49C6-B820-EFE2EB0A64CA}"/>
              </a:ext>
            </a:extLst>
          </p:cNvPr>
          <p:cNvSpPr txBox="1"/>
          <p:nvPr/>
        </p:nvSpPr>
        <p:spPr>
          <a:xfrm>
            <a:off x="7010706" y="4658211"/>
            <a:ext cx="611511" cy="369332"/>
          </a:xfrm>
          <a:prstGeom prst="rect">
            <a:avLst/>
          </a:prstGeom>
          <a:noFill/>
        </p:spPr>
        <p:txBody>
          <a:bodyPr wrap="square" rtlCol="0">
            <a:spAutoFit/>
          </a:bodyPr>
          <a:lstStyle/>
          <a:p>
            <a:r>
              <a:rPr lang="en-GB" dirty="0">
                <a:solidFill>
                  <a:schemeClr val="accent1"/>
                </a:solidFill>
              </a:rPr>
              <a:t>X</a:t>
            </a:r>
          </a:p>
        </p:txBody>
      </p:sp>
      <p:sp>
        <p:nvSpPr>
          <p:cNvPr id="56" name="Rectangle 55">
            <a:extLst>
              <a:ext uri="{FF2B5EF4-FFF2-40B4-BE49-F238E27FC236}">
                <a16:creationId xmlns:a16="http://schemas.microsoft.com/office/drawing/2014/main" id="{B9A28C3E-83DD-4961-B9A7-CF3DEF67128E}"/>
              </a:ext>
            </a:extLst>
          </p:cNvPr>
          <p:cNvSpPr/>
          <p:nvPr/>
        </p:nvSpPr>
        <p:spPr>
          <a:xfrm>
            <a:off x="4238170" y="4166415"/>
            <a:ext cx="1112435" cy="181616"/>
          </a:xfrm>
          <a:prstGeom prst="rect">
            <a:avLst/>
          </a:prstGeom>
          <a:solidFill>
            <a:schemeClr val="accent5">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7" name="TextBox 56">
            <a:extLst>
              <a:ext uri="{FF2B5EF4-FFF2-40B4-BE49-F238E27FC236}">
                <a16:creationId xmlns:a16="http://schemas.microsoft.com/office/drawing/2014/main" id="{0400C4F6-ECEC-4DB1-9B57-14FAAD5624FD}"/>
              </a:ext>
            </a:extLst>
          </p:cNvPr>
          <p:cNvSpPr txBox="1"/>
          <p:nvPr/>
        </p:nvSpPr>
        <p:spPr>
          <a:xfrm>
            <a:off x="7435782" y="4232255"/>
            <a:ext cx="611511" cy="369332"/>
          </a:xfrm>
          <a:prstGeom prst="rect">
            <a:avLst/>
          </a:prstGeom>
          <a:noFill/>
        </p:spPr>
        <p:txBody>
          <a:bodyPr wrap="square" rtlCol="0">
            <a:spAutoFit/>
          </a:bodyPr>
          <a:lstStyle/>
          <a:p>
            <a:r>
              <a:rPr lang="en-GB" dirty="0">
                <a:solidFill>
                  <a:schemeClr val="accent1"/>
                </a:solidFill>
              </a:rPr>
              <a:t>X</a:t>
            </a:r>
          </a:p>
        </p:txBody>
      </p:sp>
      <p:sp>
        <p:nvSpPr>
          <p:cNvPr id="58" name="Rectangle 57">
            <a:extLst>
              <a:ext uri="{FF2B5EF4-FFF2-40B4-BE49-F238E27FC236}">
                <a16:creationId xmlns:a16="http://schemas.microsoft.com/office/drawing/2014/main" id="{A43BEC93-E035-40DF-80BD-B8D70A9B9274}"/>
              </a:ext>
            </a:extLst>
          </p:cNvPr>
          <p:cNvSpPr/>
          <p:nvPr/>
        </p:nvSpPr>
        <p:spPr>
          <a:xfrm>
            <a:off x="4238169" y="4567403"/>
            <a:ext cx="1112435" cy="181616"/>
          </a:xfrm>
          <a:prstGeom prst="rect">
            <a:avLst/>
          </a:prstGeom>
          <a:solidFill>
            <a:schemeClr val="accent5">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9" name="TextBox 58">
            <a:extLst>
              <a:ext uri="{FF2B5EF4-FFF2-40B4-BE49-F238E27FC236}">
                <a16:creationId xmlns:a16="http://schemas.microsoft.com/office/drawing/2014/main" id="{DADF7FCF-7FF8-4304-A534-2AA8D07A6759}"/>
              </a:ext>
            </a:extLst>
          </p:cNvPr>
          <p:cNvSpPr txBox="1"/>
          <p:nvPr/>
        </p:nvSpPr>
        <p:spPr>
          <a:xfrm>
            <a:off x="9491870" y="3053876"/>
            <a:ext cx="611511" cy="369332"/>
          </a:xfrm>
          <a:prstGeom prst="rect">
            <a:avLst/>
          </a:prstGeom>
          <a:noFill/>
        </p:spPr>
        <p:txBody>
          <a:bodyPr wrap="square" rtlCol="0">
            <a:spAutoFit/>
          </a:bodyPr>
          <a:lstStyle/>
          <a:p>
            <a:r>
              <a:rPr lang="en-GB" dirty="0">
                <a:solidFill>
                  <a:schemeClr val="accent1"/>
                </a:solidFill>
              </a:rPr>
              <a:t>X</a:t>
            </a:r>
          </a:p>
        </p:txBody>
      </p:sp>
      <p:sp>
        <p:nvSpPr>
          <p:cNvPr id="60" name="TextBox 59">
            <a:extLst>
              <a:ext uri="{FF2B5EF4-FFF2-40B4-BE49-F238E27FC236}">
                <a16:creationId xmlns:a16="http://schemas.microsoft.com/office/drawing/2014/main" id="{B6E1CF5A-979C-4131-8E6D-114F31F7AA37}"/>
              </a:ext>
            </a:extLst>
          </p:cNvPr>
          <p:cNvSpPr txBox="1"/>
          <p:nvPr/>
        </p:nvSpPr>
        <p:spPr>
          <a:xfrm>
            <a:off x="3669697" y="5197843"/>
            <a:ext cx="1187402" cy="369332"/>
          </a:xfrm>
          <a:prstGeom prst="rect">
            <a:avLst/>
          </a:prstGeom>
          <a:noFill/>
        </p:spPr>
        <p:txBody>
          <a:bodyPr wrap="square" rtlCol="0">
            <a:spAutoFit/>
          </a:bodyPr>
          <a:lstStyle/>
          <a:p>
            <a:r>
              <a:rPr lang="en-GB" b="1" dirty="0">
                <a:solidFill>
                  <a:schemeClr val="accent1"/>
                </a:solidFill>
              </a:rPr>
              <a:t>( 47 , 46 )</a:t>
            </a:r>
          </a:p>
        </p:txBody>
      </p:sp>
      <p:sp>
        <p:nvSpPr>
          <p:cNvPr id="61" name="TextBox 60">
            <a:extLst>
              <a:ext uri="{FF2B5EF4-FFF2-40B4-BE49-F238E27FC236}">
                <a16:creationId xmlns:a16="http://schemas.microsoft.com/office/drawing/2014/main" id="{3E3A1F84-D171-43F0-9400-D2135C30D69D}"/>
              </a:ext>
            </a:extLst>
          </p:cNvPr>
          <p:cNvSpPr txBox="1"/>
          <p:nvPr/>
        </p:nvSpPr>
        <p:spPr>
          <a:xfrm>
            <a:off x="8118837" y="3246251"/>
            <a:ext cx="611511" cy="369332"/>
          </a:xfrm>
          <a:prstGeom prst="rect">
            <a:avLst/>
          </a:prstGeom>
          <a:noFill/>
        </p:spPr>
        <p:txBody>
          <a:bodyPr wrap="square" rtlCol="0">
            <a:spAutoFit/>
          </a:bodyPr>
          <a:lstStyle/>
          <a:p>
            <a:r>
              <a:rPr lang="en-GB" b="1" dirty="0">
                <a:solidFill>
                  <a:schemeClr val="accent1"/>
                </a:solidFill>
              </a:rPr>
              <a:t>X</a:t>
            </a:r>
          </a:p>
        </p:txBody>
      </p:sp>
      <p:cxnSp>
        <p:nvCxnSpPr>
          <p:cNvPr id="7" name="Straight Connector 6">
            <a:extLst>
              <a:ext uri="{FF2B5EF4-FFF2-40B4-BE49-F238E27FC236}">
                <a16:creationId xmlns:a16="http://schemas.microsoft.com/office/drawing/2014/main" id="{4ECC1393-D62E-43D7-A728-A0080808B902}"/>
              </a:ext>
            </a:extLst>
          </p:cNvPr>
          <p:cNvCxnSpPr/>
          <p:nvPr/>
        </p:nvCxnSpPr>
        <p:spPr>
          <a:xfrm flipV="1">
            <a:off x="6468039" y="1778564"/>
            <a:ext cx="3741721" cy="3180577"/>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62" name="Subtitle 2">
            <a:extLst>
              <a:ext uri="{FF2B5EF4-FFF2-40B4-BE49-F238E27FC236}">
                <a16:creationId xmlns:a16="http://schemas.microsoft.com/office/drawing/2014/main" id="{CC9CAE48-908E-410F-96D7-4465B0B42B66}"/>
              </a:ext>
            </a:extLst>
          </p:cNvPr>
          <p:cNvSpPr txBox="1">
            <a:spLocks/>
          </p:cNvSpPr>
          <p:nvPr/>
        </p:nvSpPr>
        <p:spPr>
          <a:xfrm>
            <a:off x="1771016" y="124287"/>
            <a:ext cx="8266670" cy="685800"/>
          </a:xfrm>
          <a:prstGeom prst="rect">
            <a:avLst/>
          </a:prstGeom>
        </p:spPr>
        <p:txBody>
          <a:bodyPr vert="horz" lIns="91440" tIns="45720" rIns="91440" bIns="45720" rtlCol="0">
            <a:normAutofit fontScale="92500"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GB" b="1" dirty="0">
                <a:solidFill>
                  <a:schemeClr val="tx2"/>
                </a:solidFill>
              </a:rPr>
              <a:t>How do we use box plots and scatter graphs to represent and compare large data sets?</a:t>
            </a:r>
          </a:p>
        </p:txBody>
      </p:sp>
      <p:pic>
        <p:nvPicPr>
          <p:cNvPr id="63" name="Picture 62">
            <a:extLst>
              <a:ext uri="{FF2B5EF4-FFF2-40B4-BE49-F238E27FC236}">
                <a16:creationId xmlns:a16="http://schemas.microsoft.com/office/drawing/2014/main" id="{44B77C64-2B47-44BC-A015-578C3CE34C4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037685" y="0"/>
            <a:ext cx="2154315" cy="1211802"/>
          </a:xfrm>
          <a:prstGeom prst="rect">
            <a:avLst/>
          </a:prstGeom>
        </p:spPr>
      </p:pic>
    </p:spTree>
    <p:extLst>
      <p:ext uri="{BB962C8B-B14F-4D97-AF65-F5344CB8AC3E}">
        <p14:creationId xmlns:p14="http://schemas.microsoft.com/office/powerpoint/2010/main" val="1016322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5">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6">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7">
                                            <p:txEl>
                                              <p:pRg st="0" end="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8">
                                            <p:txEl>
                                              <p:pRg st="0" end="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9">
                                            <p:txEl>
                                              <p:pRg st="0" end="0"/>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0">
                                            <p:txEl>
                                              <p:pRg st="0" end="0"/>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21">
                                            <p:txEl>
                                              <p:pRg st="0" end="0"/>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22">
                                            <p:txEl>
                                              <p:pRg st="0" end="0"/>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23">
                                            <p:txEl>
                                              <p:pRg st="0" end="0"/>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24">
                                            <p:txEl>
                                              <p:pRg st="0" end="0"/>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25">
                                            <p:txEl>
                                              <p:pRg st="0" end="0"/>
                                            </p:tx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26">
                                            <p:txEl>
                                              <p:pRg st="0" end="0"/>
                                            </p:txEl>
                                          </p:spTgt>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27">
                                            <p:txEl>
                                              <p:pRg st="0" end="0"/>
                                            </p:txEl>
                                          </p:spTgt>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nodeType="clickEffect">
                                  <p:stCondLst>
                                    <p:cond delay="0"/>
                                  </p:stCondLst>
                                  <p:childTnLst>
                                    <p:set>
                                      <p:cBhvr>
                                        <p:cTn id="66" dur="1" fill="hold">
                                          <p:stCondLst>
                                            <p:cond delay="0"/>
                                          </p:stCondLst>
                                        </p:cTn>
                                        <p:tgtEl>
                                          <p:spTgt spid="28">
                                            <p:txEl>
                                              <p:pRg st="0" end="0"/>
                                            </p:txEl>
                                          </p:spTgt>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nodeType="clickEffect">
                                  <p:stCondLst>
                                    <p:cond delay="0"/>
                                  </p:stCondLst>
                                  <p:childTnLst>
                                    <p:set>
                                      <p:cBhvr>
                                        <p:cTn id="70" dur="1" fill="hold">
                                          <p:stCondLst>
                                            <p:cond delay="0"/>
                                          </p:stCondLst>
                                        </p:cTn>
                                        <p:tgtEl>
                                          <p:spTgt spid="29">
                                            <p:txEl>
                                              <p:pRg st="0" end="0"/>
                                            </p:txEl>
                                          </p:spTgt>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nodeType="clickEffect">
                                  <p:stCondLst>
                                    <p:cond delay="0"/>
                                  </p:stCondLst>
                                  <p:childTnLst>
                                    <p:set>
                                      <p:cBhvr>
                                        <p:cTn id="74" dur="1" fill="hold">
                                          <p:stCondLst>
                                            <p:cond delay="0"/>
                                          </p:stCondLst>
                                        </p:cTn>
                                        <p:tgtEl>
                                          <p:spTgt spid="30">
                                            <p:txEl>
                                              <p:pRg st="0" end="0"/>
                                            </p:txEl>
                                          </p:spTgt>
                                        </p:tgtEl>
                                        <p:attrNameLst>
                                          <p:attrName>style.visibility</p:attrName>
                                        </p:attrNameLst>
                                      </p:cBhvr>
                                      <p:to>
                                        <p:strVal val="visible"/>
                                      </p:to>
                                    </p:set>
                                  </p:childTnLst>
                                </p:cTn>
                              </p:par>
                            </p:childTnLst>
                          </p:cTn>
                        </p:par>
                      </p:childTnLst>
                    </p:cTn>
                  </p:par>
                  <p:par>
                    <p:cTn id="75" fill="hold">
                      <p:stCondLst>
                        <p:cond delay="indefinite"/>
                      </p:stCondLst>
                      <p:childTnLst>
                        <p:par>
                          <p:cTn id="76" fill="hold">
                            <p:stCondLst>
                              <p:cond delay="0"/>
                            </p:stCondLst>
                            <p:childTnLst>
                              <p:par>
                                <p:cTn id="77" presetID="22" presetClass="entr" presetSubtype="8" fill="hold" grpId="0" nodeType="clickEffect">
                                  <p:stCondLst>
                                    <p:cond delay="0"/>
                                  </p:stCondLst>
                                  <p:childTnLst>
                                    <p:set>
                                      <p:cBhvr>
                                        <p:cTn id="78" dur="1" fill="hold">
                                          <p:stCondLst>
                                            <p:cond delay="0"/>
                                          </p:stCondLst>
                                        </p:cTn>
                                        <p:tgtEl>
                                          <p:spTgt spid="32"/>
                                        </p:tgtEl>
                                        <p:attrNameLst>
                                          <p:attrName>style.visibility</p:attrName>
                                        </p:attrNameLst>
                                      </p:cBhvr>
                                      <p:to>
                                        <p:strVal val="visible"/>
                                      </p:to>
                                    </p:set>
                                    <p:animEffect transition="in" filter="wipe(left)">
                                      <p:cBhvr>
                                        <p:cTn id="79" dur="500"/>
                                        <p:tgtEl>
                                          <p:spTgt spid="32"/>
                                        </p:tgtEl>
                                      </p:cBhvr>
                                    </p:animEffect>
                                  </p:childTnLst>
                                </p:cTn>
                              </p:par>
                            </p:childTnLst>
                          </p:cTn>
                        </p:par>
                      </p:childTnLst>
                    </p:cTn>
                  </p:par>
                  <p:par>
                    <p:cTn id="80" fill="hold">
                      <p:stCondLst>
                        <p:cond delay="indefinite"/>
                      </p:stCondLst>
                      <p:childTnLst>
                        <p:par>
                          <p:cTn id="81" fill="hold">
                            <p:stCondLst>
                              <p:cond delay="0"/>
                            </p:stCondLst>
                            <p:childTnLst>
                              <p:par>
                                <p:cTn id="82" presetID="1" presetClass="entr" presetSubtype="0" fill="hold" nodeType="clickEffect">
                                  <p:stCondLst>
                                    <p:cond delay="0"/>
                                  </p:stCondLst>
                                  <p:childTnLst>
                                    <p:set>
                                      <p:cBhvr>
                                        <p:cTn id="83" dur="1" fill="hold">
                                          <p:stCondLst>
                                            <p:cond delay="0"/>
                                          </p:stCondLst>
                                        </p:cTn>
                                        <p:tgtEl>
                                          <p:spTgt spid="33">
                                            <p:txEl>
                                              <p:pRg st="0" end="0"/>
                                            </p:txEl>
                                          </p:spTgt>
                                        </p:tgtEl>
                                        <p:attrNameLst>
                                          <p:attrName>style.visibility</p:attrName>
                                        </p:attrNameLst>
                                      </p:cBhvr>
                                      <p:to>
                                        <p:strVal val="visible"/>
                                      </p:to>
                                    </p:set>
                                  </p:childTnLst>
                                </p:cTn>
                              </p:par>
                            </p:childTnLst>
                          </p:cTn>
                        </p:par>
                      </p:childTnLst>
                    </p:cTn>
                  </p:par>
                  <p:par>
                    <p:cTn id="84" fill="hold">
                      <p:stCondLst>
                        <p:cond delay="indefinite"/>
                      </p:stCondLst>
                      <p:childTnLst>
                        <p:par>
                          <p:cTn id="85" fill="hold">
                            <p:stCondLst>
                              <p:cond delay="0"/>
                            </p:stCondLst>
                            <p:childTnLst>
                              <p:par>
                                <p:cTn id="86" presetID="22" presetClass="entr" presetSubtype="8" fill="hold" grpId="0" nodeType="clickEffect">
                                  <p:stCondLst>
                                    <p:cond delay="0"/>
                                  </p:stCondLst>
                                  <p:childTnLst>
                                    <p:set>
                                      <p:cBhvr>
                                        <p:cTn id="87" dur="1" fill="hold">
                                          <p:stCondLst>
                                            <p:cond delay="0"/>
                                          </p:stCondLst>
                                        </p:cTn>
                                        <p:tgtEl>
                                          <p:spTgt spid="34"/>
                                        </p:tgtEl>
                                        <p:attrNameLst>
                                          <p:attrName>style.visibility</p:attrName>
                                        </p:attrNameLst>
                                      </p:cBhvr>
                                      <p:to>
                                        <p:strVal val="visible"/>
                                      </p:to>
                                    </p:set>
                                    <p:animEffect transition="in" filter="wipe(left)">
                                      <p:cBhvr>
                                        <p:cTn id="88" dur="500"/>
                                        <p:tgtEl>
                                          <p:spTgt spid="34"/>
                                        </p:tgtEl>
                                      </p:cBhvr>
                                    </p:animEffect>
                                  </p:childTnLst>
                                </p:cTn>
                              </p:par>
                            </p:childTnLst>
                          </p:cTn>
                        </p:par>
                      </p:childTnLst>
                    </p:cTn>
                  </p:par>
                  <p:par>
                    <p:cTn id="89" fill="hold">
                      <p:stCondLst>
                        <p:cond delay="indefinite"/>
                      </p:stCondLst>
                      <p:childTnLst>
                        <p:par>
                          <p:cTn id="90" fill="hold">
                            <p:stCondLst>
                              <p:cond delay="0"/>
                            </p:stCondLst>
                            <p:childTnLst>
                              <p:par>
                                <p:cTn id="91" presetID="1" presetClass="entr" presetSubtype="0" fill="hold" nodeType="clickEffect">
                                  <p:stCondLst>
                                    <p:cond delay="0"/>
                                  </p:stCondLst>
                                  <p:childTnLst>
                                    <p:set>
                                      <p:cBhvr>
                                        <p:cTn id="92" dur="1" fill="hold">
                                          <p:stCondLst>
                                            <p:cond delay="0"/>
                                          </p:stCondLst>
                                        </p:cTn>
                                        <p:tgtEl>
                                          <p:spTgt spid="35">
                                            <p:txEl>
                                              <p:pRg st="0" end="0"/>
                                            </p:txEl>
                                          </p:spTgt>
                                        </p:tgtEl>
                                        <p:attrNameLst>
                                          <p:attrName>style.visibility</p:attrName>
                                        </p:attrNameLst>
                                      </p:cBhvr>
                                      <p:to>
                                        <p:strVal val="visible"/>
                                      </p:to>
                                    </p:set>
                                  </p:childTnLst>
                                </p:cTn>
                              </p:par>
                            </p:childTnLst>
                          </p:cTn>
                        </p:par>
                      </p:childTnLst>
                    </p:cTn>
                  </p:par>
                  <p:par>
                    <p:cTn id="93" fill="hold">
                      <p:stCondLst>
                        <p:cond delay="indefinite"/>
                      </p:stCondLst>
                      <p:childTnLst>
                        <p:par>
                          <p:cTn id="94" fill="hold">
                            <p:stCondLst>
                              <p:cond delay="0"/>
                            </p:stCondLst>
                            <p:childTnLst>
                              <p:par>
                                <p:cTn id="95" presetID="22" presetClass="entr" presetSubtype="8" fill="hold" grpId="0" nodeType="clickEffect">
                                  <p:stCondLst>
                                    <p:cond delay="0"/>
                                  </p:stCondLst>
                                  <p:childTnLst>
                                    <p:set>
                                      <p:cBhvr>
                                        <p:cTn id="96" dur="1" fill="hold">
                                          <p:stCondLst>
                                            <p:cond delay="0"/>
                                          </p:stCondLst>
                                        </p:cTn>
                                        <p:tgtEl>
                                          <p:spTgt spid="36"/>
                                        </p:tgtEl>
                                        <p:attrNameLst>
                                          <p:attrName>style.visibility</p:attrName>
                                        </p:attrNameLst>
                                      </p:cBhvr>
                                      <p:to>
                                        <p:strVal val="visible"/>
                                      </p:to>
                                    </p:set>
                                    <p:animEffect transition="in" filter="wipe(left)">
                                      <p:cBhvr>
                                        <p:cTn id="97" dur="500"/>
                                        <p:tgtEl>
                                          <p:spTgt spid="36"/>
                                        </p:tgtEl>
                                      </p:cBhvr>
                                    </p:animEffect>
                                  </p:childTnLst>
                                </p:cTn>
                              </p:par>
                            </p:childTnLst>
                          </p:cTn>
                        </p:par>
                      </p:childTnLst>
                    </p:cTn>
                  </p:par>
                  <p:par>
                    <p:cTn id="98" fill="hold">
                      <p:stCondLst>
                        <p:cond delay="indefinite"/>
                      </p:stCondLst>
                      <p:childTnLst>
                        <p:par>
                          <p:cTn id="99" fill="hold">
                            <p:stCondLst>
                              <p:cond delay="0"/>
                            </p:stCondLst>
                            <p:childTnLst>
                              <p:par>
                                <p:cTn id="100" presetID="1" presetClass="entr" presetSubtype="0" fill="hold" nodeType="clickEffect">
                                  <p:stCondLst>
                                    <p:cond delay="0"/>
                                  </p:stCondLst>
                                  <p:childTnLst>
                                    <p:set>
                                      <p:cBhvr>
                                        <p:cTn id="101" dur="1" fill="hold">
                                          <p:stCondLst>
                                            <p:cond delay="0"/>
                                          </p:stCondLst>
                                        </p:cTn>
                                        <p:tgtEl>
                                          <p:spTgt spid="37">
                                            <p:txEl>
                                              <p:pRg st="0" end="0"/>
                                            </p:txEl>
                                          </p:spTgt>
                                        </p:tgtEl>
                                        <p:attrNameLst>
                                          <p:attrName>style.visibility</p:attrName>
                                        </p:attrNameLst>
                                      </p:cBhvr>
                                      <p:to>
                                        <p:strVal val="visible"/>
                                      </p:to>
                                    </p:set>
                                  </p:childTnLst>
                                </p:cTn>
                              </p:par>
                            </p:childTnLst>
                          </p:cTn>
                        </p:par>
                      </p:childTnLst>
                    </p:cTn>
                  </p:par>
                  <p:par>
                    <p:cTn id="102" fill="hold">
                      <p:stCondLst>
                        <p:cond delay="indefinite"/>
                      </p:stCondLst>
                      <p:childTnLst>
                        <p:par>
                          <p:cTn id="103" fill="hold">
                            <p:stCondLst>
                              <p:cond delay="0"/>
                            </p:stCondLst>
                            <p:childTnLst>
                              <p:par>
                                <p:cTn id="104" presetID="22" presetClass="entr" presetSubtype="8" fill="hold" grpId="0" nodeType="clickEffect">
                                  <p:stCondLst>
                                    <p:cond delay="0"/>
                                  </p:stCondLst>
                                  <p:childTnLst>
                                    <p:set>
                                      <p:cBhvr>
                                        <p:cTn id="105" dur="1" fill="hold">
                                          <p:stCondLst>
                                            <p:cond delay="0"/>
                                          </p:stCondLst>
                                        </p:cTn>
                                        <p:tgtEl>
                                          <p:spTgt spid="38"/>
                                        </p:tgtEl>
                                        <p:attrNameLst>
                                          <p:attrName>style.visibility</p:attrName>
                                        </p:attrNameLst>
                                      </p:cBhvr>
                                      <p:to>
                                        <p:strVal val="visible"/>
                                      </p:to>
                                    </p:set>
                                    <p:animEffect transition="in" filter="wipe(left)">
                                      <p:cBhvr>
                                        <p:cTn id="106" dur="500"/>
                                        <p:tgtEl>
                                          <p:spTgt spid="38"/>
                                        </p:tgtEl>
                                      </p:cBhvr>
                                    </p:animEffect>
                                  </p:childTnLst>
                                </p:cTn>
                              </p:par>
                            </p:childTnLst>
                          </p:cTn>
                        </p:par>
                      </p:childTnLst>
                    </p:cTn>
                  </p:par>
                  <p:par>
                    <p:cTn id="107" fill="hold">
                      <p:stCondLst>
                        <p:cond delay="indefinite"/>
                      </p:stCondLst>
                      <p:childTnLst>
                        <p:par>
                          <p:cTn id="108" fill="hold">
                            <p:stCondLst>
                              <p:cond delay="0"/>
                            </p:stCondLst>
                            <p:childTnLst>
                              <p:par>
                                <p:cTn id="109" presetID="1" presetClass="entr" presetSubtype="0" fill="hold" nodeType="clickEffect">
                                  <p:stCondLst>
                                    <p:cond delay="0"/>
                                  </p:stCondLst>
                                  <p:childTnLst>
                                    <p:set>
                                      <p:cBhvr>
                                        <p:cTn id="110" dur="1" fill="hold">
                                          <p:stCondLst>
                                            <p:cond delay="0"/>
                                          </p:stCondLst>
                                        </p:cTn>
                                        <p:tgtEl>
                                          <p:spTgt spid="39">
                                            <p:txEl>
                                              <p:pRg st="0" end="0"/>
                                            </p:txEl>
                                          </p:spTgt>
                                        </p:tgtEl>
                                        <p:attrNameLst>
                                          <p:attrName>style.visibility</p:attrName>
                                        </p:attrNameLst>
                                      </p:cBhvr>
                                      <p:to>
                                        <p:strVal val="visible"/>
                                      </p:to>
                                    </p:set>
                                  </p:childTnLst>
                                </p:cTn>
                              </p:par>
                            </p:childTnLst>
                          </p:cTn>
                        </p:par>
                      </p:childTnLst>
                    </p:cTn>
                  </p:par>
                  <p:par>
                    <p:cTn id="111" fill="hold">
                      <p:stCondLst>
                        <p:cond delay="indefinite"/>
                      </p:stCondLst>
                      <p:childTnLst>
                        <p:par>
                          <p:cTn id="112" fill="hold">
                            <p:stCondLst>
                              <p:cond delay="0"/>
                            </p:stCondLst>
                            <p:childTnLst>
                              <p:par>
                                <p:cTn id="113" presetID="22" presetClass="entr" presetSubtype="8" fill="hold" grpId="0" nodeType="clickEffect">
                                  <p:stCondLst>
                                    <p:cond delay="0"/>
                                  </p:stCondLst>
                                  <p:childTnLst>
                                    <p:set>
                                      <p:cBhvr>
                                        <p:cTn id="114" dur="1" fill="hold">
                                          <p:stCondLst>
                                            <p:cond delay="0"/>
                                          </p:stCondLst>
                                        </p:cTn>
                                        <p:tgtEl>
                                          <p:spTgt spid="40"/>
                                        </p:tgtEl>
                                        <p:attrNameLst>
                                          <p:attrName>style.visibility</p:attrName>
                                        </p:attrNameLst>
                                      </p:cBhvr>
                                      <p:to>
                                        <p:strVal val="visible"/>
                                      </p:to>
                                    </p:set>
                                    <p:animEffect transition="in" filter="wipe(left)">
                                      <p:cBhvr>
                                        <p:cTn id="115" dur="500"/>
                                        <p:tgtEl>
                                          <p:spTgt spid="40"/>
                                        </p:tgtEl>
                                      </p:cBhvr>
                                    </p:animEffect>
                                  </p:childTnLst>
                                </p:cTn>
                              </p:par>
                            </p:childTnLst>
                          </p:cTn>
                        </p:par>
                      </p:childTnLst>
                    </p:cTn>
                  </p:par>
                  <p:par>
                    <p:cTn id="116" fill="hold">
                      <p:stCondLst>
                        <p:cond delay="indefinite"/>
                      </p:stCondLst>
                      <p:childTnLst>
                        <p:par>
                          <p:cTn id="117" fill="hold">
                            <p:stCondLst>
                              <p:cond delay="0"/>
                            </p:stCondLst>
                            <p:childTnLst>
                              <p:par>
                                <p:cTn id="118" presetID="1" presetClass="entr" presetSubtype="0" fill="hold" nodeType="clickEffect">
                                  <p:stCondLst>
                                    <p:cond delay="0"/>
                                  </p:stCondLst>
                                  <p:childTnLst>
                                    <p:set>
                                      <p:cBhvr>
                                        <p:cTn id="119" dur="1" fill="hold">
                                          <p:stCondLst>
                                            <p:cond delay="0"/>
                                          </p:stCondLst>
                                        </p:cTn>
                                        <p:tgtEl>
                                          <p:spTgt spid="41">
                                            <p:txEl>
                                              <p:pRg st="0" end="0"/>
                                            </p:txEl>
                                          </p:spTgt>
                                        </p:tgtEl>
                                        <p:attrNameLst>
                                          <p:attrName>style.visibility</p:attrName>
                                        </p:attrNameLst>
                                      </p:cBhvr>
                                      <p:to>
                                        <p:strVal val="visible"/>
                                      </p:to>
                                    </p:set>
                                  </p:childTnLst>
                                </p:cTn>
                              </p:par>
                            </p:childTnLst>
                          </p:cTn>
                        </p:par>
                      </p:childTnLst>
                    </p:cTn>
                  </p:par>
                  <p:par>
                    <p:cTn id="120" fill="hold">
                      <p:stCondLst>
                        <p:cond delay="indefinite"/>
                      </p:stCondLst>
                      <p:childTnLst>
                        <p:par>
                          <p:cTn id="121" fill="hold">
                            <p:stCondLst>
                              <p:cond delay="0"/>
                            </p:stCondLst>
                            <p:childTnLst>
                              <p:par>
                                <p:cTn id="122" presetID="22" presetClass="entr" presetSubtype="8" fill="hold" grpId="0" nodeType="clickEffect">
                                  <p:stCondLst>
                                    <p:cond delay="0"/>
                                  </p:stCondLst>
                                  <p:childTnLst>
                                    <p:set>
                                      <p:cBhvr>
                                        <p:cTn id="123" dur="1" fill="hold">
                                          <p:stCondLst>
                                            <p:cond delay="0"/>
                                          </p:stCondLst>
                                        </p:cTn>
                                        <p:tgtEl>
                                          <p:spTgt spid="42"/>
                                        </p:tgtEl>
                                        <p:attrNameLst>
                                          <p:attrName>style.visibility</p:attrName>
                                        </p:attrNameLst>
                                      </p:cBhvr>
                                      <p:to>
                                        <p:strVal val="visible"/>
                                      </p:to>
                                    </p:set>
                                    <p:animEffect transition="in" filter="wipe(left)">
                                      <p:cBhvr>
                                        <p:cTn id="124" dur="500"/>
                                        <p:tgtEl>
                                          <p:spTgt spid="42"/>
                                        </p:tgtEl>
                                      </p:cBhvr>
                                    </p:animEffect>
                                  </p:childTnLst>
                                </p:cTn>
                              </p:par>
                            </p:childTnLst>
                          </p:cTn>
                        </p:par>
                      </p:childTnLst>
                    </p:cTn>
                  </p:par>
                  <p:par>
                    <p:cTn id="125" fill="hold">
                      <p:stCondLst>
                        <p:cond delay="indefinite"/>
                      </p:stCondLst>
                      <p:childTnLst>
                        <p:par>
                          <p:cTn id="126" fill="hold">
                            <p:stCondLst>
                              <p:cond delay="0"/>
                            </p:stCondLst>
                            <p:childTnLst>
                              <p:par>
                                <p:cTn id="127" presetID="1" presetClass="entr" presetSubtype="0" fill="hold" nodeType="clickEffect">
                                  <p:stCondLst>
                                    <p:cond delay="0"/>
                                  </p:stCondLst>
                                  <p:childTnLst>
                                    <p:set>
                                      <p:cBhvr>
                                        <p:cTn id="128" dur="1" fill="hold">
                                          <p:stCondLst>
                                            <p:cond delay="0"/>
                                          </p:stCondLst>
                                        </p:cTn>
                                        <p:tgtEl>
                                          <p:spTgt spid="43">
                                            <p:txEl>
                                              <p:pRg st="0" end="0"/>
                                            </p:txEl>
                                          </p:spTgt>
                                        </p:tgtEl>
                                        <p:attrNameLst>
                                          <p:attrName>style.visibility</p:attrName>
                                        </p:attrNameLst>
                                      </p:cBhvr>
                                      <p:to>
                                        <p:strVal val="visible"/>
                                      </p:to>
                                    </p:set>
                                  </p:childTnLst>
                                </p:cTn>
                              </p:par>
                            </p:childTnLst>
                          </p:cTn>
                        </p:par>
                      </p:childTnLst>
                    </p:cTn>
                  </p:par>
                  <p:par>
                    <p:cTn id="129" fill="hold">
                      <p:stCondLst>
                        <p:cond delay="indefinite"/>
                      </p:stCondLst>
                      <p:childTnLst>
                        <p:par>
                          <p:cTn id="130" fill="hold">
                            <p:stCondLst>
                              <p:cond delay="0"/>
                            </p:stCondLst>
                            <p:childTnLst>
                              <p:par>
                                <p:cTn id="131" presetID="22" presetClass="entr" presetSubtype="8" fill="hold" grpId="0" nodeType="clickEffect">
                                  <p:stCondLst>
                                    <p:cond delay="0"/>
                                  </p:stCondLst>
                                  <p:childTnLst>
                                    <p:set>
                                      <p:cBhvr>
                                        <p:cTn id="132" dur="1" fill="hold">
                                          <p:stCondLst>
                                            <p:cond delay="0"/>
                                          </p:stCondLst>
                                        </p:cTn>
                                        <p:tgtEl>
                                          <p:spTgt spid="44"/>
                                        </p:tgtEl>
                                        <p:attrNameLst>
                                          <p:attrName>style.visibility</p:attrName>
                                        </p:attrNameLst>
                                      </p:cBhvr>
                                      <p:to>
                                        <p:strVal val="visible"/>
                                      </p:to>
                                    </p:set>
                                    <p:animEffect transition="in" filter="wipe(left)">
                                      <p:cBhvr>
                                        <p:cTn id="133" dur="500"/>
                                        <p:tgtEl>
                                          <p:spTgt spid="44"/>
                                        </p:tgtEl>
                                      </p:cBhvr>
                                    </p:animEffect>
                                  </p:childTnLst>
                                </p:cTn>
                              </p:par>
                            </p:childTnLst>
                          </p:cTn>
                        </p:par>
                      </p:childTnLst>
                    </p:cTn>
                  </p:par>
                  <p:par>
                    <p:cTn id="134" fill="hold">
                      <p:stCondLst>
                        <p:cond delay="indefinite"/>
                      </p:stCondLst>
                      <p:childTnLst>
                        <p:par>
                          <p:cTn id="135" fill="hold">
                            <p:stCondLst>
                              <p:cond delay="0"/>
                            </p:stCondLst>
                            <p:childTnLst>
                              <p:par>
                                <p:cTn id="136" presetID="1" presetClass="entr" presetSubtype="0" fill="hold" nodeType="clickEffect">
                                  <p:stCondLst>
                                    <p:cond delay="0"/>
                                  </p:stCondLst>
                                  <p:childTnLst>
                                    <p:set>
                                      <p:cBhvr>
                                        <p:cTn id="137" dur="1" fill="hold">
                                          <p:stCondLst>
                                            <p:cond delay="0"/>
                                          </p:stCondLst>
                                        </p:cTn>
                                        <p:tgtEl>
                                          <p:spTgt spid="45">
                                            <p:txEl>
                                              <p:pRg st="0" end="0"/>
                                            </p:txEl>
                                          </p:spTgt>
                                        </p:tgtEl>
                                        <p:attrNameLst>
                                          <p:attrName>style.visibility</p:attrName>
                                        </p:attrNameLst>
                                      </p:cBhvr>
                                      <p:to>
                                        <p:strVal val="visible"/>
                                      </p:to>
                                    </p:set>
                                  </p:childTnLst>
                                </p:cTn>
                              </p:par>
                            </p:childTnLst>
                          </p:cTn>
                        </p:par>
                      </p:childTnLst>
                    </p:cTn>
                  </p:par>
                  <p:par>
                    <p:cTn id="138" fill="hold">
                      <p:stCondLst>
                        <p:cond delay="indefinite"/>
                      </p:stCondLst>
                      <p:childTnLst>
                        <p:par>
                          <p:cTn id="139" fill="hold">
                            <p:stCondLst>
                              <p:cond delay="0"/>
                            </p:stCondLst>
                            <p:childTnLst>
                              <p:par>
                                <p:cTn id="140" presetID="22" presetClass="entr" presetSubtype="8" fill="hold" grpId="0" nodeType="clickEffect">
                                  <p:stCondLst>
                                    <p:cond delay="0"/>
                                  </p:stCondLst>
                                  <p:childTnLst>
                                    <p:set>
                                      <p:cBhvr>
                                        <p:cTn id="141" dur="1" fill="hold">
                                          <p:stCondLst>
                                            <p:cond delay="0"/>
                                          </p:stCondLst>
                                        </p:cTn>
                                        <p:tgtEl>
                                          <p:spTgt spid="46"/>
                                        </p:tgtEl>
                                        <p:attrNameLst>
                                          <p:attrName>style.visibility</p:attrName>
                                        </p:attrNameLst>
                                      </p:cBhvr>
                                      <p:to>
                                        <p:strVal val="visible"/>
                                      </p:to>
                                    </p:set>
                                    <p:animEffect transition="in" filter="wipe(left)">
                                      <p:cBhvr>
                                        <p:cTn id="142" dur="500"/>
                                        <p:tgtEl>
                                          <p:spTgt spid="46"/>
                                        </p:tgtEl>
                                      </p:cBhvr>
                                    </p:animEffect>
                                  </p:childTnLst>
                                </p:cTn>
                              </p:par>
                            </p:childTnLst>
                          </p:cTn>
                        </p:par>
                      </p:childTnLst>
                    </p:cTn>
                  </p:par>
                  <p:par>
                    <p:cTn id="143" fill="hold">
                      <p:stCondLst>
                        <p:cond delay="indefinite"/>
                      </p:stCondLst>
                      <p:childTnLst>
                        <p:par>
                          <p:cTn id="144" fill="hold">
                            <p:stCondLst>
                              <p:cond delay="0"/>
                            </p:stCondLst>
                            <p:childTnLst>
                              <p:par>
                                <p:cTn id="145" presetID="1" presetClass="entr" presetSubtype="0" fill="hold" nodeType="clickEffect">
                                  <p:stCondLst>
                                    <p:cond delay="0"/>
                                  </p:stCondLst>
                                  <p:childTnLst>
                                    <p:set>
                                      <p:cBhvr>
                                        <p:cTn id="146" dur="1" fill="hold">
                                          <p:stCondLst>
                                            <p:cond delay="0"/>
                                          </p:stCondLst>
                                        </p:cTn>
                                        <p:tgtEl>
                                          <p:spTgt spid="47">
                                            <p:txEl>
                                              <p:pRg st="0" end="0"/>
                                            </p:txEl>
                                          </p:spTgt>
                                        </p:tgtEl>
                                        <p:attrNameLst>
                                          <p:attrName>style.visibility</p:attrName>
                                        </p:attrNameLst>
                                      </p:cBhvr>
                                      <p:to>
                                        <p:strVal val="visible"/>
                                      </p:to>
                                    </p:set>
                                  </p:childTnLst>
                                </p:cTn>
                              </p:par>
                            </p:childTnLst>
                          </p:cTn>
                        </p:par>
                      </p:childTnLst>
                    </p:cTn>
                  </p:par>
                  <p:par>
                    <p:cTn id="147" fill="hold">
                      <p:stCondLst>
                        <p:cond delay="indefinite"/>
                      </p:stCondLst>
                      <p:childTnLst>
                        <p:par>
                          <p:cTn id="148" fill="hold">
                            <p:stCondLst>
                              <p:cond delay="0"/>
                            </p:stCondLst>
                            <p:childTnLst>
                              <p:par>
                                <p:cTn id="149" presetID="22" presetClass="entr" presetSubtype="8" fill="hold" grpId="0" nodeType="clickEffect">
                                  <p:stCondLst>
                                    <p:cond delay="0"/>
                                  </p:stCondLst>
                                  <p:childTnLst>
                                    <p:set>
                                      <p:cBhvr>
                                        <p:cTn id="150" dur="1" fill="hold">
                                          <p:stCondLst>
                                            <p:cond delay="0"/>
                                          </p:stCondLst>
                                        </p:cTn>
                                        <p:tgtEl>
                                          <p:spTgt spid="48"/>
                                        </p:tgtEl>
                                        <p:attrNameLst>
                                          <p:attrName>style.visibility</p:attrName>
                                        </p:attrNameLst>
                                      </p:cBhvr>
                                      <p:to>
                                        <p:strVal val="visible"/>
                                      </p:to>
                                    </p:set>
                                    <p:animEffect transition="in" filter="wipe(left)">
                                      <p:cBhvr>
                                        <p:cTn id="151" dur="500"/>
                                        <p:tgtEl>
                                          <p:spTgt spid="48"/>
                                        </p:tgtEl>
                                      </p:cBhvr>
                                    </p:animEffect>
                                  </p:childTnLst>
                                </p:cTn>
                              </p:par>
                            </p:childTnLst>
                          </p:cTn>
                        </p:par>
                      </p:childTnLst>
                    </p:cTn>
                  </p:par>
                  <p:par>
                    <p:cTn id="152" fill="hold">
                      <p:stCondLst>
                        <p:cond delay="indefinite"/>
                      </p:stCondLst>
                      <p:childTnLst>
                        <p:par>
                          <p:cTn id="153" fill="hold">
                            <p:stCondLst>
                              <p:cond delay="0"/>
                            </p:stCondLst>
                            <p:childTnLst>
                              <p:par>
                                <p:cTn id="154" presetID="1" presetClass="entr" presetSubtype="0" fill="hold" nodeType="clickEffect">
                                  <p:stCondLst>
                                    <p:cond delay="0"/>
                                  </p:stCondLst>
                                  <p:childTnLst>
                                    <p:set>
                                      <p:cBhvr>
                                        <p:cTn id="155" dur="1" fill="hold">
                                          <p:stCondLst>
                                            <p:cond delay="0"/>
                                          </p:stCondLst>
                                        </p:cTn>
                                        <p:tgtEl>
                                          <p:spTgt spid="49">
                                            <p:txEl>
                                              <p:pRg st="0" end="0"/>
                                            </p:txEl>
                                          </p:spTgt>
                                        </p:tgtEl>
                                        <p:attrNameLst>
                                          <p:attrName>style.visibility</p:attrName>
                                        </p:attrNameLst>
                                      </p:cBhvr>
                                      <p:to>
                                        <p:strVal val="visible"/>
                                      </p:to>
                                    </p:set>
                                  </p:childTnLst>
                                </p:cTn>
                              </p:par>
                            </p:childTnLst>
                          </p:cTn>
                        </p:par>
                      </p:childTnLst>
                    </p:cTn>
                  </p:par>
                  <p:par>
                    <p:cTn id="156" fill="hold">
                      <p:stCondLst>
                        <p:cond delay="indefinite"/>
                      </p:stCondLst>
                      <p:childTnLst>
                        <p:par>
                          <p:cTn id="157" fill="hold">
                            <p:stCondLst>
                              <p:cond delay="0"/>
                            </p:stCondLst>
                            <p:childTnLst>
                              <p:par>
                                <p:cTn id="158" presetID="22" presetClass="entr" presetSubtype="8" fill="hold" grpId="0" nodeType="clickEffect">
                                  <p:stCondLst>
                                    <p:cond delay="0"/>
                                  </p:stCondLst>
                                  <p:childTnLst>
                                    <p:set>
                                      <p:cBhvr>
                                        <p:cTn id="159" dur="1" fill="hold">
                                          <p:stCondLst>
                                            <p:cond delay="0"/>
                                          </p:stCondLst>
                                        </p:cTn>
                                        <p:tgtEl>
                                          <p:spTgt spid="50"/>
                                        </p:tgtEl>
                                        <p:attrNameLst>
                                          <p:attrName>style.visibility</p:attrName>
                                        </p:attrNameLst>
                                      </p:cBhvr>
                                      <p:to>
                                        <p:strVal val="visible"/>
                                      </p:to>
                                    </p:set>
                                    <p:animEffect transition="in" filter="wipe(left)">
                                      <p:cBhvr>
                                        <p:cTn id="160" dur="500"/>
                                        <p:tgtEl>
                                          <p:spTgt spid="50"/>
                                        </p:tgtEl>
                                      </p:cBhvr>
                                    </p:animEffect>
                                  </p:childTnLst>
                                </p:cTn>
                              </p:par>
                            </p:childTnLst>
                          </p:cTn>
                        </p:par>
                      </p:childTnLst>
                    </p:cTn>
                  </p:par>
                  <p:par>
                    <p:cTn id="161" fill="hold">
                      <p:stCondLst>
                        <p:cond delay="indefinite"/>
                      </p:stCondLst>
                      <p:childTnLst>
                        <p:par>
                          <p:cTn id="162" fill="hold">
                            <p:stCondLst>
                              <p:cond delay="0"/>
                            </p:stCondLst>
                            <p:childTnLst>
                              <p:par>
                                <p:cTn id="163" presetID="1" presetClass="entr" presetSubtype="0" fill="hold" nodeType="clickEffect">
                                  <p:stCondLst>
                                    <p:cond delay="0"/>
                                  </p:stCondLst>
                                  <p:childTnLst>
                                    <p:set>
                                      <p:cBhvr>
                                        <p:cTn id="164" dur="1" fill="hold">
                                          <p:stCondLst>
                                            <p:cond delay="0"/>
                                          </p:stCondLst>
                                        </p:cTn>
                                        <p:tgtEl>
                                          <p:spTgt spid="51">
                                            <p:txEl>
                                              <p:pRg st="0" end="0"/>
                                            </p:txEl>
                                          </p:spTgt>
                                        </p:tgtEl>
                                        <p:attrNameLst>
                                          <p:attrName>style.visibility</p:attrName>
                                        </p:attrNameLst>
                                      </p:cBhvr>
                                      <p:to>
                                        <p:strVal val="visible"/>
                                      </p:to>
                                    </p:set>
                                  </p:childTnLst>
                                </p:cTn>
                              </p:par>
                            </p:childTnLst>
                          </p:cTn>
                        </p:par>
                      </p:childTnLst>
                    </p:cTn>
                  </p:par>
                  <p:par>
                    <p:cTn id="165" fill="hold">
                      <p:stCondLst>
                        <p:cond delay="indefinite"/>
                      </p:stCondLst>
                      <p:childTnLst>
                        <p:par>
                          <p:cTn id="166" fill="hold">
                            <p:stCondLst>
                              <p:cond delay="0"/>
                            </p:stCondLst>
                            <p:childTnLst>
                              <p:par>
                                <p:cTn id="167" presetID="22" presetClass="entr" presetSubtype="8" fill="hold" grpId="0" nodeType="clickEffect">
                                  <p:stCondLst>
                                    <p:cond delay="0"/>
                                  </p:stCondLst>
                                  <p:childTnLst>
                                    <p:set>
                                      <p:cBhvr>
                                        <p:cTn id="168" dur="1" fill="hold">
                                          <p:stCondLst>
                                            <p:cond delay="0"/>
                                          </p:stCondLst>
                                        </p:cTn>
                                        <p:tgtEl>
                                          <p:spTgt spid="52"/>
                                        </p:tgtEl>
                                        <p:attrNameLst>
                                          <p:attrName>style.visibility</p:attrName>
                                        </p:attrNameLst>
                                      </p:cBhvr>
                                      <p:to>
                                        <p:strVal val="visible"/>
                                      </p:to>
                                    </p:set>
                                    <p:animEffect transition="in" filter="wipe(left)">
                                      <p:cBhvr>
                                        <p:cTn id="169" dur="500"/>
                                        <p:tgtEl>
                                          <p:spTgt spid="52"/>
                                        </p:tgtEl>
                                      </p:cBhvr>
                                    </p:animEffect>
                                  </p:childTnLst>
                                </p:cTn>
                              </p:par>
                            </p:childTnLst>
                          </p:cTn>
                        </p:par>
                      </p:childTnLst>
                    </p:cTn>
                  </p:par>
                  <p:par>
                    <p:cTn id="170" fill="hold">
                      <p:stCondLst>
                        <p:cond delay="indefinite"/>
                      </p:stCondLst>
                      <p:childTnLst>
                        <p:par>
                          <p:cTn id="171" fill="hold">
                            <p:stCondLst>
                              <p:cond delay="0"/>
                            </p:stCondLst>
                            <p:childTnLst>
                              <p:par>
                                <p:cTn id="172" presetID="1" presetClass="entr" presetSubtype="0" fill="hold" nodeType="clickEffect">
                                  <p:stCondLst>
                                    <p:cond delay="0"/>
                                  </p:stCondLst>
                                  <p:childTnLst>
                                    <p:set>
                                      <p:cBhvr>
                                        <p:cTn id="173" dur="1" fill="hold">
                                          <p:stCondLst>
                                            <p:cond delay="0"/>
                                          </p:stCondLst>
                                        </p:cTn>
                                        <p:tgtEl>
                                          <p:spTgt spid="53">
                                            <p:txEl>
                                              <p:pRg st="0" end="0"/>
                                            </p:txEl>
                                          </p:spTgt>
                                        </p:tgtEl>
                                        <p:attrNameLst>
                                          <p:attrName>style.visibility</p:attrName>
                                        </p:attrNameLst>
                                      </p:cBhvr>
                                      <p:to>
                                        <p:strVal val="visible"/>
                                      </p:to>
                                    </p:set>
                                  </p:childTnLst>
                                </p:cTn>
                              </p:par>
                            </p:childTnLst>
                          </p:cTn>
                        </p:par>
                      </p:childTnLst>
                    </p:cTn>
                  </p:par>
                  <p:par>
                    <p:cTn id="174" fill="hold">
                      <p:stCondLst>
                        <p:cond delay="indefinite"/>
                      </p:stCondLst>
                      <p:childTnLst>
                        <p:par>
                          <p:cTn id="175" fill="hold">
                            <p:stCondLst>
                              <p:cond delay="0"/>
                            </p:stCondLst>
                            <p:childTnLst>
                              <p:par>
                                <p:cTn id="176" presetID="22" presetClass="entr" presetSubtype="8" fill="hold" grpId="0" nodeType="clickEffect">
                                  <p:stCondLst>
                                    <p:cond delay="0"/>
                                  </p:stCondLst>
                                  <p:childTnLst>
                                    <p:set>
                                      <p:cBhvr>
                                        <p:cTn id="177" dur="1" fill="hold">
                                          <p:stCondLst>
                                            <p:cond delay="0"/>
                                          </p:stCondLst>
                                        </p:cTn>
                                        <p:tgtEl>
                                          <p:spTgt spid="54"/>
                                        </p:tgtEl>
                                        <p:attrNameLst>
                                          <p:attrName>style.visibility</p:attrName>
                                        </p:attrNameLst>
                                      </p:cBhvr>
                                      <p:to>
                                        <p:strVal val="visible"/>
                                      </p:to>
                                    </p:set>
                                    <p:animEffect transition="in" filter="wipe(left)">
                                      <p:cBhvr>
                                        <p:cTn id="178" dur="500"/>
                                        <p:tgtEl>
                                          <p:spTgt spid="54"/>
                                        </p:tgtEl>
                                      </p:cBhvr>
                                    </p:animEffect>
                                  </p:childTnLst>
                                </p:cTn>
                              </p:par>
                            </p:childTnLst>
                          </p:cTn>
                        </p:par>
                      </p:childTnLst>
                    </p:cTn>
                  </p:par>
                  <p:par>
                    <p:cTn id="179" fill="hold">
                      <p:stCondLst>
                        <p:cond delay="indefinite"/>
                      </p:stCondLst>
                      <p:childTnLst>
                        <p:par>
                          <p:cTn id="180" fill="hold">
                            <p:stCondLst>
                              <p:cond delay="0"/>
                            </p:stCondLst>
                            <p:childTnLst>
                              <p:par>
                                <p:cTn id="181" presetID="1" presetClass="entr" presetSubtype="0" fill="hold" nodeType="clickEffect">
                                  <p:stCondLst>
                                    <p:cond delay="0"/>
                                  </p:stCondLst>
                                  <p:childTnLst>
                                    <p:set>
                                      <p:cBhvr>
                                        <p:cTn id="182" dur="1" fill="hold">
                                          <p:stCondLst>
                                            <p:cond delay="0"/>
                                          </p:stCondLst>
                                        </p:cTn>
                                        <p:tgtEl>
                                          <p:spTgt spid="55">
                                            <p:txEl>
                                              <p:pRg st="0" end="0"/>
                                            </p:txEl>
                                          </p:spTgt>
                                        </p:tgtEl>
                                        <p:attrNameLst>
                                          <p:attrName>style.visibility</p:attrName>
                                        </p:attrNameLst>
                                      </p:cBhvr>
                                      <p:to>
                                        <p:strVal val="visible"/>
                                      </p:to>
                                    </p:set>
                                  </p:childTnLst>
                                </p:cTn>
                              </p:par>
                            </p:childTnLst>
                          </p:cTn>
                        </p:par>
                      </p:childTnLst>
                    </p:cTn>
                  </p:par>
                  <p:par>
                    <p:cTn id="183" fill="hold">
                      <p:stCondLst>
                        <p:cond delay="indefinite"/>
                      </p:stCondLst>
                      <p:childTnLst>
                        <p:par>
                          <p:cTn id="184" fill="hold">
                            <p:stCondLst>
                              <p:cond delay="0"/>
                            </p:stCondLst>
                            <p:childTnLst>
                              <p:par>
                                <p:cTn id="185" presetID="22" presetClass="entr" presetSubtype="8" fill="hold" grpId="0" nodeType="clickEffect">
                                  <p:stCondLst>
                                    <p:cond delay="0"/>
                                  </p:stCondLst>
                                  <p:childTnLst>
                                    <p:set>
                                      <p:cBhvr>
                                        <p:cTn id="186" dur="1" fill="hold">
                                          <p:stCondLst>
                                            <p:cond delay="0"/>
                                          </p:stCondLst>
                                        </p:cTn>
                                        <p:tgtEl>
                                          <p:spTgt spid="56"/>
                                        </p:tgtEl>
                                        <p:attrNameLst>
                                          <p:attrName>style.visibility</p:attrName>
                                        </p:attrNameLst>
                                      </p:cBhvr>
                                      <p:to>
                                        <p:strVal val="visible"/>
                                      </p:to>
                                    </p:set>
                                    <p:animEffect transition="in" filter="wipe(left)">
                                      <p:cBhvr>
                                        <p:cTn id="187" dur="500"/>
                                        <p:tgtEl>
                                          <p:spTgt spid="56"/>
                                        </p:tgtEl>
                                      </p:cBhvr>
                                    </p:animEffect>
                                  </p:childTnLst>
                                </p:cTn>
                              </p:par>
                            </p:childTnLst>
                          </p:cTn>
                        </p:par>
                      </p:childTnLst>
                    </p:cTn>
                  </p:par>
                  <p:par>
                    <p:cTn id="188" fill="hold">
                      <p:stCondLst>
                        <p:cond delay="indefinite"/>
                      </p:stCondLst>
                      <p:childTnLst>
                        <p:par>
                          <p:cTn id="189" fill="hold">
                            <p:stCondLst>
                              <p:cond delay="0"/>
                            </p:stCondLst>
                            <p:childTnLst>
                              <p:par>
                                <p:cTn id="190" presetID="1" presetClass="entr" presetSubtype="0" fill="hold" nodeType="clickEffect">
                                  <p:stCondLst>
                                    <p:cond delay="0"/>
                                  </p:stCondLst>
                                  <p:childTnLst>
                                    <p:set>
                                      <p:cBhvr>
                                        <p:cTn id="191" dur="1" fill="hold">
                                          <p:stCondLst>
                                            <p:cond delay="0"/>
                                          </p:stCondLst>
                                        </p:cTn>
                                        <p:tgtEl>
                                          <p:spTgt spid="57">
                                            <p:txEl>
                                              <p:pRg st="0" end="0"/>
                                            </p:txEl>
                                          </p:spTgt>
                                        </p:tgtEl>
                                        <p:attrNameLst>
                                          <p:attrName>style.visibility</p:attrName>
                                        </p:attrNameLst>
                                      </p:cBhvr>
                                      <p:to>
                                        <p:strVal val="visible"/>
                                      </p:to>
                                    </p:set>
                                  </p:childTnLst>
                                </p:cTn>
                              </p:par>
                            </p:childTnLst>
                          </p:cTn>
                        </p:par>
                      </p:childTnLst>
                    </p:cTn>
                  </p:par>
                  <p:par>
                    <p:cTn id="192" fill="hold">
                      <p:stCondLst>
                        <p:cond delay="indefinite"/>
                      </p:stCondLst>
                      <p:childTnLst>
                        <p:par>
                          <p:cTn id="193" fill="hold">
                            <p:stCondLst>
                              <p:cond delay="0"/>
                            </p:stCondLst>
                            <p:childTnLst>
                              <p:par>
                                <p:cTn id="194" presetID="22" presetClass="entr" presetSubtype="8" fill="hold" grpId="0" nodeType="clickEffect">
                                  <p:stCondLst>
                                    <p:cond delay="0"/>
                                  </p:stCondLst>
                                  <p:childTnLst>
                                    <p:set>
                                      <p:cBhvr>
                                        <p:cTn id="195" dur="1" fill="hold">
                                          <p:stCondLst>
                                            <p:cond delay="0"/>
                                          </p:stCondLst>
                                        </p:cTn>
                                        <p:tgtEl>
                                          <p:spTgt spid="58"/>
                                        </p:tgtEl>
                                        <p:attrNameLst>
                                          <p:attrName>style.visibility</p:attrName>
                                        </p:attrNameLst>
                                      </p:cBhvr>
                                      <p:to>
                                        <p:strVal val="visible"/>
                                      </p:to>
                                    </p:set>
                                    <p:animEffect transition="in" filter="wipe(left)">
                                      <p:cBhvr>
                                        <p:cTn id="196" dur="500"/>
                                        <p:tgtEl>
                                          <p:spTgt spid="58"/>
                                        </p:tgtEl>
                                      </p:cBhvr>
                                    </p:animEffect>
                                  </p:childTnLst>
                                </p:cTn>
                              </p:par>
                            </p:childTnLst>
                          </p:cTn>
                        </p:par>
                      </p:childTnLst>
                    </p:cTn>
                  </p:par>
                  <p:par>
                    <p:cTn id="197" fill="hold">
                      <p:stCondLst>
                        <p:cond delay="indefinite"/>
                      </p:stCondLst>
                      <p:childTnLst>
                        <p:par>
                          <p:cTn id="198" fill="hold">
                            <p:stCondLst>
                              <p:cond delay="0"/>
                            </p:stCondLst>
                            <p:childTnLst>
                              <p:par>
                                <p:cTn id="199" presetID="1" presetClass="entr" presetSubtype="0" fill="hold" nodeType="clickEffect">
                                  <p:stCondLst>
                                    <p:cond delay="0"/>
                                  </p:stCondLst>
                                  <p:childTnLst>
                                    <p:set>
                                      <p:cBhvr>
                                        <p:cTn id="200" dur="1" fill="hold">
                                          <p:stCondLst>
                                            <p:cond delay="0"/>
                                          </p:stCondLst>
                                        </p:cTn>
                                        <p:tgtEl>
                                          <p:spTgt spid="59">
                                            <p:txEl>
                                              <p:pRg st="0" end="0"/>
                                            </p:txEl>
                                          </p:spTgt>
                                        </p:tgtEl>
                                        <p:attrNameLst>
                                          <p:attrName>style.visibility</p:attrName>
                                        </p:attrNameLst>
                                      </p:cBhvr>
                                      <p:to>
                                        <p:strVal val="visible"/>
                                      </p:to>
                                    </p:set>
                                  </p:childTnLst>
                                </p:cTn>
                              </p:par>
                            </p:childTnLst>
                          </p:cTn>
                        </p:par>
                      </p:childTnLst>
                    </p:cTn>
                  </p:par>
                  <p:par>
                    <p:cTn id="201" fill="hold">
                      <p:stCondLst>
                        <p:cond delay="indefinite"/>
                      </p:stCondLst>
                      <p:childTnLst>
                        <p:par>
                          <p:cTn id="202" fill="hold">
                            <p:stCondLst>
                              <p:cond delay="0"/>
                            </p:stCondLst>
                            <p:childTnLst>
                              <p:par>
                                <p:cTn id="203" presetID="1" presetClass="entr" presetSubtype="0" fill="hold" nodeType="clickEffect">
                                  <p:stCondLst>
                                    <p:cond delay="0"/>
                                  </p:stCondLst>
                                  <p:childTnLst>
                                    <p:set>
                                      <p:cBhvr>
                                        <p:cTn id="204" dur="1" fill="hold">
                                          <p:stCondLst>
                                            <p:cond delay="0"/>
                                          </p:stCondLst>
                                        </p:cTn>
                                        <p:tgtEl>
                                          <p:spTgt spid="60">
                                            <p:txEl>
                                              <p:pRg st="0" end="0"/>
                                            </p:txEl>
                                          </p:spTgt>
                                        </p:tgtEl>
                                        <p:attrNameLst>
                                          <p:attrName>style.visibility</p:attrName>
                                        </p:attrNameLst>
                                      </p:cBhvr>
                                      <p:to>
                                        <p:strVal val="visible"/>
                                      </p:to>
                                    </p:set>
                                  </p:childTnLst>
                                </p:cTn>
                              </p:par>
                            </p:childTnLst>
                          </p:cTn>
                        </p:par>
                      </p:childTnLst>
                    </p:cTn>
                  </p:par>
                  <p:par>
                    <p:cTn id="205" fill="hold">
                      <p:stCondLst>
                        <p:cond delay="indefinite"/>
                      </p:stCondLst>
                      <p:childTnLst>
                        <p:par>
                          <p:cTn id="206" fill="hold">
                            <p:stCondLst>
                              <p:cond delay="0"/>
                            </p:stCondLst>
                            <p:childTnLst>
                              <p:par>
                                <p:cTn id="207" presetID="1" presetClass="entr" presetSubtype="0" fill="hold" nodeType="clickEffect">
                                  <p:stCondLst>
                                    <p:cond delay="0"/>
                                  </p:stCondLst>
                                  <p:childTnLst>
                                    <p:set>
                                      <p:cBhvr>
                                        <p:cTn id="208" dur="1" fill="hold">
                                          <p:stCondLst>
                                            <p:cond delay="0"/>
                                          </p:stCondLst>
                                        </p:cTn>
                                        <p:tgtEl>
                                          <p:spTgt spid="61">
                                            <p:txEl>
                                              <p:pRg st="0" end="0"/>
                                            </p:txEl>
                                          </p:spTgt>
                                        </p:tgtEl>
                                        <p:attrNameLst>
                                          <p:attrName>style.visibility</p:attrName>
                                        </p:attrNameLst>
                                      </p:cBhvr>
                                      <p:to>
                                        <p:strVal val="visible"/>
                                      </p:to>
                                    </p:set>
                                  </p:childTnLst>
                                </p:cTn>
                              </p:par>
                            </p:childTnLst>
                          </p:cTn>
                        </p:par>
                      </p:childTnLst>
                    </p:cTn>
                  </p:par>
                  <p:par>
                    <p:cTn id="209" fill="hold">
                      <p:stCondLst>
                        <p:cond delay="indefinite"/>
                      </p:stCondLst>
                      <p:childTnLst>
                        <p:par>
                          <p:cTn id="210" fill="hold">
                            <p:stCondLst>
                              <p:cond delay="0"/>
                            </p:stCondLst>
                            <p:childTnLst>
                              <p:par>
                                <p:cTn id="211" presetID="22" presetClass="entr" presetSubtype="4" fill="hold" nodeType="clickEffect">
                                  <p:stCondLst>
                                    <p:cond delay="0"/>
                                  </p:stCondLst>
                                  <p:childTnLst>
                                    <p:set>
                                      <p:cBhvr>
                                        <p:cTn id="212" dur="1" fill="hold">
                                          <p:stCondLst>
                                            <p:cond delay="0"/>
                                          </p:stCondLst>
                                        </p:cTn>
                                        <p:tgtEl>
                                          <p:spTgt spid="7"/>
                                        </p:tgtEl>
                                        <p:attrNameLst>
                                          <p:attrName>style.visibility</p:attrName>
                                        </p:attrNameLst>
                                      </p:cBhvr>
                                      <p:to>
                                        <p:strVal val="visible"/>
                                      </p:to>
                                    </p:set>
                                    <p:animEffect transition="in" filter="wipe(down)">
                                      <p:cBhvr>
                                        <p:cTn id="21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P spid="34" grpId="0" animBg="1"/>
      <p:bldP spid="36" grpId="0" animBg="1"/>
      <p:bldP spid="38" grpId="0" animBg="1"/>
      <p:bldP spid="40" grpId="0" animBg="1"/>
      <p:bldP spid="42" grpId="0" animBg="1"/>
      <p:bldP spid="44" grpId="0" animBg="1"/>
      <p:bldP spid="46" grpId="0" animBg="1"/>
      <p:bldP spid="48" grpId="0" animBg="1"/>
      <p:bldP spid="50" grpId="0" animBg="1"/>
      <p:bldP spid="52" grpId="0" animBg="1"/>
      <p:bldP spid="54" grpId="0" animBg="1"/>
      <p:bldP spid="56" grpId="0" animBg="1"/>
      <p:bldP spid="58"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51F64884-B4E4-416B-8DFE-6D53C8D98A8E}"/>
              </a:ext>
            </a:extLst>
          </p:cNvPr>
          <p:cNvPicPr/>
          <p:nvPr/>
        </p:nvPicPr>
        <p:blipFill rotWithShape="1">
          <a:blip r:embed="rId2" cstate="print">
            <a:extLst>
              <a:ext uri="{28A0092B-C50C-407E-A947-70E740481C1C}">
                <a14:useLocalDpi xmlns:a14="http://schemas.microsoft.com/office/drawing/2010/main" val="0"/>
              </a:ext>
            </a:extLst>
          </a:blip>
          <a:srcRect t="13325" b="21721"/>
          <a:stretch/>
        </p:blipFill>
        <p:spPr bwMode="auto">
          <a:xfrm>
            <a:off x="0" y="6263640"/>
            <a:ext cx="1499870" cy="594360"/>
          </a:xfrm>
          <a:prstGeom prst="rect">
            <a:avLst/>
          </a:prstGeom>
          <a:ln>
            <a:noFill/>
          </a:ln>
          <a:extLst>
            <a:ext uri="{53640926-AAD7-44D8-BBD7-CCE9431645EC}">
              <a14:shadowObscured xmlns:a14="http://schemas.microsoft.com/office/drawing/2010/main"/>
            </a:ext>
          </a:extLst>
        </p:spPr>
      </p:pic>
      <p:pic>
        <p:nvPicPr>
          <p:cNvPr id="9" name="Picture 8">
            <a:extLst>
              <a:ext uri="{FF2B5EF4-FFF2-40B4-BE49-F238E27FC236}">
                <a16:creationId xmlns:a16="http://schemas.microsoft.com/office/drawing/2014/main" id="{D8EE2FF3-25A2-4778-ADAC-9D8044E35A43}"/>
              </a:ext>
            </a:extLst>
          </p:cNvPr>
          <p:cNvPicPr/>
          <p:nvPr/>
        </p:nvPicPr>
        <p:blipFill rotWithShape="1">
          <a:blip r:embed="rId3" cstate="print">
            <a:extLst>
              <a:ext uri="{28A0092B-C50C-407E-A947-70E740481C1C}">
                <a14:useLocalDpi xmlns:a14="http://schemas.microsoft.com/office/drawing/2010/main" val="0"/>
              </a:ext>
            </a:extLst>
          </a:blip>
          <a:srcRect t="16158" b="20371"/>
          <a:stretch/>
        </p:blipFill>
        <p:spPr bwMode="auto">
          <a:xfrm>
            <a:off x="0" y="0"/>
            <a:ext cx="1771015" cy="685800"/>
          </a:xfrm>
          <a:prstGeom prst="rect">
            <a:avLst/>
          </a:prstGeom>
          <a:ln>
            <a:noFill/>
          </a:ln>
          <a:extLst>
            <a:ext uri="{53640926-AAD7-44D8-BBD7-CCE9431645EC}">
              <a14:shadowObscured xmlns:a14="http://schemas.microsoft.com/office/drawing/2010/main"/>
            </a:ext>
          </a:extLst>
        </p:spPr>
      </p:pic>
      <p:sp>
        <p:nvSpPr>
          <p:cNvPr id="12" name="Content Placeholder 2">
            <a:extLst>
              <a:ext uri="{FF2B5EF4-FFF2-40B4-BE49-F238E27FC236}">
                <a16:creationId xmlns:a16="http://schemas.microsoft.com/office/drawing/2014/main" id="{40F9FA65-FAC6-41E3-8809-D78F981FD63C}"/>
              </a:ext>
            </a:extLst>
          </p:cNvPr>
          <p:cNvSpPr txBox="1">
            <a:spLocks/>
          </p:cNvSpPr>
          <p:nvPr/>
        </p:nvSpPr>
        <p:spPr>
          <a:xfrm>
            <a:off x="429827" y="2902997"/>
            <a:ext cx="11762173" cy="4568031"/>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GB" sz="8800" b="1" dirty="0">
                <a:solidFill>
                  <a:schemeClr val="accent1"/>
                </a:solidFill>
              </a:rPr>
              <a:t>Practise Questions</a:t>
            </a:r>
          </a:p>
          <a:p>
            <a:endParaRPr lang="en-GB" sz="8800" b="1" dirty="0">
              <a:solidFill>
                <a:schemeClr val="accent1"/>
              </a:solidFill>
            </a:endParaRPr>
          </a:p>
          <a:p>
            <a:endParaRPr lang="en-GB" sz="8800" dirty="0">
              <a:solidFill>
                <a:schemeClr val="accent1"/>
              </a:solidFill>
            </a:endParaRPr>
          </a:p>
        </p:txBody>
      </p:sp>
      <p:pic>
        <p:nvPicPr>
          <p:cNvPr id="13" name="Picture 12">
            <a:extLst>
              <a:ext uri="{FF2B5EF4-FFF2-40B4-BE49-F238E27FC236}">
                <a16:creationId xmlns:a16="http://schemas.microsoft.com/office/drawing/2014/main" id="{9106C1D1-B328-417B-80FC-A4F25E2A8C9F}"/>
              </a:ext>
            </a:extLst>
          </p:cNvPr>
          <p:cNvPicPr/>
          <p:nvPr/>
        </p:nvPicPr>
        <p:blipFill>
          <a:blip r:embed="rId4" cstate="print">
            <a:extLst>
              <a:ext uri="{28A0092B-C50C-407E-A947-70E740481C1C}">
                <a14:useLocalDpi xmlns:a14="http://schemas.microsoft.com/office/drawing/2010/main" val="0"/>
              </a:ext>
            </a:extLst>
          </a:blip>
          <a:stretch>
            <a:fillRect/>
          </a:stretch>
        </p:blipFill>
        <p:spPr>
          <a:xfrm>
            <a:off x="509664" y="2902997"/>
            <a:ext cx="1353600" cy="1353600"/>
          </a:xfrm>
          <a:prstGeom prst="rect">
            <a:avLst/>
          </a:prstGeom>
        </p:spPr>
      </p:pic>
      <p:sp>
        <p:nvSpPr>
          <p:cNvPr id="15" name="Subtitle 2">
            <a:extLst>
              <a:ext uri="{FF2B5EF4-FFF2-40B4-BE49-F238E27FC236}">
                <a16:creationId xmlns:a16="http://schemas.microsoft.com/office/drawing/2014/main" id="{084FAD5C-4432-44D2-A19B-C45624876CFF}"/>
              </a:ext>
            </a:extLst>
          </p:cNvPr>
          <p:cNvSpPr txBox="1">
            <a:spLocks/>
          </p:cNvSpPr>
          <p:nvPr/>
        </p:nvSpPr>
        <p:spPr>
          <a:xfrm>
            <a:off x="1499870" y="6420775"/>
            <a:ext cx="9144000" cy="437225"/>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GB" i="1" dirty="0">
                <a:solidFill>
                  <a:schemeClr val="accent3"/>
                </a:solidFill>
              </a:rPr>
              <a:t>How do I plot a scatter graph?</a:t>
            </a:r>
            <a:endParaRPr lang="en-GB" dirty="0">
              <a:solidFill>
                <a:schemeClr val="accent3"/>
              </a:solidFill>
            </a:endParaRPr>
          </a:p>
        </p:txBody>
      </p:sp>
      <p:sp>
        <p:nvSpPr>
          <p:cNvPr id="10" name="Subtitle 2">
            <a:extLst>
              <a:ext uri="{FF2B5EF4-FFF2-40B4-BE49-F238E27FC236}">
                <a16:creationId xmlns:a16="http://schemas.microsoft.com/office/drawing/2014/main" id="{CDA9062F-42D9-4DFE-9B6C-ACD1F959588B}"/>
              </a:ext>
            </a:extLst>
          </p:cNvPr>
          <p:cNvSpPr txBox="1">
            <a:spLocks/>
          </p:cNvSpPr>
          <p:nvPr/>
        </p:nvSpPr>
        <p:spPr>
          <a:xfrm>
            <a:off x="1771016" y="124287"/>
            <a:ext cx="8266670" cy="685800"/>
          </a:xfrm>
          <a:prstGeom prst="rect">
            <a:avLst/>
          </a:prstGeom>
        </p:spPr>
        <p:txBody>
          <a:bodyPr vert="horz" lIns="91440" tIns="45720" rIns="91440" bIns="45720" rtlCol="0">
            <a:normAutofit fontScale="92500"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GB" b="1" dirty="0">
                <a:solidFill>
                  <a:schemeClr val="tx2"/>
                </a:solidFill>
              </a:rPr>
              <a:t>How do we use box plots and scatter graphs to represent and compare large data sets?</a:t>
            </a:r>
          </a:p>
        </p:txBody>
      </p:sp>
      <p:pic>
        <p:nvPicPr>
          <p:cNvPr id="14" name="Picture 13">
            <a:extLst>
              <a:ext uri="{FF2B5EF4-FFF2-40B4-BE49-F238E27FC236}">
                <a16:creationId xmlns:a16="http://schemas.microsoft.com/office/drawing/2014/main" id="{757CCE78-4664-45DF-BFF2-DA558511AC1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037685" y="0"/>
            <a:ext cx="2154315" cy="1211802"/>
          </a:xfrm>
          <a:prstGeom prst="rect">
            <a:avLst/>
          </a:prstGeom>
        </p:spPr>
      </p:pic>
    </p:spTree>
    <p:extLst>
      <p:ext uri="{BB962C8B-B14F-4D97-AF65-F5344CB8AC3E}">
        <p14:creationId xmlns:p14="http://schemas.microsoft.com/office/powerpoint/2010/main" val="55225099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95C8FFFF-7729-4436-A123-D6817B15909B}"/>
              </a:ext>
            </a:extLst>
          </p:cNvPr>
          <p:cNvSpPr>
            <a:spLocks noGrp="1"/>
          </p:cNvSpPr>
          <p:nvPr>
            <p:ph type="subTitle" idx="1"/>
          </p:nvPr>
        </p:nvSpPr>
        <p:spPr>
          <a:xfrm>
            <a:off x="1499870" y="6420775"/>
            <a:ext cx="9144000" cy="437225"/>
          </a:xfrm>
        </p:spPr>
        <p:txBody>
          <a:bodyPr>
            <a:normAutofit/>
          </a:bodyPr>
          <a:lstStyle/>
          <a:p>
            <a:pPr algn="l"/>
            <a:r>
              <a:rPr lang="en-GB" i="1" dirty="0">
                <a:solidFill>
                  <a:schemeClr val="accent3"/>
                </a:solidFill>
              </a:rPr>
              <a:t>How do I plot a scatter graph?</a:t>
            </a:r>
            <a:endParaRPr lang="en-GB" dirty="0">
              <a:solidFill>
                <a:schemeClr val="accent3"/>
              </a:solidFill>
            </a:endParaRPr>
          </a:p>
        </p:txBody>
      </p:sp>
      <p:pic>
        <p:nvPicPr>
          <p:cNvPr id="8" name="Picture 7">
            <a:extLst>
              <a:ext uri="{FF2B5EF4-FFF2-40B4-BE49-F238E27FC236}">
                <a16:creationId xmlns:a16="http://schemas.microsoft.com/office/drawing/2014/main" id="{51F64884-B4E4-416B-8DFE-6D53C8D98A8E}"/>
              </a:ext>
            </a:extLst>
          </p:cNvPr>
          <p:cNvPicPr/>
          <p:nvPr/>
        </p:nvPicPr>
        <p:blipFill rotWithShape="1">
          <a:blip r:embed="rId2" cstate="print">
            <a:extLst>
              <a:ext uri="{28A0092B-C50C-407E-A947-70E740481C1C}">
                <a14:useLocalDpi xmlns:a14="http://schemas.microsoft.com/office/drawing/2010/main" val="0"/>
              </a:ext>
            </a:extLst>
          </a:blip>
          <a:srcRect t="13325" b="21721"/>
          <a:stretch/>
        </p:blipFill>
        <p:spPr bwMode="auto">
          <a:xfrm>
            <a:off x="0" y="6263640"/>
            <a:ext cx="1499870" cy="594360"/>
          </a:xfrm>
          <a:prstGeom prst="rect">
            <a:avLst/>
          </a:prstGeom>
          <a:ln>
            <a:noFill/>
          </a:ln>
          <a:extLst>
            <a:ext uri="{53640926-AAD7-44D8-BBD7-CCE9431645EC}">
              <a14:shadowObscured xmlns:a14="http://schemas.microsoft.com/office/drawing/2010/main"/>
            </a:ext>
          </a:extLst>
        </p:spPr>
      </p:pic>
      <p:pic>
        <p:nvPicPr>
          <p:cNvPr id="9" name="Picture 8">
            <a:extLst>
              <a:ext uri="{FF2B5EF4-FFF2-40B4-BE49-F238E27FC236}">
                <a16:creationId xmlns:a16="http://schemas.microsoft.com/office/drawing/2014/main" id="{D8EE2FF3-25A2-4778-ADAC-9D8044E35A43}"/>
              </a:ext>
            </a:extLst>
          </p:cNvPr>
          <p:cNvPicPr/>
          <p:nvPr/>
        </p:nvPicPr>
        <p:blipFill rotWithShape="1">
          <a:blip r:embed="rId3" cstate="print">
            <a:extLst>
              <a:ext uri="{28A0092B-C50C-407E-A947-70E740481C1C}">
                <a14:useLocalDpi xmlns:a14="http://schemas.microsoft.com/office/drawing/2010/main" val="0"/>
              </a:ext>
            </a:extLst>
          </a:blip>
          <a:srcRect t="16158" b="20371"/>
          <a:stretch/>
        </p:blipFill>
        <p:spPr bwMode="auto">
          <a:xfrm>
            <a:off x="0" y="0"/>
            <a:ext cx="1771015" cy="685800"/>
          </a:xfrm>
          <a:prstGeom prst="rect">
            <a:avLst/>
          </a:prstGeom>
          <a:ln>
            <a:noFill/>
          </a:ln>
          <a:extLst>
            <a:ext uri="{53640926-AAD7-44D8-BBD7-CCE9431645EC}">
              <a14:shadowObscured xmlns:a14="http://schemas.microsoft.com/office/drawing/2010/main"/>
            </a:ext>
          </a:extLst>
        </p:spPr>
      </p:pic>
      <p:sp>
        <p:nvSpPr>
          <p:cNvPr id="4" name="Rectangle 3">
            <a:extLst>
              <a:ext uri="{FF2B5EF4-FFF2-40B4-BE49-F238E27FC236}">
                <a16:creationId xmlns:a16="http://schemas.microsoft.com/office/drawing/2014/main" id="{AAD7E3D4-24D2-4927-8484-2BA9EC0C24ED}"/>
              </a:ext>
            </a:extLst>
          </p:cNvPr>
          <p:cNvSpPr/>
          <p:nvPr/>
        </p:nvSpPr>
        <p:spPr>
          <a:xfrm>
            <a:off x="59183" y="760228"/>
            <a:ext cx="11665258" cy="3913059"/>
          </a:xfrm>
          <a:prstGeom prst="rect">
            <a:avLst/>
          </a:prstGeom>
        </p:spPr>
        <p:txBody>
          <a:bodyPr wrap="square">
            <a:spAutoFit/>
          </a:bodyPr>
          <a:lstStyle/>
          <a:p>
            <a:pPr>
              <a:lnSpc>
                <a:spcPct val="150000"/>
              </a:lnSpc>
            </a:pPr>
            <a:r>
              <a:rPr lang="en-GB" sz="2400" b="1" u="sng" dirty="0">
                <a:solidFill>
                  <a:schemeClr val="accent1"/>
                </a:solidFill>
                <a:latin typeface="+mj-lt"/>
              </a:rPr>
              <a:t>The Knowledge Phase</a:t>
            </a:r>
            <a:endParaRPr lang="en-GB" sz="2400" dirty="0">
              <a:solidFill>
                <a:schemeClr val="accent1"/>
              </a:solidFill>
              <a:latin typeface="+mj-lt"/>
            </a:endParaRPr>
          </a:p>
          <a:p>
            <a:pPr>
              <a:lnSpc>
                <a:spcPct val="150000"/>
              </a:lnSpc>
            </a:pPr>
            <a:r>
              <a:rPr lang="en-GB" sz="2400" dirty="0">
                <a:solidFill>
                  <a:schemeClr val="accent1"/>
                </a:solidFill>
                <a:latin typeface="+mj-lt"/>
              </a:rPr>
              <a:t>The equation of the line of best fit</a:t>
            </a:r>
          </a:p>
          <a:p>
            <a:pPr>
              <a:lnSpc>
                <a:spcPct val="150000"/>
              </a:lnSpc>
            </a:pPr>
            <a:endParaRPr lang="en-GB" sz="2400" dirty="0">
              <a:solidFill>
                <a:schemeClr val="accent1"/>
              </a:solidFill>
              <a:latin typeface="+mj-lt"/>
            </a:endParaRPr>
          </a:p>
          <a:p>
            <a:pPr algn="ctr">
              <a:lnSpc>
                <a:spcPct val="150000"/>
              </a:lnSpc>
            </a:pPr>
            <a:r>
              <a:rPr lang="en-GB" sz="2400" b="1" dirty="0">
                <a:solidFill>
                  <a:schemeClr val="accent1"/>
                </a:solidFill>
                <a:latin typeface="+mj-lt"/>
              </a:rPr>
              <a:t>y = m x + c</a:t>
            </a:r>
            <a:endParaRPr lang="en-GB" sz="2400" dirty="0">
              <a:solidFill>
                <a:schemeClr val="accent1"/>
              </a:solidFill>
              <a:latin typeface="+mj-lt"/>
            </a:endParaRPr>
          </a:p>
          <a:p>
            <a:pPr>
              <a:lnSpc>
                <a:spcPct val="150000"/>
              </a:lnSpc>
            </a:pPr>
            <a:r>
              <a:rPr lang="en-GB" sz="2400" dirty="0">
                <a:solidFill>
                  <a:schemeClr val="accent1"/>
                </a:solidFill>
                <a:latin typeface="+mj-lt"/>
              </a:rPr>
              <a:t> </a:t>
            </a:r>
          </a:p>
          <a:p>
            <a:pPr>
              <a:lnSpc>
                <a:spcPct val="150000"/>
              </a:lnSpc>
            </a:pPr>
            <a:r>
              <a:rPr lang="en-GB" sz="2400" dirty="0">
                <a:solidFill>
                  <a:schemeClr val="accent1"/>
                </a:solidFill>
                <a:latin typeface="+mj-lt"/>
              </a:rPr>
              <a:t>Where the value of ‘m’ represents the value of the gradient :  the coefficient of x</a:t>
            </a:r>
          </a:p>
          <a:p>
            <a:pPr>
              <a:lnSpc>
                <a:spcPct val="150000"/>
              </a:lnSpc>
            </a:pPr>
            <a:r>
              <a:rPr lang="en-GB" sz="2400" dirty="0">
                <a:solidFill>
                  <a:schemeClr val="accent1"/>
                </a:solidFill>
                <a:latin typeface="+mj-lt"/>
              </a:rPr>
              <a:t>Where the  value of ‘c’ represents the value of the y-intercept : the constant</a:t>
            </a:r>
          </a:p>
        </p:txBody>
      </p:sp>
      <p:sp>
        <p:nvSpPr>
          <p:cNvPr id="11" name="Subtitle 2">
            <a:extLst>
              <a:ext uri="{FF2B5EF4-FFF2-40B4-BE49-F238E27FC236}">
                <a16:creationId xmlns:a16="http://schemas.microsoft.com/office/drawing/2014/main" id="{E561AA9C-1366-4552-B9D1-2AF921523CBB}"/>
              </a:ext>
            </a:extLst>
          </p:cNvPr>
          <p:cNvSpPr txBox="1">
            <a:spLocks/>
          </p:cNvSpPr>
          <p:nvPr/>
        </p:nvSpPr>
        <p:spPr>
          <a:xfrm>
            <a:off x="1771016" y="124287"/>
            <a:ext cx="8266670" cy="685800"/>
          </a:xfrm>
          <a:prstGeom prst="rect">
            <a:avLst/>
          </a:prstGeom>
        </p:spPr>
        <p:txBody>
          <a:bodyPr vert="horz" lIns="91440" tIns="45720" rIns="91440" bIns="45720" rtlCol="0">
            <a:normAutofit fontScale="92500"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GB" b="1" dirty="0">
                <a:solidFill>
                  <a:schemeClr val="tx2"/>
                </a:solidFill>
              </a:rPr>
              <a:t>How do we use box plots and scatter graphs to represent and compare large data sets?</a:t>
            </a:r>
          </a:p>
        </p:txBody>
      </p:sp>
      <p:pic>
        <p:nvPicPr>
          <p:cNvPr id="12" name="Picture 11">
            <a:extLst>
              <a:ext uri="{FF2B5EF4-FFF2-40B4-BE49-F238E27FC236}">
                <a16:creationId xmlns:a16="http://schemas.microsoft.com/office/drawing/2014/main" id="{8AEBD091-3AC7-4EBB-BF1A-725B9A4563C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037685" y="0"/>
            <a:ext cx="2154315" cy="1211802"/>
          </a:xfrm>
          <a:prstGeom prst="rect">
            <a:avLst/>
          </a:prstGeom>
        </p:spPr>
      </p:pic>
    </p:spTree>
    <p:extLst>
      <p:ext uri="{BB962C8B-B14F-4D97-AF65-F5344CB8AC3E}">
        <p14:creationId xmlns:p14="http://schemas.microsoft.com/office/powerpoint/2010/main" val="33932266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95C8FFFF-7729-4436-A123-D6817B15909B}"/>
              </a:ext>
            </a:extLst>
          </p:cNvPr>
          <p:cNvSpPr>
            <a:spLocks noGrp="1"/>
          </p:cNvSpPr>
          <p:nvPr>
            <p:ph type="subTitle" idx="1"/>
          </p:nvPr>
        </p:nvSpPr>
        <p:spPr>
          <a:xfrm>
            <a:off x="1499870" y="6420775"/>
            <a:ext cx="9144000" cy="437225"/>
          </a:xfrm>
        </p:spPr>
        <p:txBody>
          <a:bodyPr>
            <a:normAutofit/>
          </a:bodyPr>
          <a:lstStyle/>
          <a:p>
            <a:pPr algn="l"/>
            <a:r>
              <a:rPr lang="en-GB" i="1" dirty="0">
                <a:solidFill>
                  <a:schemeClr val="accent3"/>
                </a:solidFill>
              </a:rPr>
              <a:t>How do I plot a scatter graph?</a:t>
            </a:r>
            <a:endParaRPr lang="en-GB" dirty="0">
              <a:solidFill>
                <a:schemeClr val="accent3"/>
              </a:solidFill>
            </a:endParaRPr>
          </a:p>
        </p:txBody>
      </p:sp>
      <p:pic>
        <p:nvPicPr>
          <p:cNvPr id="8" name="Picture 7">
            <a:extLst>
              <a:ext uri="{FF2B5EF4-FFF2-40B4-BE49-F238E27FC236}">
                <a16:creationId xmlns:a16="http://schemas.microsoft.com/office/drawing/2014/main" id="{51F64884-B4E4-416B-8DFE-6D53C8D98A8E}"/>
              </a:ext>
            </a:extLst>
          </p:cNvPr>
          <p:cNvPicPr/>
          <p:nvPr/>
        </p:nvPicPr>
        <p:blipFill rotWithShape="1">
          <a:blip r:embed="rId2" cstate="print">
            <a:extLst>
              <a:ext uri="{28A0092B-C50C-407E-A947-70E740481C1C}">
                <a14:useLocalDpi xmlns:a14="http://schemas.microsoft.com/office/drawing/2010/main" val="0"/>
              </a:ext>
            </a:extLst>
          </a:blip>
          <a:srcRect t="13325" b="21721"/>
          <a:stretch/>
        </p:blipFill>
        <p:spPr bwMode="auto">
          <a:xfrm>
            <a:off x="0" y="6263640"/>
            <a:ext cx="1499870" cy="594360"/>
          </a:xfrm>
          <a:prstGeom prst="rect">
            <a:avLst/>
          </a:prstGeom>
          <a:ln>
            <a:noFill/>
          </a:ln>
          <a:extLst>
            <a:ext uri="{53640926-AAD7-44D8-BBD7-CCE9431645EC}">
              <a14:shadowObscured xmlns:a14="http://schemas.microsoft.com/office/drawing/2010/main"/>
            </a:ext>
          </a:extLst>
        </p:spPr>
      </p:pic>
      <p:pic>
        <p:nvPicPr>
          <p:cNvPr id="9" name="Picture 8">
            <a:extLst>
              <a:ext uri="{FF2B5EF4-FFF2-40B4-BE49-F238E27FC236}">
                <a16:creationId xmlns:a16="http://schemas.microsoft.com/office/drawing/2014/main" id="{D8EE2FF3-25A2-4778-ADAC-9D8044E35A43}"/>
              </a:ext>
            </a:extLst>
          </p:cNvPr>
          <p:cNvPicPr/>
          <p:nvPr/>
        </p:nvPicPr>
        <p:blipFill rotWithShape="1">
          <a:blip r:embed="rId3" cstate="print">
            <a:extLst>
              <a:ext uri="{28A0092B-C50C-407E-A947-70E740481C1C}">
                <a14:useLocalDpi xmlns:a14="http://schemas.microsoft.com/office/drawing/2010/main" val="0"/>
              </a:ext>
            </a:extLst>
          </a:blip>
          <a:srcRect t="16158" b="20371"/>
          <a:stretch/>
        </p:blipFill>
        <p:spPr bwMode="auto">
          <a:xfrm>
            <a:off x="0" y="0"/>
            <a:ext cx="1771015" cy="685800"/>
          </a:xfrm>
          <a:prstGeom prst="rect">
            <a:avLst/>
          </a:prstGeom>
          <a:ln>
            <a:noFill/>
          </a:ln>
          <a:extLst>
            <a:ext uri="{53640926-AAD7-44D8-BBD7-CCE9431645EC}">
              <a14:shadowObscured xmlns:a14="http://schemas.microsoft.com/office/drawing/2010/main"/>
            </a:ext>
          </a:extLst>
        </p:spPr>
      </p:pic>
      <p:sp>
        <p:nvSpPr>
          <p:cNvPr id="2" name="Rectangle 1">
            <a:extLst>
              <a:ext uri="{FF2B5EF4-FFF2-40B4-BE49-F238E27FC236}">
                <a16:creationId xmlns:a16="http://schemas.microsoft.com/office/drawing/2014/main" id="{0A0E3B08-3AC2-41A2-81A8-8CF229480B21}"/>
              </a:ext>
            </a:extLst>
          </p:cNvPr>
          <p:cNvSpPr/>
          <p:nvPr/>
        </p:nvSpPr>
        <p:spPr>
          <a:xfrm>
            <a:off x="100614" y="773103"/>
            <a:ext cx="6096000" cy="5262979"/>
          </a:xfrm>
          <a:prstGeom prst="rect">
            <a:avLst/>
          </a:prstGeom>
        </p:spPr>
        <p:txBody>
          <a:bodyPr>
            <a:spAutoFit/>
          </a:bodyPr>
          <a:lstStyle/>
          <a:p>
            <a:r>
              <a:rPr lang="en-GB" sz="2400" b="1" u="sng" dirty="0">
                <a:solidFill>
                  <a:schemeClr val="accent1"/>
                </a:solidFill>
                <a:latin typeface="+mj-lt"/>
                <a:ea typeface="Calibri" panose="020F0502020204030204" pitchFamily="34" charset="0"/>
                <a:cs typeface="Gautami" panose="020B0502040204020203" pitchFamily="34" charset="0"/>
              </a:rPr>
              <a:t>I DO</a:t>
            </a:r>
          </a:p>
          <a:p>
            <a:r>
              <a:rPr lang="en-GB" sz="2400" dirty="0">
                <a:solidFill>
                  <a:schemeClr val="accent1"/>
                </a:solidFill>
                <a:latin typeface="+mj-lt"/>
                <a:ea typeface="Calibri" panose="020F0502020204030204" pitchFamily="34" charset="0"/>
                <a:cs typeface="Gautami" panose="020B0502040204020203" pitchFamily="34" charset="0"/>
              </a:rPr>
              <a:t>State the value of the gradient and y-intercept for the following line of best fit:</a:t>
            </a:r>
          </a:p>
          <a:p>
            <a:r>
              <a:rPr lang="en-GB" sz="2400" dirty="0">
                <a:solidFill>
                  <a:schemeClr val="accent1"/>
                </a:solidFill>
                <a:latin typeface="+mj-lt"/>
                <a:ea typeface="Calibri" panose="020F0502020204030204" pitchFamily="34" charset="0"/>
              </a:rPr>
              <a:t>y = 3x + 9</a:t>
            </a:r>
          </a:p>
          <a:p>
            <a:endParaRPr lang="en-GB" sz="2400" dirty="0">
              <a:solidFill>
                <a:schemeClr val="accent1"/>
              </a:solidFill>
              <a:latin typeface="+mj-lt"/>
            </a:endParaRPr>
          </a:p>
          <a:p>
            <a:r>
              <a:rPr lang="en-GB" sz="2400" b="1" u="sng" dirty="0">
                <a:solidFill>
                  <a:schemeClr val="accent1"/>
                </a:solidFill>
                <a:latin typeface="+mj-lt"/>
              </a:rPr>
              <a:t>WE DO</a:t>
            </a:r>
          </a:p>
          <a:p>
            <a:r>
              <a:rPr lang="en-GB" sz="2400" dirty="0">
                <a:solidFill>
                  <a:schemeClr val="accent1"/>
                </a:solidFill>
                <a:latin typeface="+mj-lt"/>
              </a:rPr>
              <a:t>State the value of the gradient and y-intercept for the following line of best fit:</a:t>
            </a:r>
          </a:p>
          <a:p>
            <a:r>
              <a:rPr lang="en-GB" sz="2400" dirty="0">
                <a:solidFill>
                  <a:schemeClr val="accent1"/>
                </a:solidFill>
                <a:latin typeface="+mj-lt"/>
              </a:rPr>
              <a:t>2y = 8x – 7</a:t>
            </a:r>
          </a:p>
          <a:p>
            <a:endParaRPr lang="en-GB" sz="2400" b="1" u="sng" dirty="0">
              <a:solidFill>
                <a:schemeClr val="accent1"/>
              </a:solidFill>
              <a:latin typeface="+mj-lt"/>
            </a:endParaRPr>
          </a:p>
          <a:p>
            <a:r>
              <a:rPr lang="en-GB" sz="2400" b="1" u="sng" dirty="0">
                <a:solidFill>
                  <a:schemeClr val="accent1"/>
                </a:solidFill>
                <a:latin typeface="+mj-lt"/>
              </a:rPr>
              <a:t>YOU DO</a:t>
            </a:r>
          </a:p>
          <a:p>
            <a:r>
              <a:rPr lang="en-GB" sz="2400" dirty="0">
                <a:solidFill>
                  <a:schemeClr val="accent1"/>
                </a:solidFill>
                <a:latin typeface="+mj-lt"/>
              </a:rPr>
              <a:t>State the value of the gradient and y-intercept for the following line of best fit:</a:t>
            </a:r>
          </a:p>
          <a:p>
            <a:r>
              <a:rPr lang="en-GB" sz="2400" dirty="0">
                <a:solidFill>
                  <a:schemeClr val="accent1"/>
                </a:solidFill>
                <a:latin typeface="+mj-lt"/>
              </a:rPr>
              <a:t>y = 5 – 4.2x</a:t>
            </a:r>
            <a:endParaRPr lang="en-GB" sz="2400" b="1" u="sng" dirty="0">
              <a:solidFill>
                <a:schemeClr val="accent1"/>
              </a:solidFill>
              <a:latin typeface="+mj-lt"/>
            </a:endParaRPr>
          </a:p>
        </p:txBody>
      </p:sp>
      <p:sp>
        <p:nvSpPr>
          <p:cNvPr id="11" name="Rectangle 10">
            <a:extLst>
              <a:ext uri="{FF2B5EF4-FFF2-40B4-BE49-F238E27FC236}">
                <a16:creationId xmlns:a16="http://schemas.microsoft.com/office/drawing/2014/main" id="{CE191B43-EB4E-48E4-A32E-BD438B19662C}"/>
              </a:ext>
            </a:extLst>
          </p:cNvPr>
          <p:cNvSpPr/>
          <p:nvPr/>
        </p:nvSpPr>
        <p:spPr>
          <a:xfrm>
            <a:off x="6409678" y="1350151"/>
            <a:ext cx="2840854" cy="461665"/>
          </a:xfrm>
          <a:prstGeom prst="rect">
            <a:avLst/>
          </a:prstGeom>
        </p:spPr>
        <p:txBody>
          <a:bodyPr wrap="square">
            <a:spAutoFit/>
          </a:bodyPr>
          <a:lstStyle/>
          <a:p>
            <a:r>
              <a:rPr lang="en-GB" sz="2400" b="1" dirty="0">
                <a:solidFill>
                  <a:schemeClr val="accent3"/>
                </a:solidFill>
                <a:latin typeface="+mj-lt"/>
                <a:ea typeface="Calibri" panose="020F0502020204030204" pitchFamily="34" charset="0"/>
                <a:cs typeface="Gautami" panose="020B0502040204020203" pitchFamily="34" charset="0"/>
              </a:rPr>
              <a:t>GRADIENT: </a:t>
            </a:r>
            <a:endParaRPr lang="en-GB" sz="2400" b="1" dirty="0">
              <a:solidFill>
                <a:schemeClr val="accent3"/>
              </a:solidFill>
              <a:latin typeface="+mj-lt"/>
            </a:endParaRPr>
          </a:p>
        </p:txBody>
      </p:sp>
      <p:sp>
        <p:nvSpPr>
          <p:cNvPr id="5" name="Oval 4">
            <a:extLst>
              <a:ext uri="{FF2B5EF4-FFF2-40B4-BE49-F238E27FC236}">
                <a16:creationId xmlns:a16="http://schemas.microsoft.com/office/drawing/2014/main" id="{E9B02656-4351-47D7-8920-61E788DACB4F}"/>
              </a:ext>
            </a:extLst>
          </p:cNvPr>
          <p:cNvSpPr/>
          <p:nvPr/>
        </p:nvSpPr>
        <p:spPr>
          <a:xfrm>
            <a:off x="541538" y="1899821"/>
            <a:ext cx="248575" cy="417251"/>
          </a:xfrm>
          <a:prstGeom prst="ellipse">
            <a:avLst/>
          </a:prstGeom>
          <a:no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ctangle 11">
            <a:extLst>
              <a:ext uri="{FF2B5EF4-FFF2-40B4-BE49-F238E27FC236}">
                <a16:creationId xmlns:a16="http://schemas.microsoft.com/office/drawing/2014/main" id="{572F37AD-7DD7-40E9-A8AB-767E2C7FFAB2}"/>
              </a:ext>
            </a:extLst>
          </p:cNvPr>
          <p:cNvSpPr/>
          <p:nvPr/>
        </p:nvSpPr>
        <p:spPr>
          <a:xfrm>
            <a:off x="7918882" y="1350150"/>
            <a:ext cx="2840854" cy="461665"/>
          </a:xfrm>
          <a:prstGeom prst="rect">
            <a:avLst/>
          </a:prstGeom>
        </p:spPr>
        <p:txBody>
          <a:bodyPr wrap="square">
            <a:spAutoFit/>
          </a:bodyPr>
          <a:lstStyle/>
          <a:p>
            <a:r>
              <a:rPr lang="en-GB" sz="2400" b="1" dirty="0">
                <a:solidFill>
                  <a:schemeClr val="accent3"/>
                </a:solidFill>
                <a:latin typeface="+mj-lt"/>
                <a:ea typeface="Calibri" panose="020F0502020204030204" pitchFamily="34" charset="0"/>
                <a:cs typeface="Gautami" panose="020B0502040204020203" pitchFamily="34" charset="0"/>
              </a:rPr>
              <a:t>+3</a:t>
            </a:r>
            <a:endParaRPr lang="en-GB" sz="2400" b="1" dirty="0">
              <a:solidFill>
                <a:schemeClr val="accent3"/>
              </a:solidFill>
              <a:latin typeface="+mj-lt"/>
            </a:endParaRPr>
          </a:p>
        </p:txBody>
      </p:sp>
      <p:sp>
        <p:nvSpPr>
          <p:cNvPr id="14" name="Rectangle 13">
            <a:extLst>
              <a:ext uri="{FF2B5EF4-FFF2-40B4-BE49-F238E27FC236}">
                <a16:creationId xmlns:a16="http://schemas.microsoft.com/office/drawing/2014/main" id="{551A2F4F-CA50-414D-A432-E9286928BC8D}"/>
              </a:ext>
            </a:extLst>
          </p:cNvPr>
          <p:cNvSpPr/>
          <p:nvPr/>
        </p:nvSpPr>
        <p:spPr>
          <a:xfrm>
            <a:off x="6409678" y="1811815"/>
            <a:ext cx="2840854" cy="461665"/>
          </a:xfrm>
          <a:prstGeom prst="rect">
            <a:avLst/>
          </a:prstGeom>
        </p:spPr>
        <p:txBody>
          <a:bodyPr wrap="square">
            <a:spAutoFit/>
          </a:bodyPr>
          <a:lstStyle/>
          <a:p>
            <a:r>
              <a:rPr lang="en-GB" sz="2400" b="1" dirty="0">
                <a:solidFill>
                  <a:schemeClr val="accent3"/>
                </a:solidFill>
                <a:latin typeface="+mj-lt"/>
                <a:ea typeface="Calibri" panose="020F0502020204030204" pitchFamily="34" charset="0"/>
                <a:cs typeface="Gautami" panose="020B0502040204020203" pitchFamily="34" charset="0"/>
              </a:rPr>
              <a:t>INTERCEPT: </a:t>
            </a:r>
            <a:endParaRPr lang="en-GB" sz="2400" b="1" dirty="0">
              <a:solidFill>
                <a:schemeClr val="accent3"/>
              </a:solidFill>
              <a:latin typeface="+mj-lt"/>
            </a:endParaRPr>
          </a:p>
        </p:txBody>
      </p:sp>
      <p:sp>
        <p:nvSpPr>
          <p:cNvPr id="15" name="Oval 14">
            <a:extLst>
              <a:ext uri="{FF2B5EF4-FFF2-40B4-BE49-F238E27FC236}">
                <a16:creationId xmlns:a16="http://schemas.microsoft.com/office/drawing/2014/main" id="{93631E98-C29B-41BD-A836-09F64DEF6B32}"/>
              </a:ext>
            </a:extLst>
          </p:cNvPr>
          <p:cNvSpPr/>
          <p:nvPr/>
        </p:nvSpPr>
        <p:spPr>
          <a:xfrm>
            <a:off x="925228" y="1899820"/>
            <a:ext cx="459689" cy="417251"/>
          </a:xfrm>
          <a:prstGeom prst="ellipse">
            <a:avLst/>
          </a:prstGeom>
          <a:no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Rectangle 15">
            <a:extLst>
              <a:ext uri="{FF2B5EF4-FFF2-40B4-BE49-F238E27FC236}">
                <a16:creationId xmlns:a16="http://schemas.microsoft.com/office/drawing/2014/main" id="{DAB1D1D9-36E6-47B0-9FAC-AF139AF6C13E}"/>
              </a:ext>
            </a:extLst>
          </p:cNvPr>
          <p:cNvSpPr/>
          <p:nvPr/>
        </p:nvSpPr>
        <p:spPr>
          <a:xfrm>
            <a:off x="7918882" y="1849492"/>
            <a:ext cx="2840854" cy="461665"/>
          </a:xfrm>
          <a:prstGeom prst="rect">
            <a:avLst/>
          </a:prstGeom>
        </p:spPr>
        <p:txBody>
          <a:bodyPr wrap="square">
            <a:spAutoFit/>
          </a:bodyPr>
          <a:lstStyle/>
          <a:p>
            <a:r>
              <a:rPr lang="en-GB" sz="2400" b="1" dirty="0">
                <a:solidFill>
                  <a:schemeClr val="accent3"/>
                </a:solidFill>
                <a:latin typeface="+mj-lt"/>
                <a:ea typeface="Calibri" panose="020F0502020204030204" pitchFamily="34" charset="0"/>
                <a:cs typeface="Gautami" panose="020B0502040204020203" pitchFamily="34" charset="0"/>
              </a:rPr>
              <a:t>+9</a:t>
            </a:r>
            <a:endParaRPr lang="en-GB" sz="2400" b="1" dirty="0">
              <a:solidFill>
                <a:schemeClr val="accent3"/>
              </a:solidFill>
              <a:latin typeface="+mj-lt"/>
            </a:endParaRPr>
          </a:p>
        </p:txBody>
      </p:sp>
      <p:sp>
        <p:nvSpPr>
          <p:cNvPr id="17" name="Rectangle 16">
            <a:extLst>
              <a:ext uri="{FF2B5EF4-FFF2-40B4-BE49-F238E27FC236}">
                <a16:creationId xmlns:a16="http://schemas.microsoft.com/office/drawing/2014/main" id="{FFF69498-6763-4198-903E-8CA5901DA2D8}"/>
              </a:ext>
            </a:extLst>
          </p:cNvPr>
          <p:cNvSpPr/>
          <p:nvPr/>
        </p:nvSpPr>
        <p:spPr>
          <a:xfrm>
            <a:off x="6409678" y="3152330"/>
            <a:ext cx="2840854" cy="461665"/>
          </a:xfrm>
          <a:prstGeom prst="rect">
            <a:avLst/>
          </a:prstGeom>
        </p:spPr>
        <p:txBody>
          <a:bodyPr wrap="square">
            <a:spAutoFit/>
          </a:bodyPr>
          <a:lstStyle/>
          <a:p>
            <a:r>
              <a:rPr lang="en-GB" sz="2400" b="1" dirty="0">
                <a:solidFill>
                  <a:schemeClr val="accent3"/>
                </a:solidFill>
                <a:latin typeface="+mj-lt"/>
                <a:ea typeface="Calibri" panose="020F0502020204030204" pitchFamily="34" charset="0"/>
                <a:cs typeface="Gautami" panose="020B0502040204020203" pitchFamily="34" charset="0"/>
              </a:rPr>
              <a:t>GRADIENT: </a:t>
            </a:r>
            <a:endParaRPr lang="en-GB" sz="2400" b="1" dirty="0">
              <a:solidFill>
                <a:schemeClr val="accent3"/>
              </a:solidFill>
              <a:latin typeface="+mj-lt"/>
            </a:endParaRPr>
          </a:p>
        </p:txBody>
      </p:sp>
      <p:sp>
        <p:nvSpPr>
          <p:cNvPr id="18" name="Oval 17">
            <a:extLst>
              <a:ext uri="{FF2B5EF4-FFF2-40B4-BE49-F238E27FC236}">
                <a16:creationId xmlns:a16="http://schemas.microsoft.com/office/drawing/2014/main" id="{18B650EF-D441-46F2-AD0A-DE650DFB67D5}"/>
              </a:ext>
            </a:extLst>
          </p:cNvPr>
          <p:cNvSpPr/>
          <p:nvPr/>
        </p:nvSpPr>
        <p:spPr>
          <a:xfrm>
            <a:off x="2516143" y="3760284"/>
            <a:ext cx="248575" cy="417251"/>
          </a:xfrm>
          <a:prstGeom prst="ellipse">
            <a:avLst/>
          </a:prstGeom>
          <a:no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Rectangle 18">
            <a:extLst>
              <a:ext uri="{FF2B5EF4-FFF2-40B4-BE49-F238E27FC236}">
                <a16:creationId xmlns:a16="http://schemas.microsoft.com/office/drawing/2014/main" id="{B55BC10A-FCAB-46D5-A860-75E3C8E22350}"/>
              </a:ext>
            </a:extLst>
          </p:cNvPr>
          <p:cNvSpPr/>
          <p:nvPr/>
        </p:nvSpPr>
        <p:spPr>
          <a:xfrm>
            <a:off x="6409678" y="3613994"/>
            <a:ext cx="2840854" cy="461665"/>
          </a:xfrm>
          <a:prstGeom prst="rect">
            <a:avLst/>
          </a:prstGeom>
        </p:spPr>
        <p:txBody>
          <a:bodyPr wrap="square">
            <a:spAutoFit/>
          </a:bodyPr>
          <a:lstStyle/>
          <a:p>
            <a:r>
              <a:rPr lang="en-GB" sz="2400" b="1" dirty="0">
                <a:solidFill>
                  <a:schemeClr val="accent3"/>
                </a:solidFill>
                <a:latin typeface="+mj-lt"/>
                <a:ea typeface="Calibri" panose="020F0502020204030204" pitchFamily="34" charset="0"/>
                <a:cs typeface="Gautami" panose="020B0502040204020203" pitchFamily="34" charset="0"/>
              </a:rPr>
              <a:t>INTERCEPT: </a:t>
            </a:r>
            <a:endParaRPr lang="en-GB" sz="2400" b="1" dirty="0">
              <a:solidFill>
                <a:schemeClr val="accent3"/>
              </a:solidFill>
              <a:latin typeface="+mj-lt"/>
            </a:endParaRPr>
          </a:p>
        </p:txBody>
      </p:sp>
      <p:sp>
        <p:nvSpPr>
          <p:cNvPr id="20" name="Oval 19">
            <a:extLst>
              <a:ext uri="{FF2B5EF4-FFF2-40B4-BE49-F238E27FC236}">
                <a16:creationId xmlns:a16="http://schemas.microsoft.com/office/drawing/2014/main" id="{41976AC9-8A8C-4301-8B78-3F50A5DB926D}"/>
              </a:ext>
            </a:extLst>
          </p:cNvPr>
          <p:cNvSpPr/>
          <p:nvPr/>
        </p:nvSpPr>
        <p:spPr>
          <a:xfrm>
            <a:off x="2918769" y="3736134"/>
            <a:ext cx="674823" cy="417251"/>
          </a:xfrm>
          <a:prstGeom prst="ellipse">
            <a:avLst/>
          </a:prstGeom>
          <a:no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Rectangle 20">
            <a:extLst>
              <a:ext uri="{FF2B5EF4-FFF2-40B4-BE49-F238E27FC236}">
                <a16:creationId xmlns:a16="http://schemas.microsoft.com/office/drawing/2014/main" id="{A534F3DF-725F-41E9-AC44-ED71447CB526}"/>
              </a:ext>
            </a:extLst>
          </p:cNvPr>
          <p:cNvSpPr/>
          <p:nvPr/>
        </p:nvSpPr>
        <p:spPr>
          <a:xfrm>
            <a:off x="6409678" y="4964147"/>
            <a:ext cx="2840854" cy="461665"/>
          </a:xfrm>
          <a:prstGeom prst="rect">
            <a:avLst/>
          </a:prstGeom>
        </p:spPr>
        <p:txBody>
          <a:bodyPr wrap="square">
            <a:spAutoFit/>
          </a:bodyPr>
          <a:lstStyle/>
          <a:p>
            <a:r>
              <a:rPr lang="en-GB" sz="2400" b="1" dirty="0">
                <a:solidFill>
                  <a:schemeClr val="accent3"/>
                </a:solidFill>
                <a:latin typeface="+mj-lt"/>
                <a:ea typeface="Calibri" panose="020F0502020204030204" pitchFamily="34" charset="0"/>
                <a:cs typeface="Gautami" panose="020B0502040204020203" pitchFamily="34" charset="0"/>
              </a:rPr>
              <a:t>GRADIENT: </a:t>
            </a:r>
            <a:endParaRPr lang="en-GB" sz="2400" b="1" dirty="0">
              <a:solidFill>
                <a:schemeClr val="accent3"/>
              </a:solidFill>
              <a:latin typeface="+mj-lt"/>
            </a:endParaRPr>
          </a:p>
        </p:txBody>
      </p:sp>
      <p:sp>
        <p:nvSpPr>
          <p:cNvPr id="22" name="Oval 21">
            <a:extLst>
              <a:ext uri="{FF2B5EF4-FFF2-40B4-BE49-F238E27FC236}">
                <a16:creationId xmlns:a16="http://schemas.microsoft.com/office/drawing/2014/main" id="{0D15E618-0433-4597-AD43-C909CE38EAE0}"/>
              </a:ext>
            </a:extLst>
          </p:cNvPr>
          <p:cNvSpPr/>
          <p:nvPr/>
        </p:nvSpPr>
        <p:spPr>
          <a:xfrm>
            <a:off x="839562" y="5550157"/>
            <a:ext cx="592702" cy="417251"/>
          </a:xfrm>
          <a:prstGeom prst="ellipse">
            <a:avLst/>
          </a:prstGeom>
          <a:no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Rectangle 22">
            <a:extLst>
              <a:ext uri="{FF2B5EF4-FFF2-40B4-BE49-F238E27FC236}">
                <a16:creationId xmlns:a16="http://schemas.microsoft.com/office/drawing/2014/main" id="{B00B14DE-90E2-4483-9EDB-653D779DECB5}"/>
              </a:ext>
            </a:extLst>
          </p:cNvPr>
          <p:cNvSpPr/>
          <p:nvPr/>
        </p:nvSpPr>
        <p:spPr>
          <a:xfrm>
            <a:off x="6409678" y="5425811"/>
            <a:ext cx="2840854" cy="461665"/>
          </a:xfrm>
          <a:prstGeom prst="rect">
            <a:avLst/>
          </a:prstGeom>
        </p:spPr>
        <p:txBody>
          <a:bodyPr wrap="square">
            <a:spAutoFit/>
          </a:bodyPr>
          <a:lstStyle/>
          <a:p>
            <a:r>
              <a:rPr lang="en-GB" sz="2400" b="1" dirty="0">
                <a:solidFill>
                  <a:schemeClr val="accent3"/>
                </a:solidFill>
                <a:latin typeface="+mj-lt"/>
                <a:ea typeface="Calibri" panose="020F0502020204030204" pitchFamily="34" charset="0"/>
                <a:cs typeface="Gautami" panose="020B0502040204020203" pitchFamily="34" charset="0"/>
              </a:rPr>
              <a:t>INTERCEPT: </a:t>
            </a:r>
            <a:endParaRPr lang="en-GB" sz="2400" b="1" dirty="0">
              <a:solidFill>
                <a:schemeClr val="accent3"/>
              </a:solidFill>
              <a:latin typeface="+mj-lt"/>
            </a:endParaRPr>
          </a:p>
        </p:txBody>
      </p:sp>
      <p:sp>
        <p:nvSpPr>
          <p:cNvPr id="24" name="Oval 23">
            <a:extLst>
              <a:ext uri="{FF2B5EF4-FFF2-40B4-BE49-F238E27FC236}">
                <a16:creationId xmlns:a16="http://schemas.microsoft.com/office/drawing/2014/main" id="{8BD8C4FE-24FE-4F90-B00F-DA7FD9456AE1}"/>
              </a:ext>
            </a:extLst>
          </p:cNvPr>
          <p:cNvSpPr/>
          <p:nvPr/>
        </p:nvSpPr>
        <p:spPr>
          <a:xfrm>
            <a:off x="541538" y="5576329"/>
            <a:ext cx="248575" cy="417251"/>
          </a:xfrm>
          <a:prstGeom prst="ellipse">
            <a:avLst/>
          </a:prstGeom>
          <a:no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Rectangle 24">
            <a:extLst>
              <a:ext uri="{FF2B5EF4-FFF2-40B4-BE49-F238E27FC236}">
                <a16:creationId xmlns:a16="http://schemas.microsoft.com/office/drawing/2014/main" id="{CB5F7684-F8B9-4D99-AAA1-D9FA8EC9C98A}"/>
              </a:ext>
            </a:extLst>
          </p:cNvPr>
          <p:cNvSpPr/>
          <p:nvPr/>
        </p:nvSpPr>
        <p:spPr>
          <a:xfrm>
            <a:off x="2061569" y="3715870"/>
            <a:ext cx="2840854" cy="461665"/>
          </a:xfrm>
          <a:prstGeom prst="rect">
            <a:avLst/>
          </a:prstGeom>
        </p:spPr>
        <p:txBody>
          <a:bodyPr wrap="square">
            <a:spAutoFit/>
          </a:bodyPr>
          <a:lstStyle/>
          <a:p>
            <a:r>
              <a:rPr lang="en-GB" sz="2400" b="1" dirty="0">
                <a:solidFill>
                  <a:schemeClr val="accent3"/>
                </a:solidFill>
                <a:latin typeface="+mj-lt"/>
                <a:ea typeface="Calibri" panose="020F0502020204030204" pitchFamily="34" charset="0"/>
                <a:cs typeface="Gautami" panose="020B0502040204020203" pitchFamily="34" charset="0"/>
              </a:rPr>
              <a:t>y = 4x – 3.5</a:t>
            </a:r>
            <a:endParaRPr lang="en-GB" sz="2400" b="1" dirty="0">
              <a:solidFill>
                <a:schemeClr val="accent3"/>
              </a:solidFill>
              <a:latin typeface="+mj-lt"/>
            </a:endParaRPr>
          </a:p>
        </p:txBody>
      </p:sp>
      <p:sp>
        <p:nvSpPr>
          <p:cNvPr id="26" name="Rectangle 25">
            <a:extLst>
              <a:ext uri="{FF2B5EF4-FFF2-40B4-BE49-F238E27FC236}">
                <a16:creationId xmlns:a16="http://schemas.microsoft.com/office/drawing/2014/main" id="{9AE51095-AA20-4D85-86D0-ADF6C3193CEE}"/>
              </a:ext>
            </a:extLst>
          </p:cNvPr>
          <p:cNvSpPr/>
          <p:nvPr/>
        </p:nvSpPr>
        <p:spPr>
          <a:xfrm>
            <a:off x="7918882" y="3157075"/>
            <a:ext cx="2840854" cy="461665"/>
          </a:xfrm>
          <a:prstGeom prst="rect">
            <a:avLst/>
          </a:prstGeom>
        </p:spPr>
        <p:txBody>
          <a:bodyPr wrap="square">
            <a:spAutoFit/>
          </a:bodyPr>
          <a:lstStyle/>
          <a:p>
            <a:r>
              <a:rPr lang="en-GB" sz="2400" b="1" dirty="0">
                <a:solidFill>
                  <a:schemeClr val="accent3"/>
                </a:solidFill>
                <a:latin typeface="+mj-lt"/>
                <a:ea typeface="Calibri" panose="020F0502020204030204" pitchFamily="34" charset="0"/>
                <a:cs typeface="Gautami" panose="020B0502040204020203" pitchFamily="34" charset="0"/>
              </a:rPr>
              <a:t>+4</a:t>
            </a:r>
            <a:endParaRPr lang="en-GB" sz="2400" b="1" dirty="0">
              <a:solidFill>
                <a:schemeClr val="accent3"/>
              </a:solidFill>
              <a:latin typeface="+mj-lt"/>
            </a:endParaRPr>
          </a:p>
        </p:txBody>
      </p:sp>
      <p:sp>
        <p:nvSpPr>
          <p:cNvPr id="27" name="Rectangle 26">
            <a:extLst>
              <a:ext uri="{FF2B5EF4-FFF2-40B4-BE49-F238E27FC236}">
                <a16:creationId xmlns:a16="http://schemas.microsoft.com/office/drawing/2014/main" id="{159714BD-F9CA-4005-9B26-69C0A92F48F0}"/>
              </a:ext>
            </a:extLst>
          </p:cNvPr>
          <p:cNvSpPr/>
          <p:nvPr/>
        </p:nvSpPr>
        <p:spPr>
          <a:xfrm>
            <a:off x="7918882" y="3656417"/>
            <a:ext cx="2840854" cy="461665"/>
          </a:xfrm>
          <a:prstGeom prst="rect">
            <a:avLst/>
          </a:prstGeom>
        </p:spPr>
        <p:txBody>
          <a:bodyPr wrap="square">
            <a:spAutoFit/>
          </a:bodyPr>
          <a:lstStyle/>
          <a:p>
            <a:r>
              <a:rPr lang="en-GB" sz="2400" b="1" dirty="0">
                <a:solidFill>
                  <a:schemeClr val="accent3"/>
                </a:solidFill>
                <a:latin typeface="+mj-lt"/>
                <a:cs typeface="Gautami" panose="020B0502040204020203" pitchFamily="34" charset="0"/>
              </a:rPr>
              <a:t>-3.5</a:t>
            </a:r>
            <a:endParaRPr lang="en-GB" sz="2400" b="1" dirty="0">
              <a:solidFill>
                <a:schemeClr val="accent3"/>
              </a:solidFill>
              <a:latin typeface="+mj-lt"/>
            </a:endParaRPr>
          </a:p>
        </p:txBody>
      </p:sp>
      <p:sp>
        <p:nvSpPr>
          <p:cNvPr id="28" name="Rectangle 27">
            <a:extLst>
              <a:ext uri="{FF2B5EF4-FFF2-40B4-BE49-F238E27FC236}">
                <a16:creationId xmlns:a16="http://schemas.microsoft.com/office/drawing/2014/main" id="{D051F4F3-078D-4F7A-8466-8F7D54696A21}"/>
              </a:ext>
            </a:extLst>
          </p:cNvPr>
          <p:cNvSpPr/>
          <p:nvPr/>
        </p:nvSpPr>
        <p:spPr>
          <a:xfrm>
            <a:off x="7918882" y="4984444"/>
            <a:ext cx="2840854" cy="461665"/>
          </a:xfrm>
          <a:prstGeom prst="rect">
            <a:avLst/>
          </a:prstGeom>
        </p:spPr>
        <p:txBody>
          <a:bodyPr wrap="square">
            <a:spAutoFit/>
          </a:bodyPr>
          <a:lstStyle/>
          <a:p>
            <a:r>
              <a:rPr lang="en-GB" sz="2400" b="1" dirty="0">
                <a:solidFill>
                  <a:schemeClr val="accent3"/>
                </a:solidFill>
                <a:latin typeface="+mj-lt"/>
                <a:cs typeface="Gautami" panose="020B0502040204020203" pitchFamily="34" charset="0"/>
              </a:rPr>
              <a:t>-4.2</a:t>
            </a:r>
            <a:endParaRPr lang="en-GB" sz="2400" b="1" dirty="0">
              <a:solidFill>
                <a:schemeClr val="accent3"/>
              </a:solidFill>
              <a:latin typeface="+mj-lt"/>
            </a:endParaRPr>
          </a:p>
        </p:txBody>
      </p:sp>
      <p:sp>
        <p:nvSpPr>
          <p:cNvPr id="29" name="Rectangle 28">
            <a:extLst>
              <a:ext uri="{FF2B5EF4-FFF2-40B4-BE49-F238E27FC236}">
                <a16:creationId xmlns:a16="http://schemas.microsoft.com/office/drawing/2014/main" id="{2624918D-758B-47DA-A9EC-0AB16477DA38}"/>
              </a:ext>
            </a:extLst>
          </p:cNvPr>
          <p:cNvSpPr/>
          <p:nvPr/>
        </p:nvSpPr>
        <p:spPr>
          <a:xfrm>
            <a:off x="7918882" y="5483786"/>
            <a:ext cx="2840854" cy="461665"/>
          </a:xfrm>
          <a:prstGeom prst="rect">
            <a:avLst/>
          </a:prstGeom>
        </p:spPr>
        <p:txBody>
          <a:bodyPr wrap="square">
            <a:spAutoFit/>
          </a:bodyPr>
          <a:lstStyle/>
          <a:p>
            <a:r>
              <a:rPr lang="en-GB" sz="2400" b="1" dirty="0">
                <a:solidFill>
                  <a:schemeClr val="accent3"/>
                </a:solidFill>
                <a:latin typeface="+mj-lt"/>
                <a:cs typeface="Gautami" panose="020B0502040204020203" pitchFamily="34" charset="0"/>
              </a:rPr>
              <a:t>+5</a:t>
            </a:r>
            <a:endParaRPr lang="en-GB" sz="2400" b="1" dirty="0">
              <a:solidFill>
                <a:schemeClr val="accent3"/>
              </a:solidFill>
              <a:latin typeface="+mj-lt"/>
            </a:endParaRPr>
          </a:p>
        </p:txBody>
      </p:sp>
      <p:sp>
        <p:nvSpPr>
          <p:cNvPr id="30" name="Oval 29">
            <a:extLst>
              <a:ext uri="{FF2B5EF4-FFF2-40B4-BE49-F238E27FC236}">
                <a16:creationId xmlns:a16="http://schemas.microsoft.com/office/drawing/2014/main" id="{D2CF32AC-89F7-4F48-A1F0-38765CD0A117}"/>
              </a:ext>
            </a:extLst>
          </p:cNvPr>
          <p:cNvSpPr/>
          <p:nvPr/>
        </p:nvSpPr>
        <p:spPr>
          <a:xfrm>
            <a:off x="115291" y="3748575"/>
            <a:ext cx="426248" cy="417251"/>
          </a:xfrm>
          <a:prstGeom prst="ellipse">
            <a:avLst/>
          </a:prstGeom>
          <a:no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1" name="Subtitle 2">
            <a:extLst>
              <a:ext uri="{FF2B5EF4-FFF2-40B4-BE49-F238E27FC236}">
                <a16:creationId xmlns:a16="http://schemas.microsoft.com/office/drawing/2014/main" id="{0FC54C01-7738-4F3C-A425-E2ADA9FA46E1}"/>
              </a:ext>
            </a:extLst>
          </p:cNvPr>
          <p:cNvSpPr txBox="1">
            <a:spLocks/>
          </p:cNvSpPr>
          <p:nvPr/>
        </p:nvSpPr>
        <p:spPr>
          <a:xfrm>
            <a:off x="1771016" y="124287"/>
            <a:ext cx="8266670" cy="685800"/>
          </a:xfrm>
          <a:prstGeom prst="rect">
            <a:avLst/>
          </a:prstGeom>
        </p:spPr>
        <p:txBody>
          <a:bodyPr vert="horz" lIns="91440" tIns="45720" rIns="91440" bIns="45720" rtlCol="0">
            <a:normAutofit fontScale="92500"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GB" b="1" dirty="0">
                <a:solidFill>
                  <a:schemeClr val="tx2"/>
                </a:solidFill>
              </a:rPr>
              <a:t>How do we use box plots and scatter graphs to represent and compare large data sets?</a:t>
            </a:r>
          </a:p>
        </p:txBody>
      </p:sp>
      <p:pic>
        <p:nvPicPr>
          <p:cNvPr id="32" name="Picture 31">
            <a:extLst>
              <a:ext uri="{FF2B5EF4-FFF2-40B4-BE49-F238E27FC236}">
                <a16:creationId xmlns:a16="http://schemas.microsoft.com/office/drawing/2014/main" id="{47BACB6E-171F-47A1-8599-750C4078BC8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037685" y="0"/>
            <a:ext cx="2154315" cy="1211802"/>
          </a:xfrm>
          <a:prstGeom prst="rect">
            <a:avLst/>
          </a:prstGeom>
        </p:spPr>
      </p:pic>
    </p:spTree>
    <p:extLst>
      <p:ext uri="{BB962C8B-B14F-4D97-AF65-F5344CB8AC3E}">
        <p14:creationId xmlns:p14="http://schemas.microsoft.com/office/powerpoint/2010/main" val="40433483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1" presetClass="entr" presetSubtype="1"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heel(1)">
                                      <p:cBhvr>
                                        <p:cTn id="11" dur="2000"/>
                                        <p:tgtEl>
                                          <p:spTgt spid="5"/>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12"/>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14"/>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21" presetClass="entr" presetSubtype="1" fill="hold" grpId="0" nodeType="clickEffect">
                                  <p:stCondLst>
                                    <p:cond delay="0"/>
                                  </p:stCondLst>
                                  <p:childTnLst>
                                    <p:set>
                                      <p:cBhvr>
                                        <p:cTn id="23" dur="1" fill="hold">
                                          <p:stCondLst>
                                            <p:cond delay="0"/>
                                          </p:stCondLst>
                                        </p:cTn>
                                        <p:tgtEl>
                                          <p:spTgt spid="15"/>
                                        </p:tgtEl>
                                        <p:attrNameLst>
                                          <p:attrName>style.visibility</p:attrName>
                                        </p:attrNameLst>
                                      </p:cBhvr>
                                      <p:to>
                                        <p:strVal val="visible"/>
                                      </p:to>
                                    </p:set>
                                    <p:animEffect transition="in" filter="wheel(1)">
                                      <p:cBhvr>
                                        <p:cTn id="24" dur="2000"/>
                                        <p:tgtEl>
                                          <p:spTgt spid="15"/>
                                        </p:tgtEl>
                                      </p:cBhvr>
                                    </p:animEffec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6"/>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21" presetClass="entr" presetSubtype="1" fill="hold" grpId="0" nodeType="clickEffect">
                                  <p:stCondLst>
                                    <p:cond delay="0"/>
                                  </p:stCondLst>
                                  <p:childTnLst>
                                    <p:set>
                                      <p:cBhvr>
                                        <p:cTn id="32" dur="1" fill="hold">
                                          <p:stCondLst>
                                            <p:cond delay="0"/>
                                          </p:stCondLst>
                                        </p:cTn>
                                        <p:tgtEl>
                                          <p:spTgt spid="30"/>
                                        </p:tgtEl>
                                        <p:attrNameLst>
                                          <p:attrName>style.visibility</p:attrName>
                                        </p:attrNameLst>
                                      </p:cBhvr>
                                      <p:to>
                                        <p:strVal val="visible"/>
                                      </p:to>
                                    </p:set>
                                    <p:animEffect transition="in" filter="wheel(1)">
                                      <p:cBhvr>
                                        <p:cTn id="33" dur="2000"/>
                                        <p:tgtEl>
                                          <p:spTgt spid="30"/>
                                        </p:tgtEl>
                                      </p:cBhvr>
                                    </p:animEffect>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grpId="0" nodeType="clickEffect">
                                  <p:stCondLst>
                                    <p:cond delay="0"/>
                                  </p:stCondLst>
                                  <p:childTnLst>
                                    <p:set>
                                      <p:cBhvr>
                                        <p:cTn id="37" dur="1" fill="hold">
                                          <p:stCondLst>
                                            <p:cond delay="0"/>
                                          </p:stCondLst>
                                        </p:cTn>
                                        <p:tgtEl>
                                          <p:spTgt spid="25"/>
                                        </p:tgtEl>
                                        <p:attrNameLst>
                                          <p:attrName>style.visibility</p:attrName>
                                        </p:attrNameLst>
                                      </p:cBhvr>
                                      <p:to>
                                        <p:strVal val="visible"/>
                                      </p:to>
                                    </p:set>
                                  </p:childTnLst>
                                </p:cTn>
                              </p:par>
                            </p:childTnLst>
                          </p:cTn>
                        </p:par>
                      </p:childTnLst>
                    </p:cTn>
                  </p:par>
                  <p:par>
                    <p:cTn id="38" fill="hold">
                      <p:stCondLst>
                        <p:cond delay="indefinite"/>
                      </p:stCondLst>
                      <p:childTnLst>
                        <p:par>
                          <p:cTn id="39" fill="hold">
                            <p:stCondLst>
                              <p:cond delay="0"/>
                            </p:stCondLst>
                            <p:childTnLst>
                              <p:par>
                                <p:cTn id="40" presetID="1" presetClass="entr" presetSubtype="0" fill="hold" grpId="0" nodeType="clickEffect">
                                  <p:stCondLst>
                                    <p:cond delay="0"/>
                                  </p:stCondLst>
                                  <p:childTnLst>
                                    <p:set>
                                      <p:cBhvr>
                                        <p:cTn id="41" dur="1" fill="hold">
                                          <p:stCondLst>
                                            <p:cond delay="0"/>
                                          </p:stCondLst>
                                        </p:cTn>
                                        <p:tgtEl>
                                          <p:spTgt spid="17"/>
                                        </p:tgtEl>
                                        <p:attrNameLst>
                                          <p:attrName>style.visibility</p:attrName>
                                        </p:attrNameLst>
                                      </p:cBhvr>
                                      <p:to>
                                        <p:strVal val="visible"/>
                                      </p:to>
                                    </p:set>
                                  </p:childTnLst>
                                </p:cTn>
                              </p:par>
                            </p:childTnLst>
                          </p:cTn>
                        </p:par>
                      </p:childTnLst>
                    </p:cTn>
                  </p:par>
                  <p:par>
                    <p:cTn id="42" fill="hold">
                      <p:stCondLst>
                        <p:cond delay="indefinite"/>
                      </p:stCondLst>
                      <p:childTnLst>
                        <p:par>
                          <p:cTn id="43" fill="hold">
                            <p:stCondLst>
                              <p:cond delay="0"/>
                            </p:stCondLst>
                            <p:childTnLst>
                              <p:par>
                                <p:cTn id="44" presetID="21" presetClass="entr" presetSubtype="1" fill="hold" grpId="0" nodeType="clickEffect">
                                  <p:stCondLst>
                                    <p:cond delay="0"/>
                                  </p:stCondLst>
                                  <p:childTnLst>
                                    <p:set>
                                      <p:cBhvr>
                                        <p:cTn id="45" dur="1" fill="hold">
                                          <p:stCondLst>
                                            <p:cond delay="0"/>
                                          </p:stCondLst>
                                        </p:cTn>
                                        <p:tgtEl>
                                          <p:spTgt spid="18"/>
                                        </p:tgtEl>
                                        <p:attrNameLst>
                                          <p:attrName>style.visibility</p:attrName>
                                        </p:attrNameLst>
                                      </p:cBhvr>
                                      <p:to>
                                        <p:strVal val="visible"/>
                                      </p:to>
                                    </p:set>
                                    <p:animEffect transition="in" filter="wheel(1)">
                                      <p:cBhvr>
                                        <p:cTn id="46" dur="2000"/>
                                        <p:tgtEl>
                                          <p:spTgt spid="18"/>
                                        </p:tgtEl>
                                      </p:cBhvr>
                                    </p:animEffec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26"/>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19"/>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21" presetClass="entr" presetSubtype="1" fill="hold" grpId="0" nodeType="clickEffect">
                                  <p:stCondLst>
                                    <p:cond delay="0"/>
                                  </p:stCondLst>
                                  <p:childTnLst>
                                    <p:set>
                                      <p:cBhvr>
                                        <p:cTn id="58" dur="1" fill="hold">
                                          <p:stCondLst>
                                            <p:cond delay="0"/>
                                          </p:stCondLst>
                                        </p:cTn>
                                        <p:tgtEl>
                                          <p:spTgt spid="20"/>
                                        </p:tgtEl>
                                        <p:attrNameLst>
                                          <p:attrName>style.visibility</p:attrName>
                                        </p:attrNameLst>
                                      </p:cBhvr>
                                      <p:to>
                                        <p:strVal val="visible"/>
                                      </p:to>
                                    </p:set>
                                    <p:animEffect transition="in" filter="wheel(1)">
                                      <p:cBhvr>
                                        <p:cTn id="59" dur="2000"/>
                                        <p:tgtEl>
                                          <p:spTgt spid="20"/>
                                        </p:tgtEl>
                                      </p:cBhvr>
                                    </p:animEffect>
                                  </p:childTnLst>
                                </p:cTn>
                              </p:par>
                            </p:childTnLst>
                          </p:cTn>
                        </p:par>
                      </p:childTnLst>
                    </p:cTn>
                  </p:par>
                  <p:par>
                    <p:cTn id="60" fill="hold">
                      <p:stCondLst>
                        <p:cond delay="indefinite"/>
                      </p:stCondLst>
                      <p:childTnLst>
                        <p:par>
                          <p:cTn id="61" fill="hold">
                            <p:stCondLst>
                              <p:cond delay="0"/>
                            </p:stCondLst>
                            <p:childTnLst>
                              <p:par>
                                <p:cTn id="62" presetID="1" presetClass="entr" presetSubtype="0" fill="hold" grpId="0" nodeType="clickEffect">
                                  <p:stCondLst>
                                    <p:cond delay="0"/>
                                  </p:stCondLst>
                                  <p:childTnLst>
                                    <p:set>
                                      <p:cBhvr>
                                        <p:cTn id="63" dur="1" fill="hold">
                                          <p:stCondLst>
                                            <p:cond delay="0"/>
                                          </p:stCondLst>
                                        </p:cTn>
                                        <p:tgtEl>
                                          <p:spTgt spid="27"/>
                                        </p:tgtEl>
                                        <p:attrNameLst>
                                          <p:attrName>style.visibility</p:attrName>
                                        </p:attrNameLst>
                                      </p:cBhvr>
                                      <p:to>
                                        <p:strVal val="visible"/>
                                      </p:to>
                                    </p:set>
                                  </p:childTnLst>
                                </p:cTn>
                              </p:par>
                            </p:childTnLst>
                          </p:cTn>
                        </p:par>
                      </p:childTnLst>
                    </p:cTn>
                  </p:par>
                  <p:par>
                    <p:cTn id="64" fill="hold">
                      <p:stCondLst>
                        <p:cond delay="indefinite"/>
                      </p:stCondLst>
                      <p:childTnLst>
                        <p:par>
                          <p:cTn id="65" fill="hold">
                            <p:stCondLst>
                              <p:cond delay="0"/>
                            </p:stCondLst>
                            <p:childTnLst>
                              <p:par>
                                <p:cTn id="66" presetID="1" presetClass="entr" presetSubtype="0" fill="hold" grpId="0" nodeType="clickEffect">
                                  <p:stCondLst>
                                    <p:cond delay="0"/>
                                  </p:stCondLst>
                                  <p:childTnLst>
                                    <p:set>
                                      <p:cBhvr>
                                        <p:cTn id="67" dur="1" fill="hold">
                                          <p:stCondLst>
                                            <p:cond delay="0"/>
                                          </p:stCondLst>
                                        </p:cTn>
                                        <p:tgtEl>
                                          <p:spTgt spid="21"/>
                                        </p:tgtEl>
                                        <p:attrNameLst>
                                          <p:attrName>style.visibility</p:attrName>
                                        </p:attrNameLst>
                                      </p:cBhvr>
                                      <p:to>
                                        <p:strVal val="visible"/>
                                      </p:to>
                                    </p:set>
                                  </p:childTnLst>
                                </p:cTn>
                              </p:par>
                            </p:childTnLst>
                          </p:cTn>
                        </p:par>
                      </p:childTnLst>
                    </p:cTn>
                  </p:par>
                  <p:par>
                    <p:cTn id="68" fill="hold">
                      <p:stCondLst>
                        <p:cond delay="indefinite"/>
                      </p:stCondLst>
                      <p:childTnLst>
                        <p:par>
                          <p:cTn id="69" fill="hold">
                            <p:stCondLst>
                              <p:cond delay="0"/>
                            </p:stCondLst>
                            <p:childTnLst>
                              <p:par>
                                <p:cTn id="70" presetID="21" presetClass="entr" presetSubtype="1" fill="hold" grpId="0" nodeType="clickEffect">
                                  <p:stCondLst>
                                    <p:cond delay="0"/>
                                  </p:stCondLst>
                                  <p:childTnLst>
                                    <p:set>
                                      <p:cBhvr>
                                        <p:cTn id="71" dur="1" fill="hold">
                                          <p:stCondLst>
                                            <p:cond delay="0"/>
                                          </p:stCondLst>
                                        </p:cTn>
                                        <p:tgtEl>
                                          <p:spTgt spid="22"/>
                                        </p:tgtEl>
                                        <p:attrNameLst>
                                          <p:attrName>style.visibility</p:attrName>
                                        </p:attrNameLst>
                                      </p:cBhvr>
                                      <p:to>
                                        <p:strVal val="visible"/>
                                      </p:to>
                                    </p:set>
                                    <p:animEffect transition="in" filter="wheel(1)">
                                      <p:cBhvr>
                                        <p:cTn id="72" dur="2000"/>
                                        <p:tgtEl>
                                          <p:spTgt spid="22"/>
                                        </p:tgtEl>
                                      </p:cBhvr>
                                    </p:animEffect>
                                  </p:childTnLst>
                                </p:cTn>
                              </p:par>
                            </p:childTnLst>
                          </p:cTn>
                        </p:par>
                      </p:childTnLst>
                    </p:cTn>
                  </p:par>
                  <p:par>
                    <p:cTn id="73" fill="hold">
                      <p:stCondLst>
                        <p:cond delay="indefinite"/>
                      </p:stCondLst>
                      <p:childTnLst>
                        <p:par>
                          <p:cTn id="74" fill="hold">
                            <p:stCondLst>
                              <p:cond delay="0"/>
                            </p:stCondLst>
                            <p:childTnLst>
                              <p:par>
                                <p:cTn id="75" presetID="1" presetClass="entr" presetSubtype="0" fill="hold" grpId="0" nodeType="clickEffect">
                                  <p:stCondLst>
                                    <p:cond delay="0"/>
                                  </p:stCondLst>
                                  <p:childTnLst>
                                    <p:set>
                                      <p:cBhvr>
                                        <p:cTn id="76" dur="1" fill="hold">
                                          <p:stCondLst>
                                            <p:cond delay="0"/>
                                          </p:stCondLst>
                                        </p:cTn>
                                        <p:tgtEl>
                                          <p:spTgt spid="28"/>
                                        </p:tgtEl>
                                        <p:attrNameLst>
                                          <p:attrName>style.visibility</p:attrName>
                                        </p:attrNameLst>
                                      </p:cBhvr>
                                      <p:to>
                                        <p:strVal val="visible"/>
                                      </p:to>
                                    </p:set>
                                  </p:childTnLst>
                                </p:cTn>
                              </p:par>
                            </p:childTnLst>
                          </p:cTn>
                        </p:par>
                      </p:childTnLst>
                    </p:cTn>
                  </p:par>
                  <p:par>
                    <p:cTn id="77" fill="hold">
                      <p:stCondLst>
                        <p:cond delay="indefinite"/>
                      </p:stCondLst>
                      <p:childTnLst>
                        <p:par>
                          <p:cTn id="78" fill="hold">
                            <p:stCondLst>
                              <p:cond delay="0"/>
                            </p:stCondLst>
                            <p:childTnLst>
                              <p:par>
                                <p:cTn id="79" presetID="1" presetClass="entr" presetSubtype="0" fill="hold" grpId="0" nodeType="clickEffect">
                                  <p:stCondLst>
                                    <p:cond delay="0"/>
                                  </p:stCondLst>
                                  <p:childTnLst>
                                    <p:set>
                                      <p:cBhvr>
                                        <p:cTn id="80" dur="1" fill="hold">
                                          <p:stCondLst>
                                            <p:cond delay="0"/>
                                          </p:stCondLst>
                                        </p:cTn>
                                        <p:tgtEl>
                                          <p:spTgt spid="23"/>
                                        </p:tgtEl>
                                        <p:attrNameLst>
                                          <p:attrName>style.visibility</p:attrName>
                                        </p:attrNameLst>
                                      </p:cBhvr>
                                      <p:to>
                                        <p:strVal val="visible"/>
                                      </p:to>
                                    </p:set>
                                  </p:childTnLst>
                                </p:cTn>
                              </p:par>
                            </p:childTnLst>
                          </p:cTn>
                        </p:par>
                      </p:childTnLst>
                    </p:cTn>
                  </p:par>
                  <p:par>
                    <p:cTn id="81" fill="hold">
                      <p:stCondLst>
                        <p:cond delay="indefinite"/>
                      </p:stCondLst>
                      <p:childTnLst>
                        <p:par>
                          <p:cTn id="82" fill="hold">
                            <p:stCondLst>
                              <p:cond delay="0"/>
                            </p:stCondLst>
                            <p:childTnLst>
                              <p:par>
                                <p:cTn id="83" presetID="21" presetClass="entr" presetSubtype="1" fill="hold" grpId="0" nodeType="clickEffect">
                                  <p:stCondLst>
                                    <p:cond delay="0"/>
                                  </p:stCondLst>
                                  <p:childTnLst>
                                    <p:set>
                                      <p:cBhvr>
                                        <p:cTn id="84" dur="1" fill="hold">
                                          <p:stCondLst>
                                            <p:cond delay="0"/>
                                          </p:stCondLst>
                                        </p:cTn>
                                        <p:tgtEl>
                                          <p:spTgt spid="24"/>
                                        </p:tgtEl>
                                        <p:attrNameLst>
                                          <p:attrName>style.visibility</p:attrName>
                                        </p:attrNameLst>
                                      </p:cBhvr>
                                      <p:to>
                                        <p:strVal val="visible"/>
                                      </p:to>
                                    </p:set>
                                    <p:animEffect transition="in" filter="wheel(1)">
                                      <p:cBhvr>
                                        <p:cTn id="85" dur="2000"/>
                                        <p:tgtEl>
                                          <p:spTgt spid="24"/>
                                        </p:tgtEl>
                                      </p:cBhvr>
                                    </p:animEffect>
                                  </p:childTnLst>
                                </p:cTn>
                              </p:par>
                            </p:childTnLst>
                          </p:cTn>
                        </p:par>
                      </p:childTnLst>
                    </p:cTn>
                  </p:par>
                  <p:par>
                    <p:cTn id="86" fill="hold">
                      <p:stCondLst>
                        <p:cond delay="indefinite"/>
                      </p:stCondLst>
                      <p:childTnLst>
                        <p:par>
                          <p:cTn id="87" fill="hold">
                            <p:stCondLst>
                              <p:cond delay="0"/>
                            </p:stCondLst>
                            <p:childTnLst>
                              <p:par>
                                <p:cTn id="88" presetID="1" presetClass="entr" presetSubtype="0" fill="hold" grpId="0" nodeType="clickEffect">
                                  <p:stCondLst>
                                    <p:cond delay="0"/>
                                  </p:stCondLst>
                                  <p:childTnLst>
                                    <p:set>
                                      <p:cBhvr>
                                        <p:cTn id="89"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5" grpId="0" animBg="1"/>
      <p:bldP spid="12" grpId="0"/>
      <p:bldP spid="14" grpId="0"/>
      <p:bldP spid="15" grpId="0" animBg="1"/>
      <p:bldP spid="16" grpId="0"/>
      <p:bldP spid="17" grpId="0"/>
      <p:bldP spid="18" grpId="0" animBg="1"/>
      <p:bldP spid="19" grpId="0"/>
      <p:bldP spid="20" grpId="0" animBg="1"/>
      <p:bldP spid="21" grpId="0"/>
      <p:bldP spid="22" grpId="0" animBg="1"/>
      <p:bldP spid="23" grpId="0"/>
      <p:bldP spid="24" grpId="0" animBg="1"/>
      <p:bldP spid="25" grpId="0"/>
      <p:bldP spid="26" grpId="0"/>
      <p:bldP spid="27" grpId="0"/>
      <p:bldP spid="28" grpId="0"/>
      <p:bldP spid="29" grpId="0"/>
      <p:bldP spid="30"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95C8FFFF-7729-4436-A123-D6817B15909B}"/>
              </a:ext>
            </a:extLst>
          </p:cNvPr>
          <p:cNvSpPr>
            <a:spLocks noGrp="1"/>
          </p:cNvSpPr>
          <p:nvPr>
            <p:ph type="subTitle" idx="1"/>
          </p:nvPr>
        </p:nvSpPr>
        <p:spPr>
          <a:xfrm>
            <a:off x="1499870" y="6420775"/>
            <a:ext cx="9144000" cy="437225"/>
          </a:xfrm>
        </p:spPr>
        <p:txBody>
          <a:bodyPr>
            <a:normAutofit/>
          </a:bodyPr>
          <a:lstStyle/>
          <a:p>
            <a:pPr algn="l"/>
            <a:r>
              <a:rPr lang="en-GB" i="1" dirty="0">
                <a:solidFill>
                  <a:schemeClr val="accent3"/>
                </a:solidFill>
              </a:rPr>
              <a:t>How do I plot a scatter graph?</a:t>
            </a:r>
            <a:endParaRPr lang="en-GB" dirty="0">
              <a:solidFill>
                <a:schemeClr val="accent3"/>
              </a:solidFill>
            </a:endParaRPr>
          </a:p>
        </p:txBody>
      </p:sp>
      <p:pic>
        <p:nvPicPr>
          <p:cNvPr id="8" name="Picture 7">
            <a:extLst>
              <a:ext uri="{FF2B5EF4-FFF2-40B4-BE49-F238E27FC236}">
                <a16:creationId xmlns:a16="http://schemas.microsoft.com/office/drawing/2014/main" id="{51F64884-B4E4-416B-8DFE-6D53C8D98A8E}"/>
              </a:ext>
            </a:extLst>
          </p:cNvPr>
          <p:cNvPicPr/>
          <p:nvPr/>
        </p:nvPicPr>
        <p:blipFill rotWithShape="1">
          <a:blip r:embed="rId2" cstate="print">
            <a:extLst>
              <a:ext uri="{28A0092B-C50C-407E-A947-70E740481C1C}">
                <a14:useLocalDpi xmlns:a14="http://schemas.microsoft.com/office/drawing/2010/main" val="0"/>
              </a:ext>
            </a:extLst>
          </a:blip>
          <a:srcRect t="13325" b="21721"/>
          <a:stretch/>
        </p:blipFill>
        <p:spPr bwMode="auto">
          <a:xfrm>
            <a:off x="0" y="6263640"/>
            <a:ext cx="1499870" cy="594360"/>
          </a:xfrm>
          <a:prstGeom prst="rect">
            <a:avLst/>
          </a:prstGeom>
          <a:ln>
            <a:noFill/>
          </a:ln>
          <a:extLst>
            <a:ext uri="{53640926-AAD7-44D8-BBD7-CCE9431645EC}">
              <a14:shadowObscured xmlns:a14="http://schemas.microsoft.com/office/drawing/2010/main"/>
            </a:ext>
          </a:extLst>
        </p:spPr>
      </p:pic>
      <p:pic>
        <p:nvPicPr>
          <p:cNvPr id="9" name="Picture 8">
            <a:extLst>
              <a:ext uri="{FF2B5EF4-FFF2-40B4-BE49-F238E27FC236}">
                <a16:creationId xmlns:a16="http://schemas.microsoft.com/office/drawing/2014/main" id="{D8EE2FF3-25A2-4778-ADAC-9D8044E35A43}"/>
              </a:ext>
            </a:extLst>
          </p:cNvPr>
          <p:cNvPicPr/>
          <p:nvPr/>
        </p:nvPicPr>
        <p:blipFill rotWithShape="1">
          <a:blip r:embed="rId3" cstate="print">
            <a:extLst>
              <a:ext uri="{28A0092B-C50C-407E-A947-70E740481C1C}">
                <a14:useLocalDpi xmlns:a14="http://schemas.microsoft.com/office/drawing/2010/main" val="0"/>
              </a:ext>
            </a:extLst>
          </a:blip>
          <a:srcRect t="16158" b="20371"/>
          <a:stretch/>
        </p:blipFill>
        <p:spPr bwMode="auto">
          <a:xfrm>
            <a:off x="0" y="0"/>
            <a:ext cx="1771015" cy="685800"/>
          </a:xfrm>
          <a:prstGeom prst="rect">
            <a:avLst/>
          </a:prstGeom>
          <a:ln>
            <a:noFill/>
          </a:ln>
          <a:extLst>
            <a:ext uri="{53640926-AAD7-44D8-BBD7-CCE9431645EC}">
              <a14:shadowObscured xmlns:a14="http://schemas.microsoft.com/office/drawing/2010/main"/>
            </a:ext>
          </a:extLst>
        </p:spPr>
      </p:pic>
      <p:pic>
        <p:nvPicPr>
          <p:cNvPr id="11" name="Picture 2" descr="checklist Icon 4380341">
            <a:extLst>
              <a:ext uri="{FF2B5EF4-FFF2-40B4-BE49-F238E27FC236}">
                <a16:creationId xmlns:a16="http://schemas.microsoft.com/office/drawing/2014/main" id="{1512EDD9-C107-4654-8167-2B1D60B6952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473" y="656504"/>
            <a:ext cx="1905000" cy="1905000"/>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2D18855A-54FA-43E5-8B93-09D35AE5CF36}"/>
              </a:ext>
            </a:extLst>
          </p:cNvPr>
          <p:cNvSpPr txBox="1"/>
          <p:nvPr/>
        </p:nvSpPr>
        <p:spPr>
          <a:xfrm>
            <a:off x="226303" y="2166578"/>
            <a:ext cx="1317958" cy="307777"/>
          </a:xfrm>
          <a:prstGeom prst="rect">
            <a:avLst/>
          </a:prstGeom>
          <a:noFill/>
        </p:spPr>
        <p:txBody>
          <a:bodyPr wrap="square" rtlCol="0">
            <a:spAutoFit/>
          </a:bodyPr>
          <a:lstStyle/>
          <a:p>
            <a:r>
              <a:rPr lang="en-GB" sz="1400" b="1" dirty="0"/>
              <a:t>MWB ACTIVITY</a:t>
            </a:r>
          </a:p>
        </p:txBody>
      </p:sp>
      <p:sp>
        <p:nvSpPr>
          <p:cNvPr id="2" name="Rectangle 1">
            <a:extLst>
              <a:ext uri="{FF2B5EF4-FFF2-40B4-BE49-F238E27FC236}">
                <a16:creationId xmlns:a16="http://schemas.microsoft.com/office/drawing/2014/main" id="{DE09D7F3-DE67-451C-9879-998D3F72418F}"/>
              </a:ext>
            </a:extLst>
          </p:cNvPr>
          <p:cNvSpPr/>
          <p:nvPr/>
        </p:nvSpPr>
        <p:spPr>
          <a:xfrm>
            <a:off x="3796548" y="868645"/>
            <a:ext cx="4957191" cy="2018694"/>
          </a:xfrm>
          <a:prstGeom prst="rect">
            <a:avLst/>
          </a:prstGeom>
        </p:spPr>
        <p:txBody>
          <a:bodyPr wrap="none">
            <a:spAutoFit/>
          </a:bodyPr>
          <a:lstStyle/>
          <a:p>
            <a:pPr lvl="0" algn="ctr">
              <a:lnSpc>
                <a:spcPct val="150000"/>
              </a:lnSpc>
              <a:spcAft>
                <a:spcPts val="0"/>
              </a:spcAft>
            </a:pPr>
            <a:r>
              <a:rPr lang="en-GB" sz="4400" b="1" dirty="0">
                <a:solidFill>
                  <a:schemeClr val="accent1"/>
                </a:solidFill>
                <a:latin typeface="Calibri Light" panose="020F0302020204030204" pitchFamily="34" charset="0"/>
                <a:ea typeface="Calibri" panose="020F0502020204030204" pitchFamily="34" charset="0"/>
                <a:cs typeface="Gautami" panose="020B0502040204020203" pitchFamily="34" charset="0"/>
              </a:rPr>
              <a:t>What is the gradient?</a:t>
            </a:r>
          </a:p>
          <a:p>
            <a:pPr lvl="0" algn="ctr">
              <a:lnSpc>
                <a:spcPct val="150000"/>
              </a:lnSpc>
              <a:spcAft>
                <a:spcPts val="0"/>
              </a:spcAft>
            </a:pPr>
            <a:r>
              <a:rPr lang="en-GB" sz="4400" b="1" dirty="0">
                <a:solidFill>
                  <a:schemeClr val="accent1"/>
                </a:solidFill>
                <a:latin typeface="Calibri Light" panose="020F0302020204030204" pitchFamily="34" charset="0"/>
                <a:ea typeface="Calibri" panose="020F0502020204030204" pitchFamily="34" charset="0"/>
                <a:cs typeface="Gautami" panose="020B0502040204020203" pitchFamily="34" charset="0"/>
              </a:rPr>
              <a:t>y = 4x + 74</a:t>
            </a:r>
            <a:endParaRPr lang="en-GB" sz="4000" b="1" dirty="0">
              <a:solidFill>
                <a:schemeClr val="accent1"/>
              </a:solidFill>
              <a:effectLst/>
              <a:latin typeface="Calibri" panose="020F0502020204030204" pitchFamily="34" charset="0"/>
              <a:ea typeface="Calibri" panose="020F0502020204030204" pitchFamily="34" charset="0"/>
              <a:cs typeface="Gautami" panose="020B0502040204020203" pitchFamily="34" charset="0"/>
            </a:endParaRPr>
          </a:p>
        </p:txBody>
      </p:sp>
      <p:sp>
        <p:nvSpPr>
          <p:cNvPr id="14" name="Oval 13">
            <a:extLst>
              <a:ext uri="{FF2B5EF4-FFF2-40B4-BE49-F238E27FC236}">
                <a16:creationId xmlns:a16="http://schemas.microsoft.com/office/drawing/2014/main" id="{EC00E26F-BABE-4526-A69F-9336E0EEE42B}"/>
              </a:ext>
            </a:extLst>
          </p:cNvPr>
          <p:cNvSpPr/>
          <p:nvPr/>
        </p:nvSpPr>
        <p:spPr>
          <a:xfrm>
            <a:off x="5609174" y="2113685"/>
            <a:ext cx="665969" cy="773654"/>
          </a:xfrm>
          <a:prstGeom prst="ellipse">
            <a:avLst/>
          </a:prstGeom>
          <a:no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Rectangle: Rounded Corners 3">
            <a:extLst>
              <a:ext uri="{FF2B5EF4-FFF2-40B4-BE49-F238E27FC236}">
                <a16:creationId xmlns:a16="http://schemas.microsoft.com/office/drawing/2014/main" id="{C03EF5B8-E72B-4AEC-ABA0-2FFD5AFFB35C}"/>
              </a:ext>
            </a:extLst>
          </p:cNvPr>
          <p:cNvSpPr/>
          <p:nvPr/>
        </p:nvSpPr>
        <p:spPr>
          <a:xfrm>
            <a:off x="1970473" y="3648723"/>
            <a:ext cx="3580796" cy="914400"/>
          </a:xfrm>
          <a:prstGeom prst="round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dirty="0"/>
              <a:t>A: +4</a:t>
            </a:r>
          </a:p>
        </p:txBody>
      </p:sp>
      <p:sp>
        <p:nvSpPr>
          <p:cNvPr id="16" name="Rectangle: Rounded Corners 15">
            <a:extLst>
              <a:ext uri="{FF2B5EF4-FFF2-40B4-BE49-F238E27FC236}">
                <a16:creationId xmlns:a16="http://schemas.microsoft.com/office/drawing/2014/main" id="{AC1DD4DD-D83A-40CE-A318-25AAC04C6468}"/>
              </a:ext>
            </a:extLst>
          </p:cNvPr>
          <p:cNvSpPr/>
          <p:nvPr/>
        </p:nvSpPr>
        <p:spPr>
          <a:xfrm>
            <a:off x="6444818" y="3648723"/>
            <a:ext cx="3580796" cy="914400"/>
          </a:xfrm>
          <a:prstGeom prst="round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dirty="0"/>
              <a:t>B: -4</a:t>
            </a:r>
          </a:p>
        </p:txBody>
      </p:sp>
      <p:sp>
        <p:nvSpPr>
          <p:cNvPr id="17" name="Rectangle: Rounded Corners 16">
            <a:extLst>
              <a:ext uri="{FF2B5EF4-FFF2-40B4-BE49-F238E27FC236}">
                <a16:creationId xmlns:a16="http://schemas.microsoft.com/office/drawing/2014/main" id="{CC483880-54BA-466F-8BDA-BDDF1210E361}"/>
              </a:ext>
            </a:extLst>
          </p:cNvPr>
          <p:cNvSpPr/>
          <p:nvPr/>
        </p:nvSpPr>
        <p:spPr>
          <a:xfrm>
            <a:off x="1970473" y="4970608"/>
            <a:ext cx="3580796" cy="914400"/>
          </a:xfrm>
          <a:prstGeom prst="round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dirty="0"/>
              <a:t>C: 4x</a:t>
            </a:r>
          </a:p>
        </p:txBody>
      </p:sp>
      <p:sp>
        <p:nvSpPr>
          <p:cNvPr id="18" name="Rectangle: Rounded Corners 17">
            <a:extLst>
              <a:ext uri="{FF2B5EF4-FFF2-40B4-BE49-F238E27FC236}">
                <a16:creationId xmlns:a16="http://schemas.microsoft.com/office/drawing/2014/main" id="{212CF4B4-98E3-4D07-B0AA-66E627D061FF}"/>
              </a:ext>
            </a:extLst>
          </p:cNvPr>
          <p:cNvSpPr/>
          <p:nvPr/>
        </p:nvSpPr>
        <p:spPr>
          <a:xfrm>
            <a:off x="6444818" y="4970608"/>
            <a:ext cx="3580796" cy="914400"/>
          </a:xfrm>
          <a:prstGeom prst="round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dirty="0"/>
              <a:t>D: 74</a:t>
            </a:r>
          </a:p>
        </p:txBody>
      </p:sp>
      <p:sp>
        <p:nvSpPr>
          <p:cNvPr id="19" name="Oval 18">
            <a:extLst>
              <a:ext uri="{FF2B5EF4-FFF2-40B4-BE49-F238E27FC236}">
                <a16:creationId xmlns:a16="http://schemas.microsoft.com/office/drawing/2014/main" id="{1BE194F5-5D26-45E0-8C9C-4593562ECB38}"/>
              </a:ext>
            </a:extLst>
          </p:cNvPr>
          <p:cNvSpPr/>
          <p:nvPr/>
        </p:nvSpPr>
        <p:spPr>
          <a:xfrm>
            <a:off x="2697298" y="3241237"/>
            <a:ext cx="2203176" cy="1503753"/>
          </a:xfrm>
          <a:prstGeom prst="ellipse">
            <a:avLst/>
          </a:prstGeom>
          <a:no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Subtitle 2">
            <a:extLst>
              <a:ext uri="{FF2B5EF4-FFF2-40B4-BE49-F238E27FC236}">
                <a16:creationId xmlns:a16="http://schemas.microsoft.com/office/drawing/2014/main" id="{9245114B-31AD-4764-B99F-B7FB19B13C25}"/>
              </a:ext>
            </a:extLst>
          </p:cNvPr>
          <p:cNvSpPr txBox="1">
            <a:spLocks/>
          </p:cNvSpPr>
          <p:nvPr/>
        </p:nvSpPr>
        <p:spPr>
          <a:xfrm>
            <a:off x="1771016" y="124287"/>
            <a:ext cx="8266670" cy="685800"/>
          </a:xfrm>
          <a:prstGeom prst="rect">
            <a:avLst/>
          </a:prstGeom>
        </p:spPr>
        <p:txBody>
          <a:bodyPr vert="horz" lIns="91440" tIns="45720" rIns="91440" bIns="45720" rtlCol="0">
            <a:normAutofit fontScale="92500"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GB" b="1" dirty="0">
                <a:solidFill>
                  <a:schemeClr val="tx2"/>
                </a:solidFill>
              </a:rPr>
              <a:t>How do we use box plots and scatter graphs to represent and compare large data sets?</a:t>
            </a:r>
          </a:p>
        </p:txBody>
      </p:sp>
      <p:pic>
        <p:nvPicPr>
          <p:cNvPr id="21" name="Picture 20">
            <a:extLst>
              <a:ext uri="{FF2B5EF4-FFF2-40B4-BE49-F238E27FC236}">
                <a16:creationId xmlns:a16="http://schemas.microsoft.com/office/drawing/2014/main" id="{F8F8191A-F55F-4024-998E-9CE262A3D09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037685" y="0"/>
            <a:ext cx="2154315" cy="1211802"/>
          </a:xfrm>
          <a:prstGeom prst="rect">
            <a:avLst/>
          </a:prstGeom>
        </p:spPr>
      </p:pic>
    </p:spTree>
    <p:extLst>
      <p:ext uri="{BB962C8B-B14F-4D97-AF65-F5344CB8AC3E}">
        <p14:creationId xmlns:p14="http://schemas.microsoft.com/office/powerpoint/2010/main" val="7238102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heel(1)">
                                      <p:cBhvr>
                                        <p:cTn id="7" dur="20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wheel(1)">
                                      <p:cBhvr>
                                        <p:cTn id="12" dur="20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9"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95C8FFFF-7729-4436-A123-D6817B15909B}"/>
              </a:ext>
            </a:extLst>
          </p:cNvPr>
          <p:cNvSpPr>
            <a:spLocks noGrp="1"/>
          </p:cNvSpPr>
          <p:nvPr>
            <p:ph type="subTitle" idx="1"/>
          </p:nvPr>
        </p:nvSpPr>
        <p:spPr>
          <a:xfrm>
            <a:off x="1499870" y="6420775"/>
            <a:ext cx="9144000" cy="437225"/>
          </a:xfrm>
        </p:spPr>
        <p:txBody>
          <a:bodyPr>
            <a:normAutofit/>
          </a:bodyPr>
          <a:lstStyle/>
          <a:p>
            <a:pPr algn="l"/>
            <a:r>
              <a:rPr lang="en-GB" i="1" dirty="0">
                <a:solidFill>
                  <a:schemeClr val="accent3"/>
                </a:solidFill>
              </a:rPr>
              <a:t>How do I plot a scatter graph?</a:t>
            </a:r>
            <a:endParaRPr lang="en-GB" dirty="0">
              <a:solidFill>
                <a:schemeClr val="accent3"/>
              </a:solidFill>
            </a:endParaRPr>
          </a:p>
        </p:txBody>
      </p:sp>
      <p:pic>
        <p:nvPicPr>
          <p:cNvPr id="8" name="Picture 7">
            <a:extLst>
              <a:ext uri="{FF2B5EF4-FFF2-40B4-BE49-F238E27FC236}">
                <a16:creationId xmlns:a16="http://schemas.microsoft.com/office/drawing/2014/main" id="{51F64884-B4E4-416B-8DFE-6D53C8D98A8E}"/>
              </a:ext>
            </a:extLst>
          </p:cNvPr>
          <p:cNvPicPr/>
          <p:nvPr/>
        </p:nvPicPr>
        <p:blipFill rotWithShape="1">
          <a:blip r:embed="rId2" cstate="print">
            <a:extLst>
              <a:ext uri="{28A0092B-C50C-407E-A947-70E740481C1C}">
                <a14:useLocalDpi xmlns:a14="http://schemas.microsoft.com/office/drawing/2010/main" val="0"/>
              </a:ext>
            </a:extLst>
          </a:blip>
          <a:srcRect t="13325" b="21721"/>
          <a:stretch/>
        </p:blipFill>
        <p:spPr bwMode="auto">
          <a:xfrm>
            <a:off x="0" y="6263640"/>
            <a:ext cx="1499870" cy="594360"/>
          </a:xfrm>
          <a:prstGeom prst="rect">
            <a:avLst/>
          </a:prstGeom>
          <a:ln>
            <a:noFill/>
          </a:ln>
          <a:extLst>
            <a:ext uri="{53640926-AAD7-44D8-BBD7-CCE9431645EC}">
              <a14:shadowObscured xmlns:a14="http://schemas.microsoft.com/office/drawing/2010/main"/>
            </a:ext>
          </a:extLst>
        </p:spPr>
      </p:pic>
      <p:pic>
        <p:nvPicPr>
          <p:cNvPr id="9" name="Picture 8">
            <a:extLst>
              <a:ext uri="{FF2B5EF4-FFF2-40B4-BE49-F238E27FC236}">
                <a16:creationId xmlns:a16="http://schemas.microsoft.com/office/drawing/2014/main" id="{D8EE2FF3-25A2-4778-ADAC-9D8044E35A43}"/>
              </a:ext>
            </a:extLst>
          </p:cNvPr>
          <p:cNvPicPr/>
          <p:nvPr/>
        </p:nvPicPr>
        <p:blipFill rotWithShape="1">
          <a:blip r:embed="rId3" cstate="print">
            <a:extLst>
              <a:ext uri="{28A0092B-C50C-407E-A947-70E740481C1C}">
                <a14:useLocalDpi xmlns:a14="http://schemas.microsoft.com/office/drawing/2010/main" val="0"/>
              </a:ext>
            </a:extLst>
          </a:blip>
          <a:srcRect t="16158" b="20371"/>
          <a:stretch/>
        </p:blipFill>
        <p:spPr bwMode="auto">
          <a:xfrm>
            <a:off x="0" y="0"/>
            <a:ext cx="1771015" cy="685800"/>
          </a:xfrm>
          <a:prstGeom prst="rect">
            <a:avLst/>
          </a:prstGeom>
          <a:ln>
            <a:noFill/>
          </a:ln>
          <a:extLst>
            <a:ext uri="{53640926-AAD7-44D8-BBD7-CCE9431645EC}">
              <a14:shadowObscured xmlns:a14="http://schemas.microsoft.com/office/drawing/2010/main"/>
            </a:ext>
          </a:extLst>
        </p:spPr>
      </p:pic>
      <p:pic>
        <p:nvPicPr>
          <p:cNvPr id="11" name="Picture 2" descr="checklist Icon 4380341">
            <a:extLst>
              <a:ext uri="{FF2B5EF4-FFF2-40B4-BE49-F238E27FC236}">
                <a16:creationId xmlns:a16="http://schemas.microsoft.com/office/drawing/2014/main" id="{1512EDD9-C107-4654-8167-2B1D60B6952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473" y="656504"/>
            <a:ext cx="1905000" cy="1905000"/>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2D18855A-54FA-43E5-8B93-09D35AE5CF36}"/>
              </a:ext>
            </a:extLst>
          </p:cNvPr>
          <p:cNvSpPr txBox="1"/>
          <p:nvPr/>
        </p:nvSpPr>
        <p:spPr>
          <a:xfrm>
            <a:off x="226303" y="2166578"/>
            <a:ext cx="1317958" cy="307777"/>
          </a:xfrm>
          <a:prstGeom prst="rect">
            <a:avLst/>
          </a:prstGeom>
          <a:noFill/>
        </p:spPr>
        <p:txBody>
          <a:bodyPr wrap="square" rtlCol="0">
            <a:spAutoFit/>
          </a:bodyPr>
          <a:lstStyle/>
          <a:p>
            <a:r>
              <a:rPr lang="en-GB" sz="1400" b="1" dirty="0"/>
              <a:t>MWB ACTIVITY</a:t>
            </a:r>
          </a:p>
        </p:txBody>
      </p:sp>
      <p:sp>
        <p:nvSpPr>
          <p:cNvPr id="2" name="Rectangle 1">
            <a:extLst>
              <a:ext uri="{FF2B5EF4-FFF2-40B4-BE49-F238E27FC236}">
                <a16:creationId xmlns:a16="http://schemas.microsoft.com/office/drawing/2014/main" id="{DE09D7F3-DE67-451C-9879-998D3F72418F}"/>
              </a:ext>
            </a:extLst>
          </p:cNvPr>
          <p:cNvSpPr/>
          <p:nvPr/>
        </p:nvSpPr>
        <p:spPr>
          <a:xfrm>
            <a:off x="3796548" y="868645"/>
            <a:ext cx="4957191" cy="2018694"/>
          </a:xfrm>
          <a:prstGeom prst="rect">
            <a:avLst/>
          </a:prstGeom>
        </p:spPr>
        <p:txBody>
          <a:bodyPr wrap="none">
            <a:spAutoFit/>
          </a:bodyPr>
          <a:lstStyle/>
          <a:p>
            <a:pPr lvl="0" algn="ctr">
              <a:lnSpc>
                <a:spcPct val="150000"/>
              </a:lnSpc>
              <a:spcAft>
                <a:spcPts val="0"/>
              </a:spcAft>
            </a:pPr>
            <a:r>
              <a:rPr lang="en-GB" sz="4400" b="1" dirty="0">
                <a:solidFill>
                  <a:schemeClr val="accent1"/>
                </a:solidFill>
                <a:latin typeface="Calibri Light" panose="020F0302020204030204" pitchFamily="34" charset="0"/>
                <a:ea typeface="Calibri" panose="020F0502020204030204" pitchFamily="34" charset="0"/>
                <a:cs typeface="Gautami" panose="020B0502040204020203" pitchFamily="34" charset="0"/>
              </a:rPr>
              <a:t>What is the gradient?</a:t>
            </a:r>
          </a:p>
          <a:p>
            <a:pPr lvl="0" algn="ctr">
              <a:lnSpc>
                <a:spcPct val="150000"/>
              </a:lnSpc>
              <a:spcAft>
                <a:spcPts val="0"/>
              </a:spcAft>
            </a:pPr>
            <a:r>
              <a:rPr lang="en-GB" sz="4400" b="1" dirty="0">
                <a:solidFill>
                  <a:schemeClr val="accent1"/>
                </a:solidFill>
                <a:latin typeface="Calibri Light" panose="020F0302020204030204" pitchFamily="34" charset="0"/>
                <a:ea typeface="Calibri" panose="020F0502020204030204" pitchFamily="34" charset="0"/>
                <a:cs typeface="Gautami" panose="020B0502040204020203" pitchFamily="34" charset="0"/>
              </a:rPr>
              <a:t>y = 23 + 16.3x</a:t>
            </a:r>
            <a:endParaRPr lang="en-GB" sz="4000" b="1" dirty="0">
              <a:solidFill>
                <a:schemeClr val="accent1"/>
              </a:solidFill>
              <a:effectLst/>
              <a:latin typeface="Calibri" panose="020F0502020204030204" pitchFamily="34" charset="0"/>
              <a:ea typeface="Calibri" panose="020F0502020204030204" pitchFamily="34" charset="0"/>
              <a:cs typeface="Gautami" panose="020B0502040204020203" pitchFamily="34" charset="0"/>
            </a:endParaRPr>
          </a:p>
        </p:txBody>
      </p:sp>
      <p:sp>
        <p:nvSpPr>
          <p:cNvPr id="14" name="Oval 13">
            <a:extLst>
              <a:ext uri="{FF2B5EF4-FFF2-40B4-BE49-F238E27FC236}">
                <a16:creationId xmlns:a16="http://schemas.microsoft.com/office/drawing/2014/main" id="{EC00E26F-BABE-4526-A69F-9336E0EEE42B}"/>
              </a:ext>
            </a:extLst>
          </p:cNvPr>
          <p:cNvSpPr/>
          <p:nvPr/>
        </p:nvSpPr>
        <p:spPr>
          <a:xfrm>
            <a:off x="6205352" y="2113685"/>
            <a:ext cx="1490218" cy="773654"/>
          </a:xfrm>
          <a:prstGeom prst="ellipse">
            <a:avLst/>
          </a:prstGeom>
          <a:no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Rectangle: Rounded Corners 15">
            <a:extLst>
              <a:ext uri="{FF2B5EF4-FFF2-40B4-BE49-F238E27FC236}">
                <a16:creationId xmlns:a16="http://schemas.microsoft.com/office/drawing/2014/main" id="{E07C8B50-59A8-43CB-B832-8082CE1D99A8}"/>
              </a:ext>
            </a:extLst>
          </p:cNvPr>
          <p:cNvSpPr/>
          <p:nvPr/>
        </p:nvSpPr>
        <p:spPr>
          <a:xfrm>
            <a:off x="1970473" y="3648723"/>
            <a:ext cx="3580796" cy="914400"/>
          </a:xfrm>
          <a:prstGeom prst="round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dirty="0"/>
              <a:t>A: +23</a:t>
            </a:r>
          </a:p>
        </p:txBody>
      </p:sp>
      <p:sp>
        <p:nvSpPr>
          <p:cNvPr id="17" name="Rectangle: Rounded Corners 16">
            <a:extLst>
              <a:ext uri="{FF2B5EF4-FFF2-40B4-BE49-F238E27FC236}">
                <a16:creationId xmlns:a16="http://schemas.microsoft.com/office/drawing/2014/main" id="{C51C03D0-A0BD-46D9-9768-0792AA63628D}"/>
              </a:ext>
            </a:extLst>
          </p:cNvPr>
          <p:cNvSpPr/>
          <p:nvPr/>
        </p:nvSpPr>
        <p:spPr>
          <a:xfrm>
            <a:off x="6444818" y="3648723"/>
            <a:ext cx="3580796" cy="914400"/>
          </a:xfrm>
          <a:prstGeom prst="round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dirty="0"/>
              <a:t>B: +16.3</a:t>
            </a:r>
          </a:p>
        </p:txBody>
      </p:sp>
      <p:sp>
        <p:nvSpPr>
          <p:cNvPr id="18" name="Rectangle: Rounded Corners 17">
            <a:extLst>
              <a:ext uri="{FF2B5EF4-FFF2-40B4-BE49-F238E27FC236}">
                <a16:creationId xmlns:a16="http://schemas.microsoft.com/office/drawing/2014/main" id="{1EDEA8C2-D6A2-407E-A262-CFAED457BFAD}"/>
              </a:ext>
            </a:extLst>
          </p:cNvPr>
          <p:cNvSpPr/>
          <p:nvPr/>
        </p:nvSpPr>
        <p:spPr>
          <a:xfrm>
            <a:off x="1970473" y="4970608"/>
            <a:ext cx="3580796" cy="914400"/>
          </a:xfrm>
          <a:prstGeom prst="round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dirty="0"/>
              <a:t>C: 16.3x</a:t>
            </a:r>
          </a:p>
        </p:txBody>
      </p:sp>
      <p:sp>
        <p:nvSpPr>
          <p:cNvPr id="19" name="Rectangle: Rounded Corners 18">
            <a:extLst>
              <a:ext uri="{FF2B5EF4-FFF2-40B4-BE49-F238E27FC236}">
                <a16:creationId xmlns:a16="http://schemas.microsoft.com/office/drawing/2014/main" id="{686CC5DB-BA14-4143-B8B2-D8C341FB6B48}"/>
              </a:ext>
            </a:extLst>
          </p:cNvPr>
          <p:cNvSpPr/>
          <p:nvPr/>
        </p:nvSpPr>
        <p:spPr>
          <a:xfrm>
            <a:off x="6444818" y="4970608"/>
            <a:ext cx="3580796" cy="914400"/>
          </a:xfrm>
          <a:prstGeom prst="round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dirty="0"/>
              <a:t>D: 23 +16.3x</a:t>
            </a:r>
          </a:p>
        </p:txBody>
      </p:sp>
      <p:sp>
        <p:nvSpPr>
          <p:cNvPr id="20" name="Oval 19">
            <a:extLst>
              <a:ext uri="{FF2B5EF4-FFF2-40B4-BE49-F238E27FC236}">
                <a16:creationId xmlns:a16="http://schemas.microsoft.com/office/drawing/2014/main" id="{3901AB71-A893-4BA9-BC29-435022744D65}"/>
              </a:ext>
            </a:extLst>
          </p:cNvPr>
          <p:cNvSpPr/>
          <p:nvPr/>
        </p:nvSpPr>
        <p:spPr>
          <a:xfrm>
            <a:off x="6275143" y="3436823"/>
            <a:ext cx="3946384" cy="1308168"/>
          </a:xfrm>
          <a:prstGeom prst="ellipse">
            <a:avLst/>
          </a:prstGeom>
          <a:no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Subtitle 2">
            <a:extLst>
              <a:ext uri="{FF2B5EF4-FFF2-40B4-BE49-F238E27FC236}">
                <a16:creationId xmlns:a16="http://schemas.microsoft.com/office/drawing/2014/main" id="{7AEA9ACB-8398-4BA0-AE90-8233A0D048FC}"/>
              </a:ext>
            </a:extLst>
          </p:cNvPr>
          <p:cNvSpPr txBox="1">
            <a:spLocks/>
          </p:cNvSpPr>
          <p:nvPr/>
        </p:nvSpPr>
        <p:spPr>
          <a:xfrm>
            <a:off x="1771016" y="124287"/>
            <a:ext cx="8266670" cy="685800"/>
          </a:xfrm>
          <a:prstGeom prst="rect">
            <a:avLst/>
          </a:prstGeom>
        </p:spPr>
        <p:txBody>
          <a:bodyPr vert="horz" lIns="91440" tIns="45720" rIns="91440" bIns="45720" rtlCol="0">
            <a:normAutofit fontScale="92500"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GB" b="1" dirty="0">
                <a:solidFill>
                  <a:schemeClr val="tx2"/>
                </a:solidFill>
              </a:rPr>
              <a:t>How do we use box plots and scatter graphs to represent and compare large data sets?</a:t>
            </a:r>
          </a:p>
        </p:txBody>
      </p:sp>
      <p:pic>
        <p:nvPicPr>
          <p:cNvPr id="22" name="Picture 21">
            <a:extLst>
              <a:ext uri="{FF2B5EF4-FFF2-40B4-BE49-F238E27FC236}">
                <a16:creationId xmlns:a16="http://schemas.microsoft.com/office/drawing/2014/main" id="{491785EF-87B0-4AB3-87C6-A7CF5B257AB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037685" y="0"/>
            <a:ext cx="2154315" cy="1211802"/>
          </a:xfrm>
          <a:prstGeom prst="rect">
            <a:avLst/>
          </a:prstGeom>
        </p:spPr>
      </p:pic>
    </p:spTree>
    <p:extLst>
      <p:ext uri="{BB962C8B-B14F-4D97-AF65-F5344CB8AC3E}">
        <p14:creationId xmlns:p14="http://schemas.microsoft.com/office/powerpoint/2010/main" val="38001608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heel(1)">
                                      <p:cBhvr>
                                        <p:cTn id="7" dur="20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wheel(1)">
                                      <p:cBhvr>
                                        <p:cTn id="12" dur="20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20"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95C8FFFF-7729-4436-A123-D6817B15909B}"/>
              </a:ext>
            </a:extLst>
          </p:cNvPr>
          <p:cNvSpPr>
            <a:spLocks noGrp="1"/>
          </p:cNvSpPr>
          <p:nvPr>
            <p:ph type="subTitle" idx="1"/>
          </p:nvPr>
        </p:nvSpPr>
        <p:spPr>
          <a:xfrm>
            <a:off x="1499870" y="6420775"/>
            <a:ext cx="9144000" cy="437225"/>
          </a:xfrm>
        </p:spPr>
        <p:txBody>
          <a:bodyPr>
            <a:normAutofit/>
          </a:bodyPr>
          <a:lstStyle/>
          <a:p>
            <a:pPr algn="l"/>
            <a:r>
              <a:rPr lang="en-GB" i="1" dirty="0">
                <a:solidFill>
                  <a:schemeClr val="accent3"/>
                </a:solidFill>
              </a:rPr>
              <a:t>How do I plot a scatter graph?</a:t>
            </a:r>
            <a:endParaRPr lang="en-GB" dirty="0">
              <a:solidFill>
                <a:schemeClr val="accent3"/>
              </a:solidFill>
            </a:endParaRPr>
          </a:p>
        </p:txBody>
      </p:sp>
      <p:pic>
        <p:nvPicPr>
          <p:cNvPr id="8" name="Picture 7">
            <a:extLst>
              <a:ext uri="{FF2B5EF4-FFF2-40B4-BE49-F238E27FC236}">
                <a16:creationId xmlns:a16="http://schemas.microsoft.com/office/drawing/2014/main" id="{51F64884-B4E4-416B-8DFE-6D53C8D98A8E}"/>
              </a:ext>
            </a:extLst>
          </p:cNvPr>
          <p:cNvPicPr/>
          <p:nvPr/>
        </p:nvPicPr>
        <p:blipFill rotWithShape="1">
          <a:blip r:embed="rId2" cstate="print">
            <a:extLst>
              <a:ext uri="{28A0092B-C50C-407E-A947-70E740481C1C}">
                <a14:useLocalDpi xmlns:a14="http://schemas.microsoft.com/office/drawing/2010/main" val="0"/>
              </a:ext>
            </a:extLst>
          </a:blip>
          <a:srcRect t="13325" b="21721"/>
          <a:stretch/>
        </p:blipFill>
        <p:spPr bwMode="auto">
          <a:xfrm>
            <a:off x="0" y="6263640"/>
            <a:ext cx="1499870" cy="594360"/>
          </a:xfrm>
          <a:prstGeom prst="rect">
            <a:avLst/>
          </a:prstGeom>
          <a:ln>
            <a:noFill/>
          </a:ln>
          <a:extLst>
            <a:ext uri="{53640926-AAD7-44D8-BBD7-CCE9431645EC}">
              <a14:shadowObscured xmlns:a14="http://schemas.microsoft.com/office/drawing/2010/main"/>
            </a:ext>
          </a:extLst>
        </p:spPr>
      </p:pic>
      <p:pic>
        <p:nvPicPr>
          <p:cNvPr id="9" name="Picture 8">
            <a:extLst>
              <a:ext uri="{FF2B5EF4-FFF2-40B4-BE49-F238E27FC236}">
                <a16:creationId xmlns:a16="http://schemas.microsoft.com/office/drawing/2014/main" id="{D8EE2FF3-25A2-4778-ADAC-9D8044E35A43}"/>
              </a:ext>
            </a:extLst>
          </p:cNvPr>
          <p:cNvPicPr/>
          <p:nvPr/>
        </p:nvPicPr>
        <p:blipFill rotWithShape="1">
          <a:blip r:embed="rId3" cstate="print">
            <a:extLst>
              <a:ext uri="{28A0092B-C50C-407E-A947-70E740481C1C}">
                <a14:useLocalDpi xmlns:a14="http://schemas.microsoft.com/office/drawing/2010/main" val="0"/>
              </a:ext>
            </a:extLst>
          </a:blip>
          <a:srcRect t="16158" b="20371"/>
          <a:stretch/>
        </p:blipFill>
        <p:spPr bwMode="auto">
          <a:xfrm>
            <a:off x="0" y="0"/>
            <a:ext cx="1771015" cy="685800"/>
          </a:xfrm>
          <a:prstGeom prst="rect">
            <a:avLst/>
          </a:prstGeom>
          <a:ln>
            <a:noFill/>
          </a:ln>
          <a:extLst>
            <a:ext uri="{53640926-AAD7-44D8-BBD7-CCE9431645EC}">
              <a14:shadowObscured xmlns:a14="http://schemas.microsoft.com/office/drawing/2010/main"/>
            </a:ext>
          </a:extLst>
        </p:spPr>
      </p:pic>
      <p:pic>
        <p:nvPicPr>
          <p:cNvPr id="11" name="Picture 2" descr="checklist Icon 4380341">
            <a:extLst>
              <a:ext uri="{FF2B5EF4-FFF2-40B4-BE49-F238E27FC236}">
                <a16:creationId xmlns:a16="http://schemas.microsoft.com/office/drawing/2014/main" id="{1512EDD9-C107-4654-8167-2B1D60B6952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473" y="656504"/>
            <a:ext cx="1905000" cy="1905000"/>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2D18855A-54FA-43E5-8B93-09D35AE5CF36}"/>
              </a:ext>
            </a:extLst>
          </p:cNvPr>
          <p:cNvSpPr txBox="1"/>
          <p:nvPr/>
        </p:nvSpPr>
        <p:spPr>
          <a:xfrm>
            <a:off x="226303" y="2166578"/>
            <a:ext cx="1317958" cy="307777"/>
          </a:xfrm>
          <a:prstGeom prst="rect">
            <a:avLst/>
          </a:prstGeom>
          <a:noFill/>
        </p:spPr>
        <p:txBody>
          <a:bodyPr wrap="square" rtlCol="0">
            <a:spAutoFit/>
          </a:bodyPr>
          <a:lstStyle/>
          <a:p>
            <a:r>
              <a:rPr lang="en-GB" sz="1400" b="1" dirty="0"/>
              <a:t>MWB ACTIVITY</a:t>
            </a:r>
          </a:p>
        </p:txBody>
      </p:sp>
      <p:sp>
        <p:nvSpPr>
          <p:cNvPr id="2" name="Rectangle 1">
            <a:extLst>
              <a:ext uri="{FF2B5EF4-FFF2-40B4-BE49-F238E27FC236}">
                <a16:creationId xmlns:a16="http://schemas.microsoft.com/office/drawing/2014/main" id="{DE09D7F3-DE67-451C-9879-998D3F72418F}"/>
              </a:ext>
            </a:extLst>
          </p:cNvPr>
          <p:cNvSpPr/>
          <p:nvPr/>
        </p:nvSpPr>
        <p:spPr>
          <a:xfrm>
            <a:off x="3506758" y="868645"/>
            <a:ext cx="5536773" cy="2018694"/>
          </a:xfrm>
          <a:prstGeom prst="rect">
            <a:avLst/>
          </a:prstGeom>
        </p:spPr>
        <p:txBody>
          <a:bodyPr wrap="none">
            <a:spAutoFit/>
          </a:bodyPr>
          <a:lstStyle/>
          <a:p>
            <a:pPr lvl="0" algn="ctr">
              <a:lnSpc>
                <a:spcPct val="150000"/>
              </a:lnSpc>
              <a:spcAft>
                <a:spcPts val="0"/>
              </a:spcAft>
            </a:pPr>
            <a:r>
              <a:rPr lang="en-GB" sz="4400" b="1" dirty="0">
                <a:solidFill>
                  <a:schemeClr val="accent1"/>
                </a:solidFill>
                <a:latin typeface="Calibri Light" panose="020F0302020204030204" pitchFamily="34" charset="0"/>
                <a:ea typeface="Calibri" panose="020F0502020204030204" pitchFamily="34" charset="0"/>
                <a:cs typeface="Gautami" panose="020B0502040204020203" pitchFamily="34" charset="0"/>
              </a:rPr>
              <a:t>What is the y-intercept?</a:t>
            </a:r>
          </a:p>
          <a:p>
            <a:pPr lvl="0" algn="ctr">
              <a:lnSpc>
                <a:spcPct val="150000"/>
              </a:lnSpc>
              <a:spcAft>
                <a:spcPts val="0"/>
              </a:spcAft>
            </a:pPr>
            <a:r>
              <a:rPr lang="en-GB" sz="4400" b="1" dirty="0">
                <a:solidFill>
                  <a:schemeClr val="accent1"/>
                </a:solidFill>
                <a:latin typeface="Calibri Light" panose="020F0302020204030204" pitchFamily="34" charset="0"/>
                <a:ea typeface="Calibri" panose="020F0502020204030204" pitchFamily="34" charset="0"/>
                <a:cs typeface="Gautami" panose="020B0502040204020203" pitchFamily="34" charset="0"/>
              </a:rPr>
              <a:t>y = 0.7x - 5</a:t>
            </a:r>
            <a:endParaRPr lang="en-GB" sz="4000" b="1" dirty="0">
              <a:solidFill>
                <a:schemeClr val="accent1"/>
              </a:solidFill>
              <a:effectLst/>
              <a:latin typeface="Calibri" panose="020F0502020204030204" pitchFamily="34" charset="0"/>
              <a:ea typeface="Calibri" panose="020F0502020204030204" pitchFamily="34" charset="0"/>
              <a:cs typeface="Gautami" panose="020B0502040204020203" pitchFamily="34" charset="0"/>
            </a:endParaRPr>
          </a:p>
        </p:txBody>
      </p:sp>
      <p:sp>
        <p:nvSpPr>
          <p:cNvPr id="14" name="Oval 13">
            <a:extLst>
              <a:ext uri="{FF2B5EF4-FFF2-40B4-BE49-F238E27FC236}">
                <a16:creationId xmlns:a16="http://schemas.microsoft.com/office/drawing/2014/main" id="{EC00E26F-BABE-4526-A69F-9336E0EEE42B}"/>
              </a:ext>
            </a:extLst>
          </p:cNvPr>
          <p:cNvSpPr/>
          <p:nvPr/>
        </p:nvSpPr>
        <p:spPr>
          <a:xfrm>
            <a:off x="6799712" y="2087528"/>
            <a:ext cx="895858" cy="773654"/>
          </a:xfrm>
          <a:prstGeom prst="ellipse">
            <a:avLst/>
          </a:prstGeom>
          <a:no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Rectangle: Rounded Corners 15">
            <a:extLst>
              <a:ext uri="{FF2B5EF4-FFF2-40B4-BE49-F238E27FC236}">
                <a16:creationId xmlns:a16="http://schemas.microsoft.com/office/drawing/2014/main" id="{2E471F33-1449-4F3B-B825-821E96A71B05}"/>
              </a:ext>
            </a:extLst>
          </p:cNvPr>
          <p:cNvSpPr/>
          <p:nvPr/>
        </p:nvSpPr>
        <p:spPr>
          <a:xfrm>
            <a:off x="1970473" y="3648723"/>
            <a:ext cx="3580796" cy="914400"/>
          </a:xfrm>
          <a:prstGeom prst="round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dirty="0"/>
              <a:t>A: +0.7</a:t>
            </a:r>
          </a:p>
        </p:txBody>
      </p:sp>
      <p:sp>
        <p:nvSpPr>
          <p:cNvPr id="17" name="Rectangle: Rounded Corners 16">
            <a:extLst>
              <a:ext uri="{FF2B5EF4-FFF2-40B4-BE49-F238E27FC236}">
                <a16:creationId xmlns:a16="http://schemas.microsoft.com/office/drawing/2014/main" id="{BF5D596B-6A81-4085-B629-6C450F9A6734}"/>
              </a:ext>
            </a:extLst>
          </p:cNvPr>
          <p:cNvSpPr/>
          <p:nvPr/>
        </p:nvSpPr>
        <p:spPr>
          <a:xfrm>
            <a:off x="6444818" y="3648723"/>
            <a:ext cx="3580796" cy="914400"/>
          </a:xfrm>
          <a:prstGeom prst="round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dirty="0"/>
              <a:t>B: 0.7x</a:t>
            </a:r>
          </a:p>
        </p:txBody>
      </p:sp>
      <p:sp>
        <p:nvSpPr>
          <p:cNvPr id="18" name="Rectangle: Rounded Corners 17">
            <a:extLst>
              <a:ext uri="{FF2B5EF4-FFF2-40B4-BE49-F238E27FC236}">
                <a16:creationId xmlns:a16="http://schemas.microsoft.com/office/drawing/2014/main" id="{799D8F80-298F-4982-933C-E07ECD732FB4}"/>
              </a:ext>
            </a:extLst>
          </p:cNvPr>
          <p:cNvSpPr/>
          <p:nvPr/>
        </p:nvSpPr>
        <p:spPr>
          <a:xfrm>
            <a:off x="1970473" y="4970608"/>
            <a:ext cx="3580796" cy="914400"/>
          </a:xfrm>
          <a:prstGeom prst="round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dirty="0"/>
              <a:t>C: 5</a:t>
            </a:r>
          </a:p>
        </p:txBody>
      </p:sp>
      <p:sp>
        <p:nvSpPr>
          <p:cNvPr id="19" name="Rectangle: Rounded Corners 18">
            <a:extLst>
              <a:ext uri="{FF2B5EF4-FFF2-40B4-BE49-F238E27FC236}">
                <a16:creationId xmlns:a16="http://schemas.microsoft.com/office/drawing/2014/main" id="{7658BB51-9A0C-4A93-ABE0-02410A639582}"/>
              </a:ext>
            </a:extLst>
          </p:cNvPr>
          <p:cNvSpPr/>
          <p:nvPr/>
        </p:nvSpPr>
        <p:spPr>
          <a:xfrm>
            <a:off x="6444818" y="4970608"/>
            <a:ext cx="3580796" cy="914400"/>
          </a:xfrm>
          <a:prstGeom prst="round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dirty="0"/>
              <a:t>D: -5</a:t>
            </a:r>
          </a:p>
        </p:txBody>
      </p:sp>
      <p:sp>
        <p:nvSpPr>
          <p:cNvPr id="20" name="Oval 19">
            <a:extLst>
              <a:ext uri="{FF2B5EF4-FFF2-40B4-BE49-F238E27FC236}">
                <a16:creationId xmlns:a16="http://schemas.microsoft.com/office/drawing/2014/main" id="{99783DC8-E411-4897-9CE6-2C97D743E00A}"/>
              </a:ext>
            </a:extLst>
          </p:cNvPr>
          <p:cNvSpPr/>
          <p:nvPr/>
        </p:nvSpPr>
        <p:spPr>
          <a:xfrm>
            <a:off x="6275143" y="4744990"/>
            <a:ext cx="3946383" cy="1356065"/>
          </a:xfrm>
          <a:prstGeom prst="ellipse">
            <a:avLst/>
          </a:prstGeom>
          <a:no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Subtitle 2">
            <a:extLst>
              <a:ext uri="{FF2B5EF4-FFF2-40B4-BE49-F238E27FC236}">
                <a16:creationId xmlns:a16="http://schemas.microsoft.com/office/drawing/2014/main" id="{099666E6-2445-41F3-B1C0-01CCD40DB54F}"/>
              </a:ext>
            </a:extLst>
          </p:cNvPr>
          <p:cNvSpPr txBox="1">
            <a:spLocks/>
          </p:cNvSpPr>
          <p:nvPr/>
        </p:nvSpPr>
        <p:spPr>
          <a:xfrm>
            <a:off x="1771016" y="124287"/>
            <a:ext cx="8266670" cy="685800"/>
          </a:xfrm>
          <a:prstGeom prst="rect">
            <a:avLst/>
          </a:prstGeom>
        </p:spPr>
        <p:txBody>
          <a:bodyPr vert="horz" lIns="91440" tIns="45720" rIns="91440" bIns="45720" rtlCol="0">
            <a:normAutofit fontScale="92500"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GB" b="1" dirty="0">
                <a:solidFill>
                  <a:schemeClr val="tx2"/>
                </a:solidFill>
              </a:rPr>
              <a:t>How do we use box plots and scatter graphs to represent and compare large data sets?</a:t>
            </a:r>
          </a:p>
        </p:txBody>
      </p:sp>
      <p:pic>
        <p:nvPicPr>
          <p:cNvPr id="22" name="Picture 21">
            <a:extLst>
              <a:ext uri="{FF2B5EF4-FFF2-40B4-BE49-F238E27FC236}">
                <a16:creationId xmlns:a16="http://schemas.microsoft.com/office/drawing/2014/main" id="{EE68032B-03D0-4E06-8A03-AE893A9767C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037685" y="0"/>
            <a:ext cx="2154315" cy="1211802"/>
          </a:xfrm>
          <a:prstGeom prst="rect">
            <a:avLst/>
          </a:prstGeom>
        </p:spPr>
      </p:pic>
    </p:spTree>
    <p:extLst>
      <p:ext uri="{BB962C8B-B14F-4D97-AF65-F5344CB8AC3E}">
        <p14:creationId xmlns:p14="http://schemas.microsoft.com/office/powerpoint/2010/main" val="9144536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heel(1)">
                                      <p:cBhvr>
                                        <p:cTn id="7" dur="20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wheel(1)">
                                      <p:cBhvr>
                                        <p:cTn id="12" dur="20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20"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95C8FFFF-7729-4436-A123-D6817B15909B}"/>
              </a:ext>
            </a:extLst>
          </p:cNvPr>
          <p:cNvSpPr>
            <a:spLocks noGrp="1"/>
          </p:cNvSpPr>
          <p:nvPr>
            <p:ph type="subTitle" idx="1"/>
          </p:nvPr>
        </p:nvSpPr>
        <p:spPr>
          <a:xfrm>
            <a:off x="1499870" y="6420775"/>
            <a:ext cx="9144000" cy="437225"/>
          </a:xfrm>
        </p:spPr>
        <p:txBody>
          <a:bodyPr>
            <a:normAutofit/>
          </a:bodyPr>
          <a:lstStyle/>
          <a:p>
            <a:pPr algn="l"/>
            <a:r>
              <a:rPr lang="en-GB" i="1" dirty="0">
                <a:solidFill>
                  <a:schemeClr val="accent3"/>
                </a:solidFill>
              </a:rPr>
              <a:t>How do I plot a scatter graph?</a:t>
            </a:r>
            <a:endParaRPr lang="en-GB" dirty="0">
              <a:solidFill>
                <a:schemeClr val="accent3"/>
              </a:solidFill>
            </a:endParaRPr>
          </a:p>
        </p:txBody>
      </p:sp>
      <p:pic>
        <p:nvPicPr>
          <p:cNvPr id="8" name="Picture 7">
            <a:extLst>
              <a:ext uri="{FF2B5EF4-FFF2-40B4-BE49-F238E27FC236}">
                <a16:creationId xmlns:a16="http://schemas.microsoft.com/office/drawing/2014/main" id="{51F64884-B4E4-416B-8DFE-6D53C8D98A8E}"/>
              </a:ext>
            </a:extLst>
          </p:cNvPr>
          <p:cNvPicPr/>
          <p:nvPr/>
        </p:nvPicPr>
        <p:blipFill rotWithShape="1">
          <a:blip r:embed="rId2" cstate="print">
            <a:extLst>
              <a:ext uri="{28A0092B-C50C-407E-A947-70E740481C1C}">
                <a14:useLocalDpi xmlns:a14="http://schemas.microsoft.com/office/drawing/2010/main" val="0"/>
              </a:ext>
            </a:extLst>
          </a:blip>
          <a:srcRect t="13325" b="21721"/>
          <a:stretch/>
        </p:blipFill>
        <p:spPr bwMode="auto">
          <a:xfrm>
            <a:off x="0" y="6263640"/>
            <a:ext cx="1499870" cy="594360"/>
          </a:xfrm>
          <a:prstGeom prst="rect">
            <a:avLst/>
          </a:prstGeom>
          <a:ln>
            <a:noFill/>
          </a:ln>
          <a:extLst>
            <a:ext uri="{53640926-AAD7-44D8-BBD7-CCE9431645EC}">
              <a14:shadowObscured xmlns:a14="http://schemas.microsoft.com/office/drawing/2010/main"/>
            </a:ext>
          </a:extLst>
        </p:spPr>
      </p:pic>
      <p:pic>
        <p:nvPicPr>
          <p:cNvPr id="9" name="Picture 8">
            <a:extLst>
              <a:ext uri="{FF2B5EF4-FFF2-40B4-BE49-F238E27FC236}">
                <a16:creationId xmlns:a16="http://schemas.microsoft.com/office/drawing/2014/main" id="{D8EE2FF3-25A2-4778-ADAC-9D8044E35A43}"/>
              </a:ext>
            </a:extLst>
          </p:cNvPr>
          <p:cNvPicPr/>
          <p:nvPr/>
        </p:nvPicPr>
        <p:blipFill rotWithShape="1">
          <a:blip r:embed="rId3" cstate="print">
            <a:extLst>
              <a:ext uri="{28A0092B-C50C-407E-A947-70E740481C1C}">
                <a14:useLocalDpi xmlns:a14="http://schemas.microsoft.com/office/drawing/2010/main" val="0"/>
              </a:ext>
            </a:extLst>
          </a:blip>
          <a:srcRect t="16158" b="20371"/>
          <a:stretch/>
        </p:blipFill>
        <p:spPr bwMode="auto">
          <a:xfrm>
            <a:off x="0" y="0"/>
            <a:ext cx="1771015" cy="685800"/>
          </a:xfrm>
          <a:prstGeom prst="rect">
            <a:avLst/>
          </a:prstGeom>
          <a:ln>
            <a:noFill/>
          </a:ln>
          <a:extLst>
            <a:ext uri="{53640926-AAD7-44D8-BBD7-CCE9431645EC}">
              <a14:shadowObscured xmlns:a14="http://schemas.microsoft.com/office/drawing/2010/main"/>
            </a:ext>
          </a:extLst>
        </p:spPr>
      </p:pic>
      <p:pic>
        <p:nvPicPr>
          <p:cNvPr id="11" name="Picture 2" descr="checklist Icon 4380341">
            <a:extLst>
              <a:ext uri="{FF2B5EF4-FFF2-40B4-BE49-F238E27FC236}">
                <a16:creationId xmlns:a16="http://schemas.microsoft.com/office/drawing/2014/main" id="{1512EDD9-C107-4654-8167-2B1D60B6952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473" y="656504"/>
            <a:ext cx="1905000" cy="1905000"/>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2D18855A-54FA-43E5-8B93-09D35AE5CF36}"/>
              </a:ext>
            </a:extLst>
          </p:cNvPr>
          <p:cNvSpPr txBox="1"/>
          <p:nvPr/>
        </p:nvSpPr>
        <p:spPr>
          <a:xfrm>
            <a:off x="226303" y="2166578"/>
            <a:ext cx="1317958" cy="307777"/>
          </a:xfrm>
          <a:prstGeom prst="rect">
            <a:avLst/>
          </a:prstGeom>
          <a:noFill/>
        </p:spPr>
        <p:txBody>
          <a:bodyPr wrap="square" rtlCol="0">
            <a:spAutoFit/>
          </a:bodyPr>
          <a:lstStyle/>
          <a:p>
            <a:r>
              <a:rPr lang="en-GB" sz="1400" b="1" dirty="0"/>
              <a:t>MWB ACTIVITY</a:t>
            </a:r>
          </a:p>
        </p:txBody>
      </p:sp>
      <p:sp>
        <p:nvSpPr>
          <p:cNvPr id="2" name="Rectangle 1">
            <a:extLst>
              <a:ext uri="{FF2B5EF4-FFF2-40B4-BE49-F238E27FC236}">
                <a16:creationId xmlns:a16="http://schemas.microsoft.com/office/drawing/2014/main" id="{DE09D7F3-DE67-451C-9879-998D3F72418F}"/>
              </a:ext>
            </a:extLst>
          </p:cNvPr>
          <p:cNvSpPr/>
          <p:nvPr/>
        </p:nvSpPr>
        <p:spPr>
          <a:xfrm>
            <a:off x="3796548" y="868645"/>
            <a:ext cx="4957191" cy="2018694"/>
          </a:xfrm>
          <a:prstGeom prst="rect">
            <a:avLst/>
          </a:prstGeom>
        </p:spPr>
        <p:txBody>
          <a:bodyPr wrap="none">
            <a:spAutoFit/>
          </a:bodyPr>
          <a:lstStyle/>
          <a:p>
            <a:pPr lvl="0" algn="ctr">
              <a:lnSpc>
                <a:spcPct val="150000"/>
              </a:lnSpc>
              <a:spcAft>
                <a:spcPts val="0"/>
              </a:spcAft>
            </a:pPr>
            <a:r>
              <a:rPr lang="en-GB" sz="4400" b="1" dirty="0">
                <a:solidFill>
                  <a:schemeClr val="accent1"/>
                </a:solidFill>
                <a:latin typeface="Calibri Light" panose="020F0302020204030204" pitchFamily="34" charset="0"/>
                <a:ea typeface="Calibri" panose="020F0502020204030204" pitchFamily="34" charset="0"/>
                <a:cs typeface="Gautami" panose="020B0502040204020203" pitchFamily="34" charset="0"/>
              </a:rPr>
              <a:t>What is the gradient?</a:t>
            </a:r>
          </a:p>
          <a:p>
            <a:pPr lvl="0" algn="ctr">
              <a:lnSpc>
                <a:spcPct val="150000"/>
              </a:lnSpc>
              <a:spcAft>
                <a:spcPts val="0"/>
              </a:spcAft>
            </a:pPr>
            <a:r>
              <a:rPr lang="en-GB" sz="4400" b="1" dirty="0">
                <a:solidFill>
                  <a:schemeClr val="accent1"/>
                </a:solidFill>
                <a:latin typeface="Calibri Light" panose="020F0302020204030204" pitchFamily="34" charset="0"/>
                <a:ea typeface="Calibri" panose="020F0502020204030204" pitchFamily="34" charset="0"/>
                <a:cs typeface="Gautami" panose="020B0502040204020203" pitchFamily="34" charset="0"/>
              </a:rPr>
              <a:t>y = 55.2 – 7x</a:t>
            </a:r>
            <a:endParaRPr lang="en-GB" sz="4000" b="1" dirty="0">
              <a:solidFill>
                <a:schemeClr val="accent1"/>
              </a:solidFill>
              <a:effectLst/>
              <a:latin typeface="Calibri" panose="020F0502020204030204" pitchFamily="34" charset="0"/>
              <a:ea typeface="Calibri" panose="020F0502020204030204" pitchFamily="34" charset="0"/>
              <a:cs typeface="Gautami" panose="020B0502040204020203" pitchFamily="34" charset="0"/>
            </a:endParaRPr>
          </a:p>
        </p:txBody>
      </p:sp>
      <p:sp>
        <p:nvSpPr>
          <p:cNvPr id="14" name="Oval 13">
            <a:extLst>
              <a:ext uri="{FF2B5EF4-FFF2-40B4-BE49-F238E27FC236}">
                <a16:creationId xmlns:a16="http://schemas.microsoft.com/office/drawing/2014/main" id="{EC00E26F-BABE-4526-A69F-9336E0EEE42B}"/>
              </a:ext>
            </a:extLst>
          </p:cNvPr>
          <p:cNvSpPr/>
          <p:nvPr/>
        </p:nvSpPr>
        <p:spPr>
          <a:xfrm>
            <a:off x="6589410" y="2087528"/>
            <a:ext cx="895858" cy="773654"/>
          </a:xfrm>
          <a:prstGeom prst="ellipse">
            <a:avLst/>
          </a:prstGeom>
          <a:no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Rectangle: Rounded Corners 15">
            <a:extLst>
              <a:ext uri="{FF2B5EF4-FFF2-40B4-BE49-F238E27FC236}">
                <a16:creationId xmlns:a16="http://schemas.microsoft.com/office/drawing/2014/main" id="{DE3959A5-8F64-41AE-BB25-25B9BFBACE35}"/>
              </a:ext>
            </a:extLst>
          </p:cNvPr>
          <p:cNvSpPr/>
          <p:nvPr/>
        </p:nvSpPr>
        <p:spPr>
          <a:xfrm>
            <a:off x="1970473" y="3648723"/>
            <a:ext cx="3580796" cy="914400"/>
          </a:xfrm>
          <a:prstGeom prst="round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dirty="0"/>
              <a:t>A: 55.2</a:t>
            </a:r>
          </a:p>
        </p:txBody>
      </p:sp>
      <p:sp>
        <p:nvSpPr>
          <p:cNvPr id="17" name="Rectangle: Rounded Corners 16">
            <a:extLst>
              <a:ext uri="{FF2B5EF4-FFF2-40B4-BE49-F238E27FC236}">
                <a16:creationId xmlns:a16="http://schemas.microsoft.com/office/drawing/2014/main" id="{B20066DC-4D2B-421E-ADFD-25381BA7E670}"/>
              </a:ext>
            </a:extLst>
          </p:cNvPr>
          <p:cNvSpPr/>
          <p:nvPr/>
        </p:nvSpPr>
        <p:spPr>
          <a:xfrm>
            <a:off x="6444818" y="3648723"/>
            <a:ext cx="3580796" cy="914400"/>
          </a:xfrm>
          <a:prstGeom prst="round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dirty="0"/>
              <a:t>B: +7</a:t>
            </a:r>
          </a:p>
        </p:txBody>
      </p:sp>
      <p:sp>
        <p:nvSpPr>
          <p:cNvPr id="18" name="Rectangle: Rounded Corners 17">
            <a:extLst>
              <a:ext uri="{FF2B5EF4-FFF2-40B4-BE49-F238E27FC236}">
                <a16:creationId xmlns:a16="http://schemas.microsoft.com/office/drawing/2014/main" id="{AC2CF2C1-9166-4672-B681-AF99BBECD22F}"/>
              </a:ext>
            </a:extLst>
          </p:cNvPr>
          <p:cNvSpPr/>
          <p:nvPr/>
        </p:nvSpPr>
        <p:spPr>
          <a:xfrm>
            <a:off x="1970473" y="4970608"/>
            <a:ext cx="3580796" cy="914400"/>
          </a:xfrm>
          <a:prstGeom prst="round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dirty="0"/>
              <a:t>C: -7</a:t>
            </a:r>
          </a:p>
        </p:txBody>
      </p:sp>
      <p:sp>
        <p:nvSpPr>
          <p:cNvPr id="19" name="Rectangle: Rounded Corners 18">
            <a:extLst>
              <a:ext uri="{FF2B5EF4-FFF2-40B4-BE49-F238E27FC236}">
                <a16:creationId xmlns:a16="http://schemas.microsoft.com/office/drawing/2014/main" id="{D3C00FE4-A50B-4E1B-8971-47F3B64953C1}"/>
              </a:ext>
            </a:extLst>
          </p:cNvPr>
          <p:cNvSpPr/>
          <p:nvPr/>
        </p:nvSpPr>
        <p:spPr>
          <a:xfrm>
            <a:off x="6444818" y="4970608"/>
            <a:ext cx="3580796" cy="914400"/>
          </a:xfrm>
          <a:prstGeom prst="round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dirty="0"/>
              <a:t>D: -7x</a:t>
            </a:r>
          </a:p>
        </p:txBody>
      </p:sp>
      <p:sp>
        <p:nvSpPr>
          <p:cNvPr id="20" name="Oval 19">
            <a:extLst>
              <a:ext uri="{FF2B5EF4-FFF2-40B4-BE49-F238E27FC236}">
                <a16:creationId xmlns:a16="http://schemas.microsoft.com/office/drawing/2014/main" id="{2656A3BA-8771-4381-A2BC-080CCBE05026}"/>
              </a:ext>
            </a:extLst>
          </p:cNvPr>
          <p:cNvSpPr/>
          <p:nvPr/>
        </p:nvSpPr>
        <p:spPr>
          <a:xfrm>
            <a:off x="1771015" y="4861773"/>
            <a:ext cx="3976168" cy="1127581"/>
          </a:xfrm>
          <a:prstGeom prst="ellipse">
            <a:avLst/>
          </a:prstGeom>
          <a:no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Subtitle 2">
            <a:extLst>
              <a:ext uri="{FF2B5EF4-FFF2-40B4-BE49-F238E27FC236}">
                <a16:creationId xmlns:a16="http://schemas.microsoft.com/office/drawing/2014/main" id="{69F865F5-F6D7-49A7-9751-478A1C51F77E}"/>
              </a:ext>
            </a:extLst>
          </p:cNvPr>
          <p:cNvSpPr txBox="1">
            <a:spLocks/>
          </p:cNvSpPr>
          <p:nvPr/>
        </p:nvSpPr>
        <p:spPr>
          <a:xfrm>
            <a:off x="1771016" y="124287"/>
            <a:ext cx="8266670" cy="685800"/>
          </a:xfrm>
          <a:prstGeom prst="rect">
            <a:avLst/>
          </a:prstGeom>
        </p:spPr>
        <p:txBody>
          <a:bodyPr vert="horz" lIns="91440" tIns="45720" rIns="91440" bIns="45720" rtlCol="0">
            <a:normAutofit fontScale="92500"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GB" b="1" dirty="0">
                <a:solidFill>
                  <a:schemeClr val="tx2"/>
                </a:solidFill>
              </a:rPr>
              <a:t>How do we use box plots and scatter graphs to represent and compare large data sets?</a:t>
            </a:r>
          </a:p>
        </p:txBody>
      </p:sp>
      <p:pic>
        <p:nvPicPr>
          <p:cNvPr id="22" name="Picture 21">
            <a:extLst>
              <a:ext uri="{FF2B5EF4-FFF2-40B4-BE49-F238E27FC236}">
                <a16:creationId xmlns:a16="http://schemas.microsoft.com/office/drawing/2014/main" id="{31FFE9B3-6A61-4731-9AE2-D962D6941DC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037685" y="0"/>
            <a:ext cx="2154315" cy="1211802"/>
          </a:xfrm>
          <a:prstGeom prst="rect">
            <a:avLst/>
          </a:prstGeom>
        </p:spPr>
      </p:pic>
    </p:spTree>
    <p:extLst>
      <p:ext uri="{BB962C8B-B14F-4D97-AF65-F5344CB8AC3E}">
        <p14:creationId xmlns:p14="http://schemas.microsoft.com/office/powerpoint/2010/main" val="31308137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heel(1)">
                                      <p:cBhvr>
                                        <p:cTn id="7" dur="20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wheel(1)">
                                      <p:cBhvr>
                                        <p:cTn id="12" dur="20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20"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95C8FFFF-7729-4436-A123-D6817B15909B}"/>
              </a:ext>
            </a:extLst>
          </p:cNvPr>
          <p:cNvSpPr>
            <a:spLocks noGrp="1"/>
          </p:cNvSpPr>
          <p:nvPr>
            <p:ph type="subTitle" idx="1"/>
          </p:nvPr>
        </p:nvSpPr>
        <p:spPr>
          <a:xfrm>
            <a:off x="1499870" y="6420775"/>
            <a:ext cx="9144000" cy="437225"/>
          </a:xfrm>
        </p:spPr>
        <p:txBody>
          <a:bodyPr>
            <a:normAutofit/>
          </a:bodyPr>
          <a:lstStyle/>
          <a:p>
            <a:pPr algn="l"/>
            <a:r>
              <a:rPr lang="en-GB" i="1" dirty="0">
                <a:solidFill>
                  <a:schemeClr val="accent3"/>
                </a:solidFill>
              </a:rPr>
              <a:t>How do I plot a scatter graph?</a:t>
            </a:r>
            <a:endParaRPr lang="en-GB" dirty="0">
              <a:solidFill>
                <a:schemeClr val="accent3"/>
              </a:solidFill>
            </a:endParaRPr>
          </a:p>
        </p:txBody>
      </p:sp>
      <p:pic>
        <p:nvPicPr>
          <p:cNvPr id="8" name="Picture 7">
            <a:extLst>
              <a:ext uri="{FF2B5EF4-FFF2-40B4-BE49-F238E27FC236}">
                <a16:creationId xmlns:a16="http://schemas.microsoft.com/office/drawing/2014/main" id="{51F64884-B4E4-416B-8DFE-6D53C8D98A8E}"/>
              </a:ext>
            </a:extLst>
          </p:cNvPr>
          <p:cNvPicPr/>
          <p:nvPr/>
        </p:nvPicPr>
        <p:blipFill rotWithShape="1">
          <a:blip r:embed="rId2" cstate="print">
            <a:extLst>
              <a:ext uri="{28A0092B-C50C-407E-A947-70E740481C1C}">
                <a14:useLocalDpi xmlns:a14="http://schemas.microsoft.com/office/drawing/2010/main" val="0"/>
              </a:ext>
            </a:extLst>
          </a:blip>
          <a:srcRect t="13325" b="21721"/>
          <a:stretch/>
        </p:blipFill>
        <p:spPr bwMode="auto">
          <a:xfrm>
            <a:off x="0" y="6263640"/>
            <a:ext cx="1499870" cy="594360"/>
          </a:xfrm>
          <a:prstGeom prst="rect">
            <a:avLst/>
          </a:prstGeom>
          <a:ln>
            <a:noFill/>
          </a:ln>
          <a:extLst>
            <a:ext uri="{53640926-AAD7-44D8-BBD7-CCE9431645EC}">
              <a14:shadowObscured xmlns:a14="http://schemas.microsoft.com/office/drawing/2010/main"/>
            </a:ext>
          </a:extLst>
        </p:spPr>
      </p:pic>
      <p:pic>
        <p:nvPicPr>
          <p:cNvPr id="9" name="Picture 8">
            <a:extLst>
              <a:ext uri="{FF2B5EF4-FFF2-40B4-BE49-F238E27FC236}">
                <a16:creationId xmlns:a16="http://schemas.microsoft.com/office/drawing/2014/main" id="{D8EE2FF3-25A2-4778-ADAC-9D8044E35A43}"/>
              </a:ext>
            </a:extLst>
          </p:cNvPr>
          <p:cNvPicPr/>
          <p:nvPr/>
        </p:nvPicPr>
        <p:blipFill rotWithShape="1">
          <a:blip r:embed="rId3" cstate="print">
            <a:extLst>
              <a:ext uri="{28A0092B-C50C-407E-A947-70E740481C1C}">
                <a14:useLocalDpi xmlns:a14="http://schemas.microsoft.com/office/drawing/2010/main" val="0"/>
              </a:ext>
            </a:extLst>
          </a:blip>
          <a:srcRect t="16158" b="20371"/>
          <a:stretch/>
        </p:blipFill>
        <p:spPr bwMode="auto">
          <a:xfrm>
            <a:off x="0" y="0"/>
            <a:ext cx="1771015" cy="685800"/>
          </a:xfrm>
          <a:prstGeom prst="rect">
            <a:avLst/>
          </a:prstGeom>
          <a:ln>
            <a:noFill/>
          </a:ln>
          <a:extLst>
            <a:ext uri="{53640926-AAD7-44D8-BBD7-CCE9431645EC}">
              <a14:shadowObscured xmlns:a14="http://schemas.microsoft.com/office/drawing/2010/main"/>
            </a:ext>
          </a:extLst>
        </p:spPr>
      </p:pic>
      <p:pic>
        <p:nvPicPr>
          <p:cNvPr id="11" name="Picture 2" descr="checklist Icon 4380341">
            <a:extLst>
              <a:ext uri="{FF2B5EF4-FFF2-40B4-BE49-F238E27FC236}">
                <a16:creationId xmlns:a16="http://schemas.microsoft.com/office/drawing/2014/main" id="{1512EDD9-C107-4654-8167-2B1D60B6952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473" y="656504"/>
            <a:ext cx="1905000" cy="1905000"/>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2D18855A-54FA-43E5-8B93-09D35AE5CF36}"/>
              </a:ext>
            </a:extLst>
          </p:cNvPr>
          <p:cNvSpPr txBox="1"/>
          <p:nvPr/>
        </p:nvSpPr>
        <p:spPr>
          <a:xfrm>
            <a:off x="226303" y="2166578"/>
            <a:ext cx="1317958" cy="307777"/>
          </a:xfrm>
          <a:prstGeom prst="rect">
            <a:avLst/>
          </a:prstGeom>
          <a:noFill/>
        </p:spPr>
        <p:txBody>
          <a:bodyPr wrap="square" rtlCol="0">
            <a:spAutoFit/>
          </a:bodyPr>
          <a:lstStyle/>
          <a:p>
            <a:r>
              <a:rPr lang="en-GB" sz="1400" b="1" dirty="0"/>
              <a:t>MWB ACTIVITY</a:t>
            </a:r>
          </a:p>
        </p:txBody>
      </p:sp>
      <p:sp>
        <p:nvSpPr>
          <p:cNvPr id="2" name="Rectangle 1">
            <a:extLst>
              <a:ext uri="{FF2B5EF4-FFF2-40B4-BE49-F238E27FC236}">
                <a16:creationId xmlns:a16="http://schemas.microsoft.com/office/drawing/2014/main" id="{DE09D7F3-DE67-451C-9879-998D3F72418F}"/>
              </a:ext>
            </a:extLst>
          </p:cNvPr>
          <p:cNvSpPr/>
          <p:nvPr/>
        </p:nvSpPr>
        <p:spPr>
          <a:xfrm>
            <a:off x="3506758" y="868645"/>
            <a:ext cx="5536773" cy="2018694"/>
          </a:xfrm>
          <a:prstGeom prst="rect">
            <a:avLst/>
          </a:prstGeom>
        </p:spPr>
        <p:txBody>
          <a:bodyPr wrap="none">
            <a:spAutoFit/>
          </a:bodyPr>
          <a:lstStyle/>
          <a:p>
            <a:pPr lvl="0" algn="ctr">
              <a:lnSpc>
                <a:spcPct val="150000"/>
              </a:lnSpc>
              <a:spcAft>
                <a:spcPts val="0"/>
              </a:spcAft>
            </a:pPr>
            <a:r>
              <a:rPr lang="en-GB" sz="4400" b="1" dirty="0">
                <a:solidFill>
                  <a:schemeClr val="accent1"/>
                </a:solidFill>
                <a:latin typeface="Calibri Light" panose="020F0302020204030204" pitchFamily="34" charset="0"/>
                <a:ea typeface="Calibri" panose="020F0502020204030204" pitchFamily="34" charset="0"/>
                <a:cs typeface="Gautami" panose="020B0502040204020203" pitchFamily="34" charset="0"/>
              </a:rPr>
              <a:t>What is the y-intercept?</a:t>
            </a:r>
          </a:p>
          <a:p>
            <a:pPr lvl="0" algn="ctr">
              <a:lnSpc>
                <a:spcPct val="150000"/>
              </a:lnSpc>
              <a:spcAft>
                <a:spcPts val="0"/>
              </a:spcAft>
            </a:pPr>
            <a:r>
              <a:rPr lang="en-GB" sz="4400" b="1" dirty="0">
                <a:solidFill>
                  <a:schemeClr val="accent1"/>
                </a:solidFill>
                <a:latin typeface="Calibri Light" panose="020F0302020204030204" pitchFamily="34" charset="0"/>
                <a:ea typeface="Calibri" panose="020F0502020204030204" pitchFamily="34" charset="0"/>
                <a:cs typeface="Gautami" panose="020B0502040204020203" pitchFamily="34" charset="0"/>
              </a:rPr>
              <a:t>-9 – 3.6x = y</a:t>
            </a:r>
            <a:endParaRPr lang="en-GB" sz="4000" b="1" dirty="0">
              <a:solidFill>
                <a:schemeClr val="accent1"/>
              </a:solidFill>
              <a:effectLst/>
              <a:latin typeface="Calibri" panose="020F0502020204030204" pitchFamily="34" charset="0"/>
              <a:ea typeface="Calibri" panose="020F0502020204030204" pitchFamily="34" charset="0"/>
              <a:cs typeface="Gautami" panose="020B0502040204020203" pitchFamily="34" charset="0"/>
            </a:endParaRPr>
          </a:p>
        </p:txBody>
      </p:sp>
      <p:sp>
        <p:nvSpPr>
          <p:cNvPr id="14" name="Oval 13">
            <a:extLst>
              <a:ext uri="{FF2B5EF4-FFF2-40B4-BE49-F238E27FC236}">
                <a16:creationId xmlns:a16="http://schemas.microsoft.com/office/drawing/2014/main" id="{EC00E26F-BABE-4526-A69F-9336E0EEE42B}"/>
              </a:ext>
            </a:extLst>
          </p:cNvPr>
          <p:cNvSpPr/>
          <p:nvPr/>
        </p:nvSpPr>
        <p:spPr>
          <a:xfrm>
            <a:off x="4703806" y="2132076"/>
            <a:ext cx="764839" cy="773654"/>
          </a:xfrm>
          <a:prstGeom prst="ellipse">
            <a:avLst/>
          </a:prstGeom>
          <a:no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Rectangle: Rounded Corners 15">
            <a:extLst>
              <a:ext uri="{FF2B5EF4-FFF2-40B4-BE49-F238E27FC236}">
                <a16:creationId xmlns:a16="http://schemas.microsoft.com/office/drawing/2014/main" id="{70B0E48F-59FE-4D8E-B24A-D1D845772A56}"/>
              </a:ext>
            </a:extLst>
          </p:cNvPr>
          <p:cNvSpPr/>
          <p:nvPr/>
        </p:nvSpPr>
        <p:spPr>
          <a:xfrm>
            <a:off x="1970473" y="3648723"/>
            <a:ext cx="3580796" cy="914400"/>
          </a:xfrm>
          <a:prstGeom prst="round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dirty="0"/>
              <a:t>A: -9</a:t>
            </a:r>
          </a:p>
        </p:txBody>
      </p:sp>
      <p:sp>
        <p:nvSpPr>
          <p:cNvPr id="17" name="Rectangle: Rounded Corners 16">
            <a:extLst>
              <a:ext uri="{FF2B5EF4-FFF2-40B4-BE49-F238E27FC236}">
                <a16:creationId xmlns:a16="http://schemas.microsoft.com/office/drawing/2014/main" id="{BE2BF5E6-A591-4202-A958-94E7D733AB5E}"/>
              </a:ext>
            </a:extLst>
          </p:cNvPr>
          <p:cNvSpPr/>
          <p:nvPr/>
        </p:nvSpPr>
        <p:spPr>
          <a:xfrm>
            <a:off x="6444818" y="3648723"/>
            <a:ext cx="3580796" cy="914400"/>
          </a:xfrm>
          <a:prstGeom prst="round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dirty="0"/>
              <a:t>B: +9</a:t>
            </a:r>
          </a:p>
        </p:txBody>
      </p:sp>
      <p:sp>
        <p:nvSpPr>
          <p:cNvPr id="18" name="Rectangle: Rounded Corners 17">
            <a:extLst>
              <a:ext uri="{FF2B5EF4-FFF2-40B4-BE49-F238E27FC236}">
                <a16:creationId xmlns:a16="http://schemas.microsoft.com/office/drawing/2014/main" id="{9CB69BBC-99B0-446C-8BB5-E95B44BAA6EC}"/>
              </a:ext>
            </a:extLst>
          </p:cNvPr>
          <p:cNvSpPr/>
          <p:nvPr/>
        </p:nvSpPr>
        <p:spPr>
          <a:xfrm>
            <a:off x="1970473" y="4970608"/>
            <a:ext cx="3580796" cy="914400"/>
          </a:xfrm>
          <a:prstGeom prst="round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dirty="0"/>
              <a:t>C: -3.6</a:t>
            </a:r>
          </a:p>
        </p:txBody>
      </p:sp>
      <p:sp>
        <p:nvSpPr>
          <p:cNvPr id="19" name="Rectangle: Rounded Corners 18">
            <a:extLst>
              <a:ext uri="{FF2B5EF4-FFF2-40B4-BE49-F238E27FC236}">
                <a16:creationId xmlns:a16="http://schemas.microsoft.com/office/drawing/2014/main" id="{EA65E646-D57D-4BEF-9F8E-9D2F1F3D0273}"/>
              </a:ext>
            </a:extLst>
          </p:cNvPr>
          <p:cNvSpPr/>
          <p:nvPr/>
        </p:nvSpPr>
        <p:spPr>
          <a:xfrm>
            <a:off x="6444818" y="4970608"/>
            <a:ext cx="3580796" cy="914400"/>
          </a:xfrm>
          <a:prstGeom prst="round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dirty="0"/>
              <a:t>D: -3.6x</a:t>
            </a:r>
          </a:p>
        </p:txBody>
      </p:sp>
      <p:sp>
        <p:nvSpPr>
          <p:cNvPr id="20" name="Oval 19">
            <a:extLst>
              <a:ext uri="{FF2B5EF4-FFF2-40B4-BE49-F238E27FC236}">
                <a16:creationId xmlns:a16="http://schemas.microsoft.com/office/drawing/2014/main" id="{B6D5E6CD-FD45-4A2E-912D-699EC360B2D2}"/>
              </a:ext>
            </a:extLst>
          </p:cNvPr>
          <p:cNvSpPr/>
          <p:nvPr/>
        </p:nvSpPr>
        <p:spPr>
          <a:xfrm>
            <a:off x="1854074" y="3448851"/>
            <a:ext cx="3893109" cy="1296139"/>
          </a:xfrm>
          <a:prstGeom prst="ellipse">
            <a:avLst/>
          </a:prstGeom>
          <a:no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Subtitle 2">
            <a:extLst>
              <a:ext uri="{FF2B5EF4-FFF2-40B4-BE49-F238E27FC236}">
                <a16:creationId xmlns:a16="http://schemas.microsoft.com/office/drawing/2014/main" id="{6624984A-D1C2-449D-AD40-07958FD0D7B6}"/>
              </a:ext>
            </a:extLst>
          </p:cNvPr>
          <p:cNvSpPr txBox="1">
            <a:spLocks/>
          </p:cNvSpPr>
          <p:nvPr/>
        </p:nvSpPr>
        <p:spPr>
          <a:xfrm>
            <a:off x="1771016" y="124287"/>
            <a:ext cx="8266670" cy="685800"/>
          </a:xfrm>
          <a:prstGeom prst="rect">
            <a:avLst/>
          </a:prstGeom>
        </p:spPr>
        <p:txBody>
          <a:bodyPr vert="horz" lIns="91440" tIns="45720" rIns="91440" bIns="45720" rtlCol="0">
            <a:normAutofit fontScale="92500"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GB" b="1" dirty="0">
                <a:solidFill>
                  <a:schemeClr val="tx2"/>
                </a:solidFill>
              </a:rPr>
              <a:t>How do we use box plots and scatter graphs to represent and compare large data sets?</a:t>
            </a:r>
          </a:p>
        </p:txBody>
      </p:sp>
      <p:pic>
        <p:nvPicPr>
          <p:cNvPr id="22" name="Picture 21">
            <a:extLst>
              <a:ext uri="{FF2B5EF4-FFF2-40B4-BE49-F238E27FC236}">
                <a16:creationId xmlns:a16="http://schemas.microsoft.com/office/drawing/2014/main" id="{982D596A-1B7C-462E-AFE1-4F253282030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037685" y="0"/>
            <a:ext cx="2154315" cy="1211802"/>
          </a:xfrm>
          <a:prstGeom prst="rect">
            <a:avLst/>
          </a:prstGeom>
        </p:spPr>
      </p:pic>
    </p:spTree>
    <p:extLst>
      <p:ext uri="{BB962C8B-B14F-4D97-AF65-F5344CB8AC3E}">
        <p14:creationId xmlns:p14="http://schemas.microsoft.com/office/powerpoint/2010/main" val="20188943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heel(1)">
                                      <p:cBhvr>
                                        <p:cTn id="7" dur="20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wheel(1)">
                                      <p:cBhvr>
                                        <p:cTn id="12" dur="20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20"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95C8FFFF-7729-4436-A123-D6817B15909B}"/>
              </a:ext>
            </a:extLst>
          </p:cNvPr>
          <p:cNvSpPr>
            <a:spLocks noGrp="1"/>
          </p:cNvSpPr>
          <p:nvPr>
            <p:ph type="subTitle" idx="1"/>
          </p:nvPr>
        </p:nvSpPr>
        <p:spPr>
          <a:xfrm>
            <a:off x="1499870" y="6420775"/>
            <a:ext cx="9144000" cy="437225"/>
          </a:xfrm>
        </p:spPr>
        <p:txBody>
          <a:bodyPr>
            <a:normAutofit/>
          </a:bodyPr>
          <a:lstStyle/>
          <a:p>
            <a:pPr algn="l"/>
            <a:r>
              <a:rPr lang="en-GB" i="1" dirty="0">
                <a:solidFill>
                  <a:schemeClr val="accent3"/>
                </a:solidFill>
              </a:rPr>
              <a:t>How do I plot a scatter graph?</a:t>
            </a:r>
            <a:endParaRPr lang="en-GB" dirty="0">
              <a:solidFill>
                <a:schemeClr val="accent3"/>
              </a:solidFill>
            </a:endParaRPr>
          </a:p>
        </p:txBody>
      </p:sp>
      <p:pic>
        <p:nvPicPr>
          <p:cNvPr id="8" name="Picture 7">
            <a:extLst>
              <a:ext uri="{FF2B5EF4-FFF2-40B4-BE49-F238E27FC236}">
                <a16:creationId xmlns:a16="http://schemas.microsoft.com/office/drawing/2014/main" id="{51F64884-B4E4-416B-8DFE-6D53C8D98A8E}"/>
              </a:ext>
            </a:extLst>
          </p:cNvPr>
          <p:cNvPicPr/>
          <p:nvPr/>
        </p:nvPicPr>
        <p:blipFill rotWithShape="1">
          <a:blip r:embed="rId2" cstate="print">
            <a:extLst>
              <a:ext uri="{28A0092B-C50C-407E-A947-70E740481C1C}">
                <a14:useLocalDpi xmlns:a14="http://schemas.microsoft.com/office/drawing/2010/main" val="0"/>
              </a:ext>
            </a:extLst>
          </a:blip>
          <a:srcRect t="13325" b="21721"/>
          <a:stretch/>
        </p:blipFill>
        <p:spPr bwMode="auto">
          <a:xfrm>
            <a:off x="0" y="6263640"/>
            <a:ext cx="1499870" cy="594360"/>
          </a:xfrm>
          <a:prstGeom prst="rect">
            <a:avLst/>
          </a:prstGeom>
          <a:ln>
            <a:noFill/>
          </a:ln>
          <a:extLst>
            <a:ext uri="{53640926-AAD7-44D8-BBD7-CCE9431645EC}">
              <a14:shadowObscured xmlns:a14="http://schemas.microsoft.com/office/drawing/2010/main"/>
            </a:ext>
          </a:extLst>
        </p:spPr>
      </p:pic>
      <p:pic>
        <p:nvPicPr>
          <p:cNvPr id="9" name="Picture 8">
            <a:extLst>
              <a:ext uri="{FF2B5EF4-FFF2-40B4-BE49-F238E27FC236}">
                <a16:creationId xmlns:a16="http://schemas.microsoft.com/office/drawing/2014/main" id="{D8EE2FF3-25A2-4778-ADAC-9D8044E35A43}"/>
              </a:ext>
            </a:extLst>
          </p:cNvPr>
          <p:cNvPicPr/>
          <p:nvPr/>
        </p:nvPicPr>
        <p:blipFill rotWithShape="1">
          <a:blip r:embed="rId3" cstate="print">
            <a:extLst>
              <a:ext uri="{28A0092B-C50C-407E-A947-70E740481C1C}">
                <a14:useLocalDpi xmlns:a14="http://schemas.microsoft.com/office/drawing/2010/main" val="0"/>
              </a:ext>
            </a:extLst>
          </a:blip>
          <a:srcRect t="16158" b="20371"/>
          <a:stretch/>
        </p:blipFill>
        <p:spPr bwMode="auto">
          <a:xfrm>
            <a:off x="0" y="0"/>
            <a:ext cx="1771015" cy="685800"/>
          </a:xfrm>
          <a:prstGeom prst="rect">
            <a:avLst/>
          </a:prstGeom>
          <a:ln>
            <a:noFill/>
          </a:ln>
          <a:extLst>
            <a:ext uri="{53640926-AAD7-44D8-BBD7-CCE9431645EC}">
              <a14:shadowObscured xmlns:a14="http://schemas.microsoft.com/office/drawing/2010/main"/>
            </a:ext>
          </a:extLst>
        </p:spPr>
      </p:pic>
      <p:pic>
        <p:nvPicPr>
          <p:cNvPr id="11" name="Picture 2" descr="checklist Icon 4380341">
            <a:extLst>
              <a:ext uri="{FF2B5EF4-FFF2-40B4-BE49-F238E27FC236}">
                <a16:creationId xmlns:a16="http://schemas.microsoft.com/office/drawing/2014/main" id="{1512EDD9-C107-4654-8167-2B1D60B6952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473" y="656504"/>
            <a:ext cx="1905000" cy="1905000"/>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2D18855A-54FA-43E5-8B93-09D35AE5CF36}"/>
              </a:ext>
            </a:extLst>
          </p:cNvPr>
          <p:cNvSpPr txBox="1"/>
          <p:nvPr/>
        </p:nvSpPr>
        <p:spPr>
          <a:xfrm>
            <a:off x="226303" y="2166578"/>
            <a:ext cx="1317958" cy="307777"/>
          </a:xfrm>
          <a:prstGeom prst="rect">
            <a:avLst/>
          </a:prstGeom>
          <a:noFill/>
        </p:spPr>
        <p:txBody>
          <a:bodyPr wrap="square" rtlCol="0">
            <a:spAutoFit/>
          </a:bodyPr>
          <a:lstStyle/>
          <a:p>
            <a:r>
              <a:rPr lang="en-GB" sz="1400" b="1" dirty="0"/>
              <a:t>MWB ACTIVITY</a:t>
            </a:r>
          </a:p>
        </p:txBody>
      </p:sp>
      <p:sp>
        <p:nvSpPr>
          <p:cNvPr id="2" name="Rectangle 1">
            <a:extLst>
              <a:ext uri="{FF2B5EF4-FFF2-40B4-BE49-F238E27FC236}">
                <a16:creationId xmlns:a16="http://schemas.microsoft.com/office/drawing/2014/main" id="{DE09D7F3-DE67-451C-9879-998D3F72418F}"/>
              </a:ext>
            </a:extLst>
          </p:cNvPr>
          <p:cNvSpPr/>
          <p:nvPr/>
        </p:nvSpPr>
        <p:spPr>
          <a:xfrm>
            <a:off x="3796548" y="868645"/>
            <a:ext cx="4957191" cy="3034357"/>
          </a:xfrm>
          <a:prstGeom prst="rect">
            <a:avLst/>
          </a:prstGeom>
        </p:spPr>
        <p:txBody>
          <a:bodyPr wrap="none">
            <a:spAutoFit/>
          </a:bodyPr>
          <a:lstStyle/>
          <a:p>
            <a:pPr lvl="0" algn="ctr">
              <a:lnSpc>
                <a:spcPct val="150000"/>
              </a:lnSpc>
              <a:spcAft>
                <a:spcPts val="0"/>
              </a:spcAft>
            </a:pPr>
            <a:r>
              <a:rPr lang="en-GB" sz="4400" b="1" dirty="0">
                <a:solidFill>
                  <a:schemeClr val="accent1"/>
                </a:solidFill>
                <a:latin typeface="Calibri Light" panose="020F0302020204030204" pitchFamily="34" charset="0"/>
                <a:ea typeface="Calibri" panose="020F0502020204030204" pitchFamily="34" charset="0"/>
                <a:cs typeface="Gautami" panose="020B0502040204020203" pitchFamily="34" charset="0"/>
              </a:rPr>
              <a:t>What is the gradient?</a:t>
            </a:r>
          </a:p>
          <a:p>
            <a:pPr lvl="0" algn="ctr">
              <a:lnSpc>
                <a:spcPct val="150000"/>
              </a:lnSpc>
              <a:spcAft>
                <a:spcPts val="0"/>
              </a:spcAft>
            </a:pPr>
            <a:endParaRPr lang="en-GB" sz="4400" b="1" dirty="0">
              <a:solidFill>
                <a:schemeClr val="accent1"/>
              </a:solidFill>
              <a:latin typeface="Calibri Light" panose="020F0302020204030204" pitchFamily="34" charset="0"/>
              <a:ea typeface="Calibri" panose="020F0502020204030204" pitchFamily="34" charset="0"/>
              <a:cs typeface="Gautami" panose="020B0502040204020203" pitchFamily="34" charset="0"/>
            </a:endParaRPr>
          </a:p>
          <a:p>
            <a:pPr lvl="0" algn="ctr">
              <a:lnSpc>
                <a:spcPct val="150000"/>
              </a:lnSpc>
              <a:spcAft>
                <a:spcPts val="0"/>
              </a:spcAft>
            </a:pPr>
            <a:r>
              <a:rPr lang="en-GB" sz="4400" b="1" dirty="0">
                <a:solidFill>
                  <a:schemeClr val="accent1"/>
                </a:solidFill>
                <a:latin typeface="Calibri Light" panose="020F0302020204030204" pitchFamily="34" charset="0"/>
                <a:ea typeface="Calibri" panose="020F0502020204030204" pitchFamily="34" charset="0"/>
                <a:cs typeface="Gautami" panose="020B0502040204020203" pitchFamily="34" charset="0"/>
              </a:rPr>
              <a:t>y – 13 = 2.6x</a:t>
            </a:r>
            <a:endParaRPr lang="en-GB" sz="4000" b="1" dirty="0">
              <a:solidFill>
                <a:schemeClr val="accent1"/>
              </a:solidFill>
              <a:effectLst/>
              <a:latin typeface="Calibri" panose="020F0502020204030204" pitchFamily="34" charset="0"/>
              <a:ea typeface="Calibri" panose="020F0502020204030204" pitchFamily="34" charset="0"/>
              <a:cs typeface="Gautami" panose="020B0502040204020203" pitchFamily="34" charset="0"/>
            </a:endParaRPr>
          </a:p>
        </p:txBody>
      </p:sp>
      <p:sp>
        <p:nvSpPr>
          <p:cNvPr id="14" name="Oval 13">
            <a:extLst>
              <a:ext uri="{FF2B5EF4-FFF2-40B4-BE49-F238E27FC236}">
                <a16:creationId xmlns:a16="http://schemas.microsoft.com/office/drawing/2014/main" id="{EC00E26F-BABE-4526-A69F-9336E0EEE42B}"/>
              </a:ext>
            </a:extLst>
          </p:cNvPr>
          <p:cNvSpPr/>
          <p:nvPr/>
        </p:nvSpPr>
        <p:spPr>
          <a:xfrm>
            <a:off x="6589410" y="3124279"/>
            <a:ext cx="899526" cy="773654"/>
          </a:xfrm>
          <a:prstGeom prst="ellipse">
            <a:avLst/>
          </a:prstGeom>
          <a:no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ectangle 14">
            <a:extLst>
              <a:ext uri="{FF2B5EF4-FFF2-40B4-BE49-F238E27FC236}">
                <a16:creationId xmlns:a16="http://schemas.microsoft.com/office/drawing/2014/main" id="{3D13AA49-8A4C-4D1A-8506-04D7737C6D0E}"/>
              </a:ext>
            </a:extLst>
          </p:cNvPr>
          <p:cNvSpPr/>
          <p:nvPr/>
        </p:nvSpPr>
        <p:spPr>
          <a:xfrm>
            <a:off x="4854716" y="4369548"/>
            <a:ext cx="2840854" cy="1107996"/>
          </a:xfrm>
          <a:prstGeom prst="rect">
            <a:avLst/>
          </a:prstGeom>
        </p:spPr>
        <p:txBody>
          <a:bodyPr wrap="square">
            <a:spAutoFit/>
          </a:bodyPr>
          <a:lstStyle/>
          <a:p>
            <a:pPr algn="ctr"/>
            <a:r>
              <a:rPr lang="en-GB" sz="6600" b="1" dirty="0">
                <a:solidFill>
                  <a:schemeClr val="accent3"/>
                </a:solidFill>
                <a:latin typeface="+mj-lt"/>
                <a:cs typeface="Gautami" panose="020B0502040204020203" pitchFamily="34" charset="0"/>
              </a:rPr>
              <a:t>+2.6</a:t>
            </a:r>
            <a:endParaRPr lang="en-GB" sz="6600" b="1" dirty="0">
              <a:solidFill>
                <a:schemeClr val="accent3"/>
              </a:solidFill>
              <a:latin typeface="+mj-lt"/>
            </a:endParaRPr>
          </a:p>
        </p:txBody>
      </p:sp>
      <p:sp>
        <p:nvSpPr>
          <p:cNvPr id="16" name="Subtitle 2">
            <a:extLst>
              <a:ext uri="{FF2B5EF4-FFF2-40B4-BE49-F238E27FC236}">
                <a16:creationId xmlns:a16="http://schemas.microsoft.com/office/drawing/2014/main" id="{01FCE43C-C531-460D-8C83-251CA2D4C069}"/>
              </a:ext>
            </a:extLst>
          </p:cNvPr>
          <p:cNvSpPr txBox="1">
            <a:spLocks/>
          </p:cNvSpPr>
          <p:nvPr/>
        </p:nvSpPr>
        <p:spPr>
          <a:xfrm>
            <a:off x="1771016" y="124287"/>
            <a:ext cx="8266670" cy="685800"/>
          </a:xfrm>
          <a:prstGeom prst="rect">
            <a:avLst/>
          </a:prstGeom>
        </p:spPr>
        <p:txBody>
          <a:bodyPr vert="horz" lIns="91440" tIns="45720" rIns="91440" bIns="45720" rtlCol="0">
            <a:normAutofit fontScale="92500"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GB" b="1" dirty="0">
                <a:solidFill>
                  <a:schemeClr val="tx2"/>
                </a:solidFill>
              </a:rPr>
              <a:t>How do we use box plots and scatter graphs to represent and compare large data sets?</a:t>
            </a:r>
          </a:p>
        </p:txBody>
      </p:sp>
      <p:pic>
        <p:nvPicPr>
          <p:cNvPr id="17" name="Picture 16">
            <a:extLst>
              <a:ext uri="{FF2B5EF4-FFF2-40B4-BE49-F238E27FC236}">
                <a16:creationId xmlns:a16="http://schemas.microsoft.com/office/drawing/2014/main" id="{E7C2A02F-8A38-4C16-A4DB-F3A5E9E8C27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037685" y="0"/>
            <a:ext cx="2154315" cy="1211802"/>
          </a:xfrm>
          <a:prstGeom prst="rect">
            <a:avLst/>
          </a:prstGeom>
        </p:spPr>
      </p:pic>
    </p:spTree>
    <p:extLst>
      <p:ext uri="{BB962C8B-B14F-4D97-AF65-F5344CB8AC3E}">
        <p14:creationId xmlns:p14="http://schemas.microsoft.com/office/powerpoint/2010/main" val="37978214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heel(1)">
                                      <p:cBhvr>
                                        <p:cTn id="7" dur="20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95C8FFFF-7729-4436-A123-D6817B15909B}"/>
              </a:ext>
            </a:extLst>
          </p:cNvPr>
          <p:cNvSpPr>
            <a:spLocks noGrp="1"/>
          </p:cNvSpPr>
          <p:nvPr>
            <p:ph type="subTitle" idx="1"/>
          </p:nvPr>
        </p:nvSpPr>
        <p:spPr>
          <a:xfrm>
            <a:off x="1499870" y="6420775"/>
            <a:ext cx="9144000" cy="437225"/>
          </a:xfrm>
        </p:spPr>
        <p:txBody>
          <a:bodyPr>
            <a:normAutofit/>
          </a:bodyPr>
          <a:lstStyle/>
          <a:p>
            <a:pPr algn="l"/>
            <a:r>
              <a:rPr lang="en-GB" i="1" dirty="0">
                <a:solidFill>
                  <a:schemeClr val="accent3"/>
                </a:solidFill>
              </a:rPr>
              <a:t>How do I plot a scatter graph?</a:t>
            </a:r>
            <a:endParaRPr lang="en-GB" dirty="0">
              <a:solidFill>
                <a:schemeClr val="accent3"/>
              </a:solidFill>
            </a:endParaRPr>
          </a:p>
        </p:txBody>
      </p:sp>
      <p:pic>
        <p:nvPicPr>
          <p:cNvPr id="8" name="Picture 7">
            <a:extLst>
              <a:ext uri="{FF2B5EF4-FFF2-40B4-BE49-F238E27FC236}">
                <a16:creationId xmlns:a16="http://schemas.microsoft.com/office/drawing/2014/main" id="{51F64884-B4E4-416B-8DFE-6D53C8D98A8E}"/>
              </a:ext>
            </a:extLst>
          </p:cNvPr>
          <p:cNvPicPr/>
          <p:nvPr/>
        </p:nvPicPr>
        <p:blipFill rotWithShape="1">
          <a:blip r:embed="rId2" cstate="print">
            <a:extLst>
              <a:ext uri="{28A0092B-C50C-407E-A947-70E740481C1C}">
                <a14:useLocalDpi xmlns:a14="http://schemas.microsoft.com/office/drawing/2010/main" val="0"/>
              </a:ext>
            </a:extLst>
          </a:blip>
          <a:srcRect t="13325" b="21721"/>
          <a:stretch/>
        </p:blipFill>
        <p:spPr bwMode="auto">
          <a:xfrm>
            <a:off x="0" y="6263640"/>
            <a:ext cx="1499870" cy="594360"/>
          </a:xfrm>
          <a:prstGeom prst="rect">
            <a:avLst/>
          </a:prstGeom>
          <a:ln>
            <a:noFill/>
          </a:ln>
          <a:extLst>
            <a:ext uri="{53640926-AAD7-44D8-BBD7-CCE9431645EC}">
              <a14:shadowObscured xmlns:a14="http://schemas.microsoft.com/office/drawing/2010/main"/>
            </a:ext>
          </a:extLst>
        </p:spPr>
      </p:pic>
      <p:pic>
        <p:nvPicPr>
          <p:cNvPr id="9" name="Picture 8">
            <a:extLst>
              <a:ext uri="{FF2B5EF4-FFF2-40B4-BE49-F238E27FC236}">
                <a16:creationId xmlns:a16="http://schemas.microsoft.com/office/drawing/2014/main" id="{D8EE2FF3-25A2-4778-ADAC-9D8044E35A43}"/>
              </a:ext>
            </a:extLst>
          </p:cNvPr>
          <p:cNvPicPr/>
          <p:nvPr/>
        </p:nvPicPr>
        <p:blipFill rotWithShape="1">
          <a:blip r:embed="rId3" cstate="print">
            <a:extLst>
              <a:ext uri="{28A0092B-C50C-407E-A947-70E740481C1C}">
                <a14:useLocalDpi xmlns:a14="http://schemas.microsoft.com/office/drawing/2010/main" val="0"/>
              </a:ext>
            </a:extLst>
          </a:blip>
          <a:srcRect t="16158" b="20371"/>
          <a:stretch/>
        </p:blipFill>
        <p:spPr bwMode="auto">
          <a:xfrm>
            <a:off x="0" y="0"/>
            <a:ext cx="1771015" cy="685800"/>
          </a:xfrm>
          <a:prstGeom prst="rect">
            <a:avLst/>
          </a:prstGeom>
          <a:ln>
            <a:noFill/>
          </a:ln>
          <a:extLst>
            <a:ext uri="{53640926-AAD7-44D8-BBD7-CCE9431645EC}">
              <a14:shadowObscured xmlns:a14="http://schemas.microsoft.com/office/drawing/2010/main"/>
            </a:ext>
          </a:extLst>
        </p:spPr>
      </p:pic>
      <p:pic>
        <p:nvPicPr>
          <p:cNvPr id="11" name="Picture 2" descr="checklist Icon 4380341">
            <a:extLst>
              <a:ext uri="{FF2B5EF4-FFF2-40B4-BE49-F238E27FC236}">
                <a16:creationId xmlns:a16="http://schemas.microsoft.com/office/drawing/2014/main" id="{1512EDD9-C107-4654-8167-2B1D60B6952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473" y="656504"/>
            <a:ext cx="1905000" cy="1905000"/>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2D18855A-54FA-43E5-8B93-09D35AE5CF36}"/>
              </a:ext>
            </a:extLst>
          </p:cNvPr>
          <p:cNvSpPr txBox="1"/>
          <p:nvPr/>
        </p:nvSpPr>
        <p:spPr>
          <a:xfrm>
            <a:off x="226303" y="2166578"/>
            <a:ext cx="1317958" cy="307777"/>
          </a:xfrm>
          <a:prstGeom prst="rect">
            <a:avLst/>
          </a:prstGeom>
          <a:noFill/>
        </p:spPr>
        <p:txBody>
          <a:bodyPr wrap="square" rtlCol="0">
            <a:spAutoFit/>
          </a:bodyPr>
          <a:lstStyle/>
          <a:p>
            <a:r>
              <a:rPr lang="en-GB" sz="1400" b="1" dirty="0"/>
              <a:t>MWB ACTIVITY</a:t>
            </a:r>
          </a:p>
        </p:txBody>
      </p:sp>
      <p:sp>
        <p:nvSpPr>
          <p:cNvPr id="2" name="Rectangle 1">
            <a:extLst>
              <a:ext uri="{FF2B5EF4-FFF2-40B4-BE49-F238E27FC236}">
                <a16:creationId xmlns:a16="http://schemas.microsoft.com/office/drawing/2014/main" id="{DE09D7F3-DE67-451C-9879-998D3F72418F}"/>
              </a:ext>
            </a:extLst>
          </p:cNvPr>
          <p:cNvSpPr/>
          <p:nvPr/>
        </p:nvSpPr>
        <p:spPr>
          <a:xfrm>
            <a:off x="3796548" y="868645"/>
            <a:ext cx="4957191" cy="3034357"/>
          </a:xfrm>
          <a:prstGeom prst="rect">
            <a:avLst/>
          </a:prstGeom>
        </p:spPr>
        <p:txBody>
          <a:bodyPr wrap="none">
            <a:spAutoFit/>
          </a:bodyPr>
          <a:lstStyle/>
          <a:p>
            <a:pPr lvl="0" algn="ctr">
              <a:lnSpc>
                <a:spcPct val="150000"/>
              </a:lnSpc>
              <a:spcAft>
                <a:spcPts val="0"/>
              </a:spcAft>
            </a:pPr>
            <a:r>
              <a:rPr lang="en-GB" sz="4400" b="1" dirty="0">
                <a:solidFill>
                  <a:schemeClr val="accent1"/>
                </a:solidFill>
                <a:latin typeface="Calibri Light" panose="020F0302020204030204" pitchFamily="34" charset="0"/>
                <a:ea typeface="Calibri" panose="020F0502020204030204" pitchFamily="34" charset="0"/>
                <a:cs typeface="Gautami" panose="020B0502040204020203" pitchFamily="34" charset="0"/>
              </a:rPr>
              <a:t>What is the gradient?</a:t>
            </a:r>
          </a:p>
          <a:p>
            <a:pPr lvl="0" algn="ctr">
              <a:lnSpc>
                <a:spcPct val="150000"/>
              </a:lnSpc>
              <a:spcAft>
                <a:spcPts val="0"/>
              </a:spcAft>
            </a:pPr>
            <a:endParaRPr lang="en-GB" sz="4400" b="1" dirty="0">
              <a:solidFill>
                <a:schemeClr val="accent1"/>
              </a:solidFill>
              <a:latin typeface="Calibri Light" panose="020F0302020204030204" pitchFamily="34" charset="0"/>
              <a:ea typeface="Calibri" panose="020F0502020204030204" pitchFamily="34" charset="0"/>
              <a:cs typeface="Gautami" panose="020B0502040204020203" pitchFamily="34" charset="0"/>
            </a:endParaRPr>
          </a:p>
          <a:p>
            <a:pPr lvl="0" algn="ctr">
              <a:lnSpc>
                <a:spcPct val="150000"/>
              </a:lnSpc>
              <a:spcAft>
                <a:spcPts val="0"/>
              </a:spcAft>
            </a:pPr>
            <a:r>
              <a:rPr lang="en-GB" sz="4400" b="1" dirty="0">
                <a:solidFill>
                  <a:schemeClr val="accent1"/>
                </a:solidFill>
                <a:latin typeface="Calibri Light" panose="020F0302020204030204" pitchFamily="34" charset="0"/>
                <a:ea typeface="Calibri" panose="020F0502020204030204" pitchFamily="34" charset="0"/>
                <a:cs typeface="Gautami" panose="020B0502040204020203" pitchFamily="34" charset="0"/>
              </a:rPr>
              <a:t>13.9x = y + 7</a:t>
            </a:r>
            <a:endParaRPr lang="en-GB" sz="4000" b="1" dirty="0">
              <a:solidFill>
                <a:schemeClr val="accent1"/>
              </a:solidFill>
              <a:effectLst/>
              <a:latin typeface="Calibri" panose="020F0502020204030204" pitchFamily="34" charset="0"/>
              <a:ea typeface="Calibri" panose="020F0502020204030204" pitchFamily="34" charset="0"/>
              <a:cs typeface="Gautami" panose="020B0502040204020203" pitchFamily="34" charset="0"/>
            </a:endParaRPr>
          </a:p>
        </p:txBody>
      </p:sp>
      <p:sp>
        <p:nvSpPr>
          <p:cNvPr id="14" name="Oval 13">
            <a:extLst>
              <a:ext uri="{FF2B5EF4-FFF2-40B4-BE49-F238E27FC236}">
                <a16:creationId xmlns:a16="http://schemas.microsoft.com/office/drawing/2014/main" id="{EC00E26F-BABE-4526-A69F-9336E0EEE42B}"/>
              </a:ext>
            </a:extLst>
          </p:cNvPr>
          <p:cNvSpPr/>
          <p:nvPr/>
        </p:nvSpPr>
        <p:spPr>
          <a:xfrm>
            <a:off x="4854716" y="3129348"/>
            <a:ext cx="1088884" cy="773654"/>
          </a:xfrm>
          <a:prstGeom prst="ellipse">
            <a:avLst/>
          </a:prstGeom>
          <a:no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ectangle 14">
            <a:extLst>
              <a:ext uri="{FF2B5EF4-FFF2-40B4-BE49-F238E27FC236}">
                <a16:creationId xmlns:a16="http://schemas.microsoft.com/office/drawing/2014/main" id="{3D13AA49-8A4C-4D1A-8506-04D7737C6D0E}"/>
              </a:ext>
            </a:extLst>
          </p:cNvPr>
          <p:cNvSpPr/>
          <p:nvPr/>
        </p:nvSpPr>
        <p:spPr>
          <a:xfrm>
            <a:off x="4854716" y="4336641"/>
            <a:ext cx="2840854" cy="1107996"/>
          </a:xfrm>
          <a:prstGeom prst="rect">
            <a:avLst/>
          </a:prstGeom>
        </p:spPr>
        <p:txBody>
          <a:bodyPr wrap="square">
            <a:spAutoFit/>
          </a:bodyPr>
          <a:lstStyle/>
          <a:p>
            <a:pPr algn="ctr"/>
            <a:r>
              <a:rPr lang="en-GB" sz="6600" b="1" dirty="0">
                <a:solidFill>
                  <a:schemeClr val="accent3"/>
                </a:solidFill>
                <a:latin typeface="+mj-lt"/>
                <a:cs typeface="Gautami" panose="020B0502040204020203" pitchFamily="34" charset="0"/>
              </a:rPr>
              <a:t>+13.9</a:t>
            </a:r>
            <a:endParaRPr lang="en-GB" sz="6600" b="1" dirty="0">
              <a:solidFill>
                <a:schemeClr val="accent3"/>
              </a:solidFill>
              <a:latin typeface="+mj-lt"/>
            </a:endParaRPr>
          </a:p>
        </p:txBody>
      </p:sp>
      <p:sp>
        <p:nvSpPr>
          <p:cNvPr id="16" name="Subtitle 2">
            <a:extLst>
              <a:ext uri="{FF2B5EF4-FFF2-40B4-BE49-F238E27FC236}">
                <a16:creationId xmlns:a16="http://schemas.microsoft.com/office/drawing/2014/main" id="{6860399D-8ADD-4920-858B-38842642205B}"/>
              </a:ext>
            </a:extLst>
          </p:cNvPr>
          <p:cNvSpPr txBox="1">
            <a:spLocks/>
          </p:cNvSpPr>
          <p:nvPr/>
        </p:nvSpPr>
        <p:spPr>
          <a:xfrm>
            <a:off x="1771016" y="124287"/>
            <a:ext cx="8266670" cy="685800"/>
          </a:xfrm>
          <a:prstGeom prst="rect">
            <a:avLst/>
          </a:prstGeom>
        </p:spPr>
        <p:txBody>
          <a:bodyPr vert="horz" lIns="91440" tIns="45720" rIns="91440" bIns="45720" rtlCol="0">
            <a:normAutofit fontScale="92500"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GB" b="1" dirty="0">
                <a:solidFill>
                  <a:schemeClr val="tx2"/>
                </a:solidFill>
              </a:rPr>
              <a:t>How do we use box plots and scatter graphs to represent and compare large data sets?</a:t>
            </a:r>
          </a:p>
        </p:txBody>
      </p:sp>
      <p:pic>
        <p:nvPicPr>
          <p:cNvPr id="17" name="Picture 16">
            <a:extLst>
              <a:ext uri="{FF2B5EF4-FFF2-40B4-BE49-F238E27FC236}">
                <a16:creationId xmlns:a16="http://schemas.microsoft.com/office/drawing/2014/main" id="{01BC9CDB-8298-494F-8AC3-51C5DE57F55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037685" y="0"/>
            <a:ext cx="2154315" cy="1211802"/>
          </a:xfrm>
          <a:prstGeom prst="rect">
            <a:avLst/>
          </a:prstGeom>
        </p:spPr>
      </p:pic>
    </p:spTree>
    <p:extLst>
      <p:ext uri="{BB962C8B-B14F-4D97-AF65-F5344CB8AC3E}">
        <p14:creationId xmlns:p14="http://schemas.microsoft.com/office/powerpoint/2010/main" val="10359882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heel(1)">
                                      <p:cBhvr>
                                        <p:cTn id="7" dur="20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95C8FFFF-7729-4436-A123-D6817B15909B}"/>
              </a:ext>
            </a:extLst>
          </p:cNvPr>
          <p:cNvSpPr>
            <a:spLocks noGrp="1"/>
          </p:cNvSpPr>
          <p:nvPr>
            <p:ph type="subTitle" idx="1"/>
          </p:nvPr>
        </p:nvSpPr>
        <p:spPr>
          <a:xfrm>
            <a:off x="1499870" y="6420775"/>
            <a:ext cx="9144000" cy="437225"/>
          </a:xfrm>
        </p:spPr>
        <p:txBody>
          <a:bodyPr>
            <a:normAutofit/>
          </a:bodyPr>
          <a:lstStyle/>
          <a:p>
            <a:pPr algn="l"/>
            <a:r>
              <a:rPr lang="en-GB" i="1" dirty="0">
                <a:solidFill>
                  <a:schemeClr val="accent3"/>
                </a:solidFill>
              </a:rPr>
              <a:t>How do I plot a scatter graph?</a:t>
            </a:r>
            <a:endParaRPr lang="en-GB" dirty="0">
              <a:solidFill>
                <a:schemeClr val="accent3"/>
              </a:solidFill>
            </a:endParaRPr>
          </a:p>
        </p:txBody>
      </p:sp>
      <p:pic>
        <p:nvPicPr>
          <p:cNvPr id="8" name="Picture 7">
            <a:extLst>
              <a:ext uri="{FF2B5EF4-FFF2-40B4-BE49-F238E27FC236}">
                <a16:creationId xmlns:a16="http://schemas.microsoft.com/office/drawing/2014/main" id="{51F64884-B4E4-416B-8DFE-6D53C8D98A8E}"/>
              </a:ext>
            </a:extLst>
          </p:cNvPr>
          <p:cNvPicPr/>
          <p:nvPr/>
        </p:nvPicPr>
        <p:blipFill rotWithShape="1">
          <a:blip r:embed="rId2" cstate="print">
            <a:extLst>
              <a:ext uri="{28A0092B-C50C-407E-A947-70E740481C1C}">
                <a14:useLocalDpi xmlns:a14="http://schemas.microsoft.com/office/drawing/2010/main" val="0"/>
              </a:ext>
            </a:extLst>
          </a:blip>
          <a:srcRect t="13325" b="21721"/>
          <a:stretch/>
        </p:blipFill>
        <p:spPr bwMode="auto">
          <a:xfrm>
            <a:off x="0" y="6263640"/>
            <a:ext cx="1499870" cy="594360"/>
          </a:xfrm>
          <a:prstGeom prst="rect">
            <a:avLst/>
          </a:prstGeom>
          <a:ln>
            <a:noFill/>
          </a:ln>
          <a:extLst>
            <a:ext uri="{53640926-AAD7-44D8-BBD7-CCE9431645EC}">
              <a14:shadowObscured xmlns:a14="http://schemas.microsoft.com/office/drawing/2010/main"/>
            </a:ext>
          </a:extLst>
        </p:spPr>
      </p:pic>
      <p:pic>
        <p:nvPicPr>
          <p:cNvPr id="9" name="Picture 8">
            <a:extLst>
              <a:ext uri="{FF2B5EF4-FFF2-40B4-BE49-F238E27FC236}">
                <a16:creationId xmlns:a16="http://schemas.microsoft.com/office/drawing/2014/main" id="{D8EE2FF3-25A2-4778-ADAC-9D8044E35A43}"/>
              </a:ext>
            </a:extLst>
          </p:cNvPr>
          <p:cNvPicPr/>
          <p:nvPr/>
        </p:nvPicPr>
        <p:blipFill rotWithShape="1">
          <a:blip r:embed="rId3" cstate="print">
            <a:extLst>
              <a:ext uri="{28A0092B-C50C-407E-A947-70E740481C1C}">
                <a14:useLocalDpi xmlns:a14="http://schemas.microsoft.com/office/drawing/2010/main" val="0"/>
              </a:ext>
            </a:extLst>
          </a:blip>
          <a:srcRect t="16158" b="20371"/>
          <a:stretch/>
        </p:blipFill>
        <p:spPr bwMode="auto">
          <a:xfrm>
            <a:off x="0" y="0"/>
            <a:ext cx="1771015" cy="685800"/>
          </a:xfrm>
          <a:prstGeom prst="rect">
            <a:avLst/>
          </a:prstGeom>
          <a:ln>
            <a:noFill/>
          </a:ln>
          <a:extLst>
            <a:ext uri="{53640926-AAD7-44D8-BBD7-CCE9431645EC}">
              <a14:shadowObscured xmlns:a14="http://schemas.microsoft.com/office/drawing/2010/main"/>
            </a:ext>
          </a:extLst>
        </p:spPr>
      </p:pic>
      <p:pic>
        <p:nvPicPr>
          <p:cNvPr id="11" name="Picture 2" descr="checklist Icon 4380341">
            <a:extLst>
              <a:ext uri="{FF2B5EF4-FFF2-40B4-BE49-F238E27FC236}">
                <a16:creationId xmlns:a16="http://schemas.microsoft.com/office/drawing/2014/main" id="{1512EDD9-C107-4654-8167-2B1D60B6952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473" y="656504"/>
            <a:ext cx="1905000" cy="1905000"/>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2D18855A-54FA-43E5-8B93-09D35AE5CF36}"/>
              </a:ext>
            </a:extLst>
          </p:cNvPr>
          <p:cNvSpPr txBox="1"/>
          <p:nvPr/>
        </p:nvSpPr>
        <p:spPr>
          <a:xfrm>
            <a:off x="226303" y="2166578"/>
            <a:ext cx="1317958" cy="307777"/>
          </a:xfrm>
          <a:prstGeom prst="rect">
            <a:avLst/>
          </a:prstGeom>
          <a:noFill/>
        </p:spPr>
        <p:txBody>
          <a:bodyPr wrap="square" rtlCol="0">
            <a:spAutoFit/>
          </a:bodyPr>
          <a:lstStyle/>
          <a:p>
            <a:r>
              <a:rPr lang="en-GB" sz="1400" b="1" dirty="0"/>
              <a:t>MWB ACTIVITY</a:t>
            </a:r>
          </a:p>
        </p:txBody>
      </p:sp>
      <p:sp>
        <p:nvSpPr>
          <p:cNvPr id="2" name="Rectangle 1">
            <a:extLst>
              <a:ext uri="{FF2B5EF4-FFF2-40B4-BE49-F238E27FC236}">
                <a16:creationId xmlns:a16="http://schemas.microsoft.com/office/drawing/2014/main" id="{DE09D7F3-DE67-451C-9879-998D3F72418F}"/>
              </a:ext>
            </a:extLst>
          </p:cNvPr>
          <p:cNvSpPr/>
          <p:nvPr/>
        </p:nvSpPr>
        <p:spPr>
          <a:xfrm>
            <a:off x="3796548" y="868645"/>
            <a:ext cx="4957191" cy="3034357"/>
          </a:xfrm>
          <a:prstGeom prst="rect">
            <a:avLst/>
          </a:prstGeom>
        </p:spPr>
        <p:txBody>
          <a:bodyPr wrap="none">
            <a:spAutoFit/>
          </a:bodyPr>
          <a:lstStyle/>
          <a:p>
            <a:pPr lvl="0" algn="ctr">
              <a:lnSpc>
                <a:spcPct val="150000"/>
              </a:lnSpc>
              <a:spcAft>
                <a:spcPts val="0"/>
              </a:spcAft>
            </a:pPr>
            <a:r>
              <a:rPr lang="en-GB" sz="4400" b="1" dirty="0">
                <a:solidFill>
                  <a:schemeClr val="accent1"/>
                </a:solidFill>
                <a:latin typeface="Calibri Light" panose="020F0302020204030204" pitchFamily="34" charset="0"/>
                <a:ea typeface="Calibri" panose="020F0502020204030204" pitchFamily="34" charset="0"/>
                <a:cs typeface="Gautami" panose="020B0502040204020203" pitchFamily="34" charset="0"/>
              </a:rPr>
              <a:t>What is the gradient?</a:t>
            </a:r>
          </a:p>
          <a:p>
            <a:pPr lvl="0" algn="ctr">
              <a:lnSpc>
                <a:spcPct val="150000"/>
              </a:lnSpc>
              <a:spcAft>
                <a:spcPts val="0"/>
              </a:spcAft>
            </a:pPr>
            <a:endParaRPr lang="en-GB" sz="4400" b="1" dirty="0">
              <a:solidFill>
                <a:schemeClr val="accent1"/>
              </a:solidFill>
              <a:latin typeface="Calibri Light" panose="020F0302020204030204" pitchFamily="34" charset="0"/>
              <a:ea typeface="Calibri" panose="020F0502020204030204" pitchFamily="34" charset="0"/>
              <a:cs typeface="Gautami" panose="020B0502040204020203" pitchFamily="34" charset="0"/>
            </a:endParaRPr>
          </a:p>
          <a:p>
            <a:pPr lvl="0" algn="ctr">
              <a:lnSpc>
                <a:spcPct val="150000"/>
              </a:lnSpc>
              <a:spcAft>
                <a:spcPts val="0"/>
              </a:spcAft>
            </a:pPr>
            <a:r>
              <a:rPr lang="en-GB" sz="4400" b="1" dirty="0">
                <a:solidFill>
                  <a:schemeClr val="accent1"/>
                </a:solidFill>
                <a:latin typeface="Calibri Light" panose="020F0302020204030204" pitchFamily="34" charset="0"/>
                <a:ea typeface="Calibri" panose="020F0502020204030204" pitchFamily="34" charset="0"/>
                <a:cs typeface="Gautami" panose="020B0502040204020203" pitchFamily="34" charset="0"/>
              </a:rPr>
              <a:t>2y = 5.4x + 13</a:t>
            </a:r>
            <a:endParaRPr lang="en-GB" sz="4000" b="1" dirty="0">
              <a:solidFill>
                <a:schemeClr val="accent1"/>
              </a:solidFill>
              <a:effectLst/>
              <a:latin typeface="Calibri" panose="020F0502020204030204" pitchFamily="34" charset="0"/>
              <a:ea typeface="Calibri" panose="020F0502020204030204" pitchFamily="34" charset="0"/>
              <a:cs typeface="Gautami" panose="020B0502040204020203" pitchFamily="34" charset="0"/>
            </a:endParaRPr>
          </a:p>
        </p:txBody>
      </p:sp>
      <p:sp>
        <p:nvSpPr>
          <p:cNvPr id="14" name="Oval 13">
            <a:extLst>
              <a:ext uri="{FF2B5EF4-FFF2-40B4-BE49-F238E27FC236}">
                <a16:creationId xmlns:a16="http://schemas.microsoft.com/office/drawing/2014/main" id="{EC00E26F-BABE-4526-A69F-9336E0EEE42B}"/>
              </a:ext>
            </a:extLst>
          </p:cNvPr>
          <p:cNvSpPr/>
          <p:nvPr/>
        </p:nvSpPr>
        <p:spPr>
          <a:xfrm>
            <a:off x="4552964" y="3129348"/>
            <a:ext cx="823708" cy="773654"/>
          </a:xfrm>
          <a:prstGeom prst="ellipse">
            <a:avLst/>
          </a:prstGeom>
          <a:no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ectangle 14">
            <a:extLst>
              <a:ext uri="{FF2B5EF4-FFF2-40B4-BE49-F238E27FC236}">
                <a16:creationId xmlns:a16="http://schemas.microsoft.com/office/drawing/2014/main" id="{3D13AA49-8A4C-4D1A-8506-04D7737C6D0E}"/>
              </a:ext>
            </a:extLst>
          </p:cNvPr>
          <p:cNvSpPr/>
          <p:nvPr/>
        </p:nvSpPr>
        <p:spPr>
          <a:xfrm>
            <a:off x="4854716" y="4369548"/>
            <a:ext cx="2840854" cy="1107996"/>
          </a:xfrm>
          <a:prstGeom prst="rect">
            <a:avLst/>
          </a:prstGeom>
        </p:spPr>
        <p:txBody>
          <a:bodyPr wrap="square">
            <a:spAutoFit/>
          </a:bodyPr>
          <a:lstStyle/>
          <a:p>
            <a:pPr algn="ctr"/>
            <a:r>
              <a:rPr lang="en-GB" sz="6600" b="1" dirty="0">
                <a:solidFill>
                  <a:schemeClr val="accent3"/>
                </a:solidFill>
                <a:latin typeface="+mj-lt"/>
                <a:cs typeface="Gautami" panose="020B0502040204020203" pitchFamily="34" charset="0"/>
              </a:rPr>
              <a:t>+2.7</a:t>
            </a:r>
            <a:endParaRPr lang="en-GB" sz="6600" b="1" dirty="0">
              <a:solidFill>
                <a:schemeClr val="accent3"/>
              </a:solidFill>
              <a:latin typeface="+mj-lt"/>
            </a:endParaRPr>
          </a:p>
        </p:txBody>
      </p:sp>
      <p:sp>
        <p:nvSpPr>
          <p:cNvPr id="16" name="Oval 15">
            <a:extLst>
              <a:ext uri="{FF2B5EF4-FFF2-40B4-BE49-F238E27FC236}">
                <a16:creationId xmlns:a16="http://schemas.microsoft.com/office/drawing/2014/main" id="{9962C167-F591-4FD0-9220-7BA521450BD8}"/>
              </a:ext>
            </a:extLst>
          </p:cNvPr>
          <p:cNvSpPr/>
          <p:nvPr/>
        </p:nvSpPr>
        <p:spPr>
          <a:xfrm>
            <a:off x="5721234" y="3129348"/>
            <a:ext cx="823708" cy="773654"/>
          </a:xfrm>
          <a:prstGeom prst="ellipse">
            <a:avLst/>
          </a:prstGeom>
          <a:no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Subtitle 2">
            <a:extLst>
              <a:ext uri="{FF2B5EF4-FFF2-40B4-BE49-F238E27FC236}">
                <a16:creationId xmlns:a16="http://schemas.microsoft.com/office/drawing/2014/main" id="{48D58EAE-C489-41EC-9EA0-D1764F298FA4}"/>
              </a:ext>
            </a:extLst>
          </p:cNvPr>
          <p:cNvSpPr txBox="1">
            <a:spLocks/>
          </p:cNvSpPr>
          <p:nvPr/>
        </p:nvSpPr>
        <p:spPr>
          <a:xfrm>
            <a:off x="1771016" y="124287"/>
            <a:ext cx="8266670" cy="685800"/>
          </a:xfrm>
          <a:prstGeom prst="rect">
            <a:avLst/>
          </a:prstGeom>
        </p:spPr>
        <p:txBody>
          <a:bodyPr vert="horz" lIns="91440" tIns="45720" rIns="91440" bIns="45720" rtlCol="0">
            <a:normAutofit fontScale="92500"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GB" b="1" dirty="0">
                <a:solidFill>
                  <a:schemeClr val="tx2"/>
                </a:solidFill>
              </a:rPr>
              <a:t>How do we use box plots and scatter graphs to represent and compare large data sets?</a:t>
            </a:r>
          </a:p>
        </p:txBody>
      </p:sp>
      <p:pic>
        <p:nvPicPr>
          <p:cNvPr id="18" name="Picture 17">
            <a:extLst>
              <a:ext uri="{FF2B5EF4-FFF2-40B4-BE49-F238E27FC236}">
                <a16:creationId xmlns:a16="http://schemas.microsoft.com/office/drawing/2014/main" id="{56667AA9-2762-4AF2-A103-A4850A40557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037685" y="0"/>
            <a:ext cx="2154315" cy="1211802"/>
          </a:xfrm>
          <a:prstGeom prst="rect">
            <a:avLst/>
          </a:prstGeom>
        </p:spPr>
      </p:pic>
    </p:spTree>
    <p:extLst>
      <p:ext uri="{BB962C8B-B14F-4D97-AF65-F5344CB8AC3E}">
        <p14:creationId xmlns:p14="http://schemas.microsoft.com/office/powerpoint/2010/main" val="13642370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heel(1)">
                                      <p:cBhvr>
                                        <p:cTn id="7" dur="20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wheel(1)">
                                      <p:cBhvr>
                                        <p:cTn id="12" dur="2000"/>
                                        <p:tgtEl>
                                          <p:spTgt spid="16"/>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p:bldP spid="16"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95C8FFFF-7729-4436-A123-D6817B15909B}"/>
              </a:ext>
            </a:extLst>
          </p:cNvPr>
          <p:cNvSpPr>
            <a:spLocks noGrp="1"/>
          </p:cNvSpPr>
          <p:nvPr>
            <p:ph type="subTitle" idx="1"/>
          </p:nvPr>
        </p:nvSpPr>
        <p:spPr>
          <a:xfrm>
            <a:off x="1499870" y="6420775"/>
            <a:ext cx="9144000" cy="437225"/>
          </a:xfrm>
        </p:spPr>
        <p:txBody>
          <a:bodyPr>
            <a:normAutofit/>
          </a:bodyPr>
          <a:lstStyle/>
          <a:p>
            <a:pPr algn="l"/>
            <a:r>
              <a:rPr lang="en-GB" i="1" dirty="0">
                <a:solidFill>
                  <a:schemeClr val="accent3"/>
                </a:solidFill>
              </a:rPr>
              <a:t>How do I plot a scatter graph?</a:t>
            </a:r>
            <a:endParaRPr lang="en-GB" dirty="0">
              <a:solidFill>
                <a:schemeClr val="accent3"/>
              </a:solidFill>
            </a:endParaRPr>
          </a:p>
        </p:txBody>
      </p:sp>
      <p:pic>
        <p:nvPicPr>
          <p:cNvPr id="8" name="Picture 7">
            <a:extLst>
              <a:ext uri="{FF2B5EF4-FFF2-40B4-BE49-F238E27FC236}">
                <a16:creationId xmlns:a16="http://schemas.microsoft.com/office/drawing/2014/main" id="{51F64884-B4E4-416B-8DFE-6D53C8D98A8E}"/>
              </a:ext>
            </a:extLst>
          </p:cNvPr>
          <p:cNvPicPr/>
          <p:nvPr/>
        </p:nvPicPr>
        <p:blipFill rotWithShape="1">
          <a:blip r:embed="rId2" cstate="print">
            <a:extLst>
              <a:ext uri="{28A0092B-C50C-407E-A947-70E740481C1C}">
                <a14:useLocalDpi xmlns:a14="http://schemas.microsoft.com/office/drawing/2010/main" val="0"/>
              </a:ext>
            </a:extLst>
          </a:blip>
          <a:srcRect t="13325" b="21721"/>
          <a:stretch/>
        </p:blipFill>
        <p:spPr bwMode="auto">
          <a:xfrm>
            <a:off x="0" y="6263640"/>
            <a:ext cx="1499870" cy="594360"/>
          </a:xfrm>
          <a:prstGeom prst="rect">
            <a:avLst/>
          </a:prstGeom>
          <a:ln>
            <a:noFill/>
          </a:ln>
          <a:extLst>
            <a:ext uri="{53640926-AAD7-44D8-BBD7-CCE9431645EC}">
              <a14:shadowObscured xmlns:a14="http://schemas.microsoft.com/office/drawing/2010/main"/>
            </a:ext>
          </a:extLst>
        </p:spPr>
      </p:pic>
      <p:pic>
        <p:nvPicPr>
          <p:cNvPr id="9" name="Picture 8">
            <a:extLst>
              <a:ext uri="{FF2B5EF4-FFF2-40B4-BE49-F238E27FC236}">
                <a16:creationId xmlns:a16="http://schemas.microsoft.com/office/drawing/2014/main" id="{D8EE2FF3-25A2-4778-ADAC-9D8044E35A43}"/>
              </a:ext>
            </a:extLst>
          </p:cNvPr>
          <p:cNvPicPr/>
          <p:nvPr/>
        </p:nvPicPr>
        <p:blipFill rotWithShape="1">
          <a:blip r:embed="rId3" cstate="print">
            <a:extLst>
              <a:ext uri="{28A0092B-C50C-407E-A947-70E740481C1C}">
                <a14:useLocalDpi xmlns:a14="http://schemas.microsoft.com/office/drawing/2010/main" val="0"/>
              </a:ext>
            </a:extLst>
          </a:blip>
          <a:srcRect t="16158" b="20371"/>
          <a:stretch/>
        </p:blipFill>
        <p:spPr bwMode="auto">
          <a:xfrm>
            <a:off x="0" y="0"/>
            <a:ext cx="1771015" cy="685800"/>
          </a:xfrm>
          <a:prstGeom prst="rect">
            <a:avLst/>
          </a:prstGeom>
          <a:ln>
            <a:noFill/>
          </a:ln>
          <a:extLst>
            <a:ext uri="{53640926-AAD7-44D8-BBD7-CCE9431645EC}">
              <a14:shadowObscured xmlns:a14="http://schemas.microsoft.com/office/drawing/2010/main"/>
            </a:ext>
          </a:extLst>
        </p:spPr>
      </p:pic>
      <p:pic>
        <p:nvPicPr>
          <p:cNvPr id="11" name="Picture 2" descr="checklist Icon 4380341">
            <a:extLst>
              <a:ext uri="{FF2B5EF4-FFF2-40B4-BE49-F238E27FC236}">
                <a16:creationId xmlns:a16="http://schemas.microsoft.com/office/drawing/2014/main" id="{1512EDD9-C107-4654-8167-2B1D60B6952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473" y="656504"/>
            <a:ext cx="1905000" cy="1905000"/>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2D18855A-54FA-43E5-8B93-09D35AE5CF36}"/>
              </a:ext>
            </a:extLst>
          </p:cNvPr>
          <p:cNvSpPr txBox="1"/>
          <p:nvPr/>
        </p:nvSpPr>
        <p:spPr>
          <a:xfrm>
            <a:off x="226303" y="2166578"/>
            <a:ext cx="1317958" cy="307777"/>
          </a:xfrm>
          <a:prstGeom prst="rect">
            <a:avLst/>
          </a:prstGeom>
          <a:noFill/>
        </p:spPr>
        <p:txBody>
          <a:bodyPr wrap="square" rtlCol="0">
            <a:spAutoFit/>
          </a:bodyPr>
          <a:lstStyle/>
          <a:p>
            <a:r>
              <a:rPr lang="en-GB" sz="1400" b="1" dirty="0"/>
              <a:t>MWB ACTIVITY</a:t>
            </a:r>
          </a:p>
        </p:txBody>
      </p:sp>
      <p:sp>
        <p:nvSpPr>
          <p:cNvPr id="2" name="Rectangle 1">
            <a:extLst>
              <a:ext uri="{FF2B5EF4-FFF2-40B4-BE49-F238E27FC236}">
                <a16:creationId xmlns:a16="http://schemas.microsoft.com/office/drawing/2014/main" id="{DE09D7F3-DE67-451C-9879-998D3F72418F}"/>
              </a:ext>
            </a:extLst>
          </p:cNvPr>
          <p:cNvSpPr/>
          <p:nvPr/>
        </p:nvSpPr>
        <p:spPr>
          <a:xfrm>
            <a:off x="3796548" y="868645"/>
            <a:ext cx="4957191" cy="3034357"/>
          </a:xfrm>
          <a:prstGeom prst="rect">
            <a:avLst/>
          </a:prstGeom>
        </p:spPr>
        <p:txBody>
          <a:bodyPr wrap="none">
            <a:spAutoFit/>
          </a:bodyPr>
          <a:lstStyle/>
          <a:p>
            <a:pPr lvl="0" algn="ctr">
              <a:lnSpc>
                <a:spcPct val="150000"/>
              </a:lnSpc>
              <a:spcAft>
                <a:spcPts val="0"/>
              </a:spcAft>
            </a:pPr>
            <a:r>
              <a:rPr lang="en-GB" sz="4400" b="1" dirty="0">
                <a:solidFill>
                  <a:schemeClr val="accent1"/>
                </a:solidFill>
                <a:latin typeface="Calibri Light" panose="020F0302020204030204" pitchFamily="34" charset="0"/>
                <a:ea typeface="Calibri" panose="020F0502020204030204" pitchFamily="34" charset="0"/>
                <a:cs typeface="Gautami" panose="020B0502040204020203" pitchFamily="34" charset="0"/>
              </a:rPr>
              <a:t>What is the gradient?</a:t>
            </a:r>
          </a:p>
          <a:p>
            <a:pPr lvl="0" algn="ctr">
              <a:lnSpc>
                <a:spcPct val="150000"/>
              </a:lnSpc>
              <a:spcAft>
                <a:spcPts val="0"/>
              </a:spcAft>
            </a:pPr>
            <a:endParaRPr lang="en-GB" sz="4400" b="1" dirty="0">
              <a:solidFill>
                <a:schemeClr val="accent1"/>
              </a:solidFill>
              <a:latin typeface="Calibri Light" panose="020F0302020204030204" pitchFamily="34" charset="0"/>
              <a:ea typeface="Calibri" panose="020F0502020204030204" pitchFamily="34" charset="0"/>
              <a:cs typeface="Gautami" panose="020B0502040204020203" pitchFamily="34" charset="0"/>
            </a:endParaRPr>
          </a:p>
          <a:p>
            <a:pPr lvl="0" algn="ctr">
              <a:lnSpc>
                <a:spcPct val="150000"/>
              </a:lnSpc>
              <a:spcAft>
                <a:spcPts val="0"/>
              </a:spcAft>
            </a:pPr>
            <a:r>
              <a:rPr lang="en-GB" sz="4400" b="1" dirty="0">
                <a:solidFill>
                  <a:schemeClr val="accent1"/>
                </a:solidFill>
                <a:latin typeface="Calibri Light" panose="020F0302020204030204" pitchFamily="34" charset="0"/>
                <a:ea typeface="Calibri" panose="020F0502020204030204" pitchFamily="34" charset="0"/>
                <a:cs typeface="Gautami" panose="020B0502040204020203" pitchFamily="34" charset="0"/>
              </a:rPr>
              <a:t>15 – 30x = 5y</a:t>
            </a:r>
            <a:endParaRPr lang="en-GB" sz="4000" b="1" dirty="0">
              <a:solidFill>
                <a:schemeClr val="accent1"/>
              </a:solidFill>
              <a:effectLst/>
              <a:latin typeface="Calibri" panose="020F0502020204030204" pitchFamily="34" charset="0"/>
              <a:ea typeface="Calibri" panose="020F0502020204030204" pitchFamily="34" charset="0"/>
              <a:cs typeface="Gautami" panose="020B0502040204020203" pitchFamily="34" charset="0"/>
            </a:endParaRPr>
          </a:p>
        </p:txBody>
      </p:sp>
      <p:sp>
        <p:nvSpPr>
          <p:cNvPr id="14" name="Oval 13">
            <a:extLst>
              <a:ext uri="{FF2B5EF4-FFF2-40B4-BE49-F238E27FC236}">
                <a16:creationId xmlns:a16="http://schemas.microsoft.com/office/drawing/2014/main" id="{EC00E26F-BABE-4526-A69F-9336E0EEE42B}"/>
              </a:ext>
            </a:extLst>
          </p:cNvPr>
          <p:cNvSpPr/>
          <p:nvPr/>
        </p:nvSpPr>
        <p:spPr>
          <a:xfrm>
            <a:off x="7149860" y="3124279"/>
            <a:ext cx="823708" cy="773654"/>
          </a:xfrm>
          <a:prstGeom prst="ellipse">
            <a:avLst/>
          </a:prstGeom>
          <a:no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ectangle 14">
            <a:extLst>
              <a:ext uri="{FF2B5EF4-FFF2-40B4-BE49-F238E27FC236}">
                <a16:creationId xmlns:a16="http://schemas.microsoft.com/office/drawing/2014/main" id="{3D13AA49-8A4C-4D1A-8506-04D7737C6D0E}"/>
              </a:ext>
            </a:extLst>
          </p:cNvPr>
          <p:cNvSpPr/>
          <p:nvPr/>
        </p:nvSpPr>
        <p:spPr>
          <a:xfrm>
            <a:off x="4854716" y="4369548"/>
            <a:ext cx="2840854" cy="1107996"/>
          </a:xfrm>
          <a:prstGeom prst="rect">
            <a:avLst/>
          </a:prstGeom>
        </p:spPr>
        <p:txBody>
          <a:bodyPr wrap="square">
            <a:spAutoFit/>
          </a:bodyPr>
          <a:lstStyle/>
          <a:p>
            <a:pPr algn="ctr"/>
            <a:r>
              <a:rPr lang="en-GB" sz="6600" b="1" dirty="0">
                <a:solidFill>
                  <a:schemeClr val="accent3"/>
                </a:solidFill>
                <a:latin typeface="+mj-lt"/>
                <a:cs typeface="Gautami" panose="020B0502040204020203" pitchFamily="34" charset="0"/>
              </a:rPr>
              <a:t>-6</a:t>
            </a:r>
            <a:endParaRPr lang="en-GB" sz="6600" b="1" dirty="0">
              <a:solidFill>
                <a:schemeClr val="accent3"/>
              </a:solidFill>
              <a:latin typeface="+mj-lt"/>
            </a:endParaRPr>
          </a:p>
        </p:txBody>
      </p:sp>
      <p:sp>
        <p:nvSpPr>
          <p:cNvPr id="16" name="Oval 15">
            <a:extLst>
              <a:ext uri="{FF2B5EF4-FFF2-40B4-BE49-F238E27FC236}">
                <a16:creationId xmlns:a16="http://schemas.microsoft.com/office/drawing/2014/main" id="{9962C167-F591-4FD0-9220-7BA521450BD8}"/>
              </a:ext>
            </a:extLst>
          </p:cNvPr>
          <p:cNvSpPr/>
          <p:nvPr/>
        </p:nvSpPr>
        <p:spPr>
          <a:xfrm>
            <a:off x="5451434" y="3124279"/>
            <a:ext cx="1077381" cy="773654"/>
          </a:xfrm>
          <a:prstGeom prst="ellipse">
            <a:avLst/>
          </a:prstGeom>
          <a:no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Subtitle 2">
            <a:extLst>
              <a:ext uri="{FF2B5EF4-FFF2-40B4-BE49-F238E27FC236}">
                <a16:creationId xmlns:a16="http://schemas.microsoft.com/office/drawing/2014/main" id="{F0A9D25A-861A-4DAE-BA8B-6FE986D11536}"/>
              </a:ext>
            </a:extLst>
          </p:cNvPr>
          <p:cNvSpPr txBox="1">
            <a:spLocks/>
          </p:cNvSpPr>
          <p:nvPr/>
        </p:nvSpPr>
        <p:spPr>
          <a:xfrm>
            <a:off x="1771016" y="124287"/>
            <a:ext cx="8266670" cy="685800"/>
          </a:xfrm>
          <a:prstGeom prst="rect">
            <a:avLst/>
          </a:prstGeom>
        </p:spPr>
        <p:txBody>
          <a:bodyPr vert="horz" lIns="91440" tIns="45720" rIns="91440" bIns="45720" rtlCol="0">
            <a:normAutofit fontScale="92500"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GB" b="1" dirty="0">
                <a:solidFill>
                  <a:schemeClr val="tx2"/>
                </a:solidFill>
              </a:rPr>
              <a:t>How do we use box plots and scatter graphs to represent and compare large data sets?</a:t>
            </a:r>
          </a:p>
        </p:txBody>
      </p:sp>
      <p:pic>
        <p:nvPicPr>
          <p:cNvPr id="18" name="Picture 17">
            <a:extLst>
              <a:ext uri="{FF2B5EF4-FFF2-40B4-BE49-F238E27FC236}">
                <a16:creationId xmlns:a16="http://schemas.microsoft.com/office/drawing/2014/main" id="{1F2B8F6B-BDC2-4513-B360-5220D6487E0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037685" y="0"/>
            <a:ext cx="2154315" cy="1211802"/>
          </a:xfrm>
          <a:prstGeom prst="rect">
            <a:avLst/>
          </a:prstGeom>
        </p:spPr>
      </p:pic>
    </p:spTree>
    <p:extLst>
      <p:ext uri="{BB962C8B-B14F-4D97-AF65-F5344CB8AC3E}">
        <p14:creationId xmlns:p14="http://schemas.microsoft.com/office/powerpoint/2010/main" val="10904757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heel(1)">
                                      <p:cBhvr>
                                        <p:cTn id="7" dur="20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wheel(1)">
                                      <p:cBhvr>
                                        <p:cTn id="12" dur="2000"/>
                                        <p:tgtEl>
                                          <p:spTgt spid="16"/>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p:bldP spid="16"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51F64884-B4E4-416B-8DFE-6D53C8D98A8E}"/>
              </a:ext>
            </a:extLst>
          </p:cNvPr>
          <p:cNvPicPr/>
          <p:nvPr/>
        </p:nvPicPr>
        <p:blipFill rotWithShape="1">
          <a:blip r:embed="rId2" cstate="print">
            <a:extLst>
              <a:ext uri="{28A0092B-C50C-407E-A947-70E740481C1C}">
                <a14:useLocalDpi xmlns:a14="http://schemas.microsoft.com/office/drawing/2010/main" val="0"/>
              </a:ext>
            </a:extLst>
          </a:blip>
          <a:srcRect t="13325" b="21721"/>
          <a:stretch/>
        </p:blipFill>
        <p:spPr bwMode="auto">
          <a:xfrm>
            <a:off x="0" y="6263640"/>
            <a:ext cx="1499870" cy="594360"/>
          </a:xfrm>
          <a:prstGeom prst="rect">
            <a:avLst/>
          </a:prstGeom>
          <a:ln>
            <a:noFill/>
          </a:ln>
          <a:extLst>
            <a:ext uri="{53640926-AAD7-44D8-BBD7-CCE9431645EC}">
              <a14:shadowObscured xmlns:a14="http://schemas.microsoft.com/office/drawing/2010/main"/>
            </a:ext>
          </a:extLst>
        </p:spPr>
      </p:pic>
      <p:pic>
        <p:nvPicPr>
          <p:cNvPr id="9" name="Picture 8">
            <a:extLst>
              <a:ext uri="{FF2B5EF4-FFF2-40B4-BE49-F238E27FC236}">
                <a16:creationId xmlns:a16="http://schemas.microsoft.com/office/drawing/2014/main" id="{D8EE2FF3-25A2-4778-ADAC-9D8044E35A43}"/>
              </a:ext>
            </a:extLst>
          </p:cNvPr>
          <p:cNvPicPr/>
          <p:nvPr/>
        </p:nvPicPr>
        <p:blipFill rotWithShape="1">
          <a:blip r:embed="rId3" cstate="print">
            <a:extLst>
              <a:ext uri="{28A0092B-C50C-407E-A947-70E740481C1C}">
                <a14:useLocalDpi xmlns:a14="http://schemas.microsoft.com/office/drawing/2010/main" val="0"/>
              </a:ext>
            </a:extLst>
          </a:blip>
          <a:srcRect t="16158" b="20371"/>
          <a:stretch/>
        </p:blipFill>
        <p:spPr bwMode="auto">
          <a:xfrm>
            <a:off x="0" y="0"/>
            <a:ext cx="1771015" cy="685800"/>
          </a:xfrm>
          <a:prstGeom prst="rect">
            <a:avLst/>
          </a:prstGeom>
          <a:ln>
            <a:noFill/>
          </a:ln>
          <a:extLst>
            <a:ext uri="{53640926-AAD7-44D8-BBD7-CCE9431645EC}">
              <a14:shadowObscured xmlns:a14="http://schemas.microsoft.com/office/drawing/2010/main"/>
            </a:ext>
          </a:extLst>
        </p:spPr>
      </p:pic>
      <p:sp>
        <p:nvSpPr>
          <p:cNvPr id="12" name="Content Placeholder 2">
            <a:extLst>
              <a:ext uri="{FF2B5EF4-FFF2-40B4-BE49-F238E27FC236}">
                <a16:creationId xmlns:a16="http://schemas.microsoft.com/office/drawing/2014/main" id="{40F9FA65-FAC6-41E3-8809-D78F981FD63C}"/>
              </a:ext>
            </a:extLst>
          </p:cNvPr>
          <p:cNvSpPr txBox="1">
            <a:spLocks/>
          </p:cNvSpPr>
          <p:nvPr/>
        </p:nvSpPr>
        <p:spPr>
          <a:xfrm>
            <a:off x="743233" y="2933537"/>
            <a:ext cx="11762173" cy="4568031"/>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GB" sz="8800" b="1" dirty="0">
                <a:solidFill>
                  <a:schemeClr val="accent1"/>
                </a:solidFill>
              </a:rPr>
              <a:t>Practise Questions</a:t>
            </a:r>
          </a:p>
          <a:p>
            <a:endParaRPr lang="en-GB" sz="8800" b="1" dirty="0">
              <a:solidFill>
                <a:schemeClr val="accent1"/>
              </a:solidFill>
            </a:endParaRPr>
          </a:p>
          <a:p>
            <a:endParaRPr lang="en-GB" sz="8800" dirty="0">
              <a:solidFill>
                <a:schemeClr val="accent1"/>
              </a:solidFill>
            </a:endParaRPr>
          </a:p>
        </p:txBody>
      </p:sp>
      <p:pic>
        <p:nvPicPr>
          <p:cNvPr id="13" name="Picture 12">
            <a:extLst>
              <a:ext uri="{FF2B5EF4-FFF2-40B4-BE49-F238E27FC236}">
                <a16:creationId xmlns:a16="http://schemas.microsoft.com/office/drawing/2014/main" id="{9106C1D1-B328-417B-80FC-A4F25E2A8C9F}"/>
              </a:ext>
            </a:extLst>
          </p:cNvPr>
          <p:cNvPicPr/>
          <p:nvPr/>
        </p:nvPicPr>
        <p:blipFill>
          <a:blip r:embed="rId4" cstate="print">
            <a:extLst>
              <a:ext uri="{28A0092B-C50C-407E-A947-70E740481C1C}">
                <a14:useLocalDpi xmlns:a14="http://schemas.microsoft.com/office/drawing/2010/main" val="0"/>
              </a:ext>
            </a:extLst>
          </a:blip>
          <a:stretch>
            <a:fillRect/>
          </a:stretch>
        </p:blipFill>
        <p:spPr>
          <a:xfrm>
            <a:off x="823070" y="2933537"/>
            <a:ext cx="1353600" cy="1353600"/>
          </a:xfrm>
          <a:prstGeom prst="rect">
            <a:avLst/>
          </a:prstGeom>
        </p:spPr>
      </p:pic>
      <p:sp>
        <p:nvSpPr>
          <p:cNvPr id="15" name="Subtitle 2">
            <a:extLst>
              <a:ext uri="{FF2B5EF4-FFF2-40B4-BE49-F238E27FC236}">
                <a16:creationId xmlns:a16="http://schemas.microsoft.com/office/drawing/2014/main" id="{084FAD5C-4432-44D2-A19B-C45624876CFF}"/>
              </a:ext>
            </a:extLst>
          </p:cNvPr>
          <p:cNvSpPr txBox="1">
            <a:spLocks/>
          </p:cNvSpPr>
          <p:nvPr/>
        </p:nvSpPr>
        <p:spPr>
          <a:xfrm>
            <a:off x="1499870" y="6420775"/>
            <a:ext cx="9144000" cy="437225"/>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GB" i="1" dirty="0">
                <a:solidFill>
                  <a:schemeClr val="accent3"/>
                </a:solidFill>
              </a:rPr>
              <a:t>How do I plot a scatter graph?</a:t>
            </a:r>
            <a:endParaRPr lang="en-GB" dirty="0">
              <a:solidFill>
                <a:schemeClr val="accent3"/>
              </a:solidFill>
            </a:endParaRPr>
          </a:p>
        </p:txBody>
      </p:sp>
      <p:sp>
        <p:nvSpPr>
          <p:cNvPr id="10" name="Subtitle 2">
            <a:extLst>
              <a:ext uri="{FF2B5EF4-FFF2-40B4-BE49-F238E27FC236}">
                <a16:creationId xmlns:a16="http://schemas.microsoft.com/office/drawing/2014/main" id="{E647AE53-8259-443A-9DFD-027E82FE2314}"/>
              </a:ext>
            </a:extLst>
          </p:cNvPr>
          <p:cNvSpPr txBox="1">
            <a:spLocks/>
          </p:cNvSpPr>
          <p:nvPr/>
        </p:nvSpPr>
        <p:spPr>
          <a:xfrm>
            <a:off x="1771016" y="124287"/>
            <a:ext cx="8266670" cy="685800"/>
          </a:xfrm>
          <a:prstGeom prst="rect">
            <a:avLst/>
          </a:prstGeom>
        </p:spPr>
        <p:txBody>
          <a:bodyPr vert="horz" lIns="91440" tIns="45720" rIns="91440" bIns="45720" rtlCol="0">
            <a:normAutofit fontScale="92500"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GB" b="1" dirty="0">
                <a:solidFill>
                  <a:schemeClr val="tx2"/>
                </a:solidFill>
              </a:rPr>
              <a:t>How do we use box plots and scatter graphs to represent and compare large data sets?</a:t>
            </a:r>
          </a:p>
        </p:txBody>
      </p:sp>
      <p:pic>
        <p:nvPicPr>
          <p:cNvPr id="14" name="Picture 13">
            <a:extLst>
              <a:ext uri="{FF2B5EF4-FFF2-40B4-BE49-F238E27FC236}">
                <a16:creationId xmlns:a16="http://schemas.microsoft.com/office/drawing/2014/main" id="{4BB01A6D-283A-4F3C-9096-81C33F89DD8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037685" y="0"/>
            <a:ext cx="2154315" cy="1211802"/>
          </a:xfrm>
          <a:prstGeom prst="rect">
            <a:avLst/>
          </a:prstGeom>
        </p:spPr>
      </p:pic>
    </p:spTree>
    <p:extLst>
      <p:ext uri="{BB962C8B-B14F-4D97-AF65-F5344CB8AC3E}">
        <p14:creationId xmlns:p14="http://schemas.microsoft.com/office/powerpoint/2010/main" val="56899158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95C8FFFF-7729-4436-A123-D6817B15909B}"/>
              </a:ext>
            </a:extLst>
          </p:cNvPr>
          <p:cNvSpPr>
            <a:spLocks noGrp="1"/>
          </p:cNvSpPr>
          <p:nvPr>
            <p:ph type="subTitle" idx="1"/>
          </p:nvPr>
        </p:nvSpPr>
        <p:spPr>
          <a:xfrm>
            <a:off x="1499870" y="6420775"/>
            <a:ext cx="9144000" cy="437225"/>
          </a:xfrm>
        </p:spPr>
        <p:txBody>
          <a:bodyPr>
            <a:normAutofit/>
          </a:bodyPr>
          <a:lstStyle/>
          <a:p>
            <a:pPr algn="l"/>
            <a:r>
              <a:rPr lang="en-GB" i="1" dirty="0">
                <a:solidFill>
                  <a:schemeClr val="accent3"/>
                </a:solidFill>
              </a:rPr>
              <a:t>How do I plot a scatter graph?</a:t>
            </a:r>
            <a:endParaRPr lang="en-GB" dirty="0">
              <a:solidFill>
                <a:schemeClr val="accent3"/>
              </a:solidFill>
            </a:endParaRPr>
          </a:p>
        </p:txBody>
      </p:sp>
      <p:pic>
        <p:nvPicPr>
          <p:cNvPr id="8" name="Picture 7">
            <a:extLst>
              <a:ext uri="{FF2B5EF4-FFF2-40B4-BE49-F238E27FC236}">
                <a16:creationId xmlns:a16="http://schemas.microsoft.com/office/drawing/2014/main" id="{51F64884-B4E4-416B-8DFE-6D53C8D98A8E}"/>
              </a:ext>
            </a:extLst>
          </p:cNvPr>
          <p:cNvPicPr/>
          <p:nvPr/>
        </p:nvPicPr>
        <p:blipFill rotWithShape="1">
          <a:blip r:embed="rId2" cstate="print">
            <a:extLst>
              <a:ext uri="{28A0092B-C50C-407E-A947-70E740481C1C}">
                <a14:useLocalDpi xmlns:a14="http://schemas.microsoft.com/office/drawing/2010/main" val="0"/>
              </a:ext>
            </a:extLst>
          </a:blip>
          <a:srcRect t="13325" b="21721"/>
          <a:stretch/>
        </p:blipFill>
        <p:spPr bwMode="auto">
          <a:xfrm>
            <a:off x="0" y="6263640"/>
            <a:ext cx="1499870" cy="594360"/>
          </a:xfrm>
          <a:prstGeom prst="rect">
            <a:avLst/>
          </a:prstGeom>
          <a:ln>
            <a:noFill/>
          </a:ln>
          <a:extLst>
            <a:ext uri="{53640926-AAD7-44D8-BBD7-CCE9431645EC}">
              <a14:shadowObscured xmlns:a14="http://schemas.microsoft.com/office/drawing/2010/main"/>
            </a:ext>
          </a:extLst>
        </p:spPr>
      </p:pic>
      <p:pic>
        <p:nvPicPr>
          <p:cNvPr id="9" name="Picture 8">
            <a:extLst>
              <a:ext uri="{FF2B5EF4-FFF2-40B4-BE49-F238E27FC236}">
                <a16:creationId xmlns:a16="http://schemas.microsoft.com/office/drawing/2014/main" id="{D8EE2FF3-25A2-4778-ADAC-9D8044E35A43}"/>
              </a:ext>
            </a:extLst>
          </p:cNvPr>
          <p:cNvPicPr/>
          <p:nvPr/>
        </p:nvPicPr>
        <p:blipFill rotWithShape="1">
          <a:blip r:embed="rId3" cstate="print">
            <a:extLst>
              <a:ext uri="{28A0092B-C50C-407E-A947-70E740481C1C}">
                <a14:useLocalDpi xmlns:a14="http://schemas.microsoft.com/office/drawing/2010/main" val="0"/>
              </a:ext>
            </a:extLst>
          </a:blip>
          <a:srcRect t="16158" b="20371"/>
          <a:stretch/>
        </p:blipFill>
        <p:spPr bwMode="auto">
          <a:xfrm>
            <a:off x="0" y="0"/>
            <a:ext cx="1771015" cy="685800"/>
          </a:xfrm>
          <a:prstGeom prst="rect">
            <a:avLst/>
          </a:prstGeom>
          <a:ln>
            <a:noFill/>
          </a:ln>
          <a:extLst>
            <a:ext uri="{53640926-AAD7-44D8-BBD7-CCE9431645EC}">
              <a14:shadowObscured xmlns:a14="http://schemas.microsoft.com/office/drawing/2010/main"/>
            </a:ext>
          </a:extLst>
        </p:spPr>
      </p:pic>
      <p:sp>
        <p:nvSpPr>
          <p:cNvPr id="4" name="Rectangle 3">
            <a:extLst>
              <a:ext uri="{FF2B5EF4-FFF2-40B4-BE49-F238E27FC236}">
                <a16:creationId xmlns:a16="http://schemas.microsoft.com/office/drawing/2014/main" id="{AAD7E3D4-24D2-4927-8484-2BA9EC0C24ED}"/>
              </a:ext>
            </a:extLst>
          </p:cNvPr>
          <p:cNvSpPr/>
          <p:nvPr/>
        </p:nvSpPr>
        <p:spPr>
          <a:xfrm>
            <a:off x="59183" y="989204"/>
            <a:ext cx="11665258" cy="4401205"/>
          </a:xfrm>
          <a:prstGeom prst="rect">
            <a:avLst/>
          </a:prstGeom>
        </p:spPr>
        <p:txBody>
          <a:bodyPr wrap="square">
            <a:spAutoFit/>
          </a:bodyPr>
          <a:lstStyle/>
          <a:p>
            <a:pPr>
              <a:spcAft>
                <a:spcPts val="600"/>
              </a:spcAft>
            </a:pPr>
            <a:r>
              <a:rPr lang="en-GB" sz="2400" b="1" u="sng" dirty="0">
                <a:solidFill>
                  <a:schemeClr val="accent1"/>
                </a:solidFill>
                <a:latin typeface="+mj-lt"/>
              </a:rPr>
              <a:t>The Knowledge Phase</a:t>
            </a:r>
            <a:endParaRPr lang="en-GB" sz="2400" dirty="0">
              <a:solidFill>
                <a:schemeClr val="accent1"/>
              </a:solidFill>
              <a:latin typeface="+mj-lt"/>
            </a:endParaRPr>
          </a:p>
          <a:p>
            <a:pPr>
              <a:spcAft>
                <a:spcPts val="600"/>
              </a:spcAft>
            </a:pPr>
            <a:br>
              <a:rPr lang="en-GB" sz="2400" dirty="0">
                <a:solidFill>
                  <a:schemeClr val="accent1"/>
                </a:solidFill>
                <a:latin typeface="+mj-lt"/>
              </a:rPr>
            </a:br>
            <a:r>
              <a:rPr lang="en-GB" sz="2400" b="1" dirty="0">
                <a:solidFill>
                  <a:schemeClr val="accent1"/>
                </a:solidFill>
                <a:latin typeface="+mj-lt"/>
              </a:rPr>
              <a:t>The Gradient</a:t>
            </a:r>
            <a:endParaRPr lang="en-GB" sz="2400" dirty="0">
              <a:solidFill>
                <a:schemeClr val="accent1"/>
              </a:solidFill>
              <a:latin typeface="+mj-lt"/>
            </a:endParaRPr>
          </a:p>
          <a:p>
            <a:pPr>
              <a:spcAft>
                <a:spcPts val="600"/>
              </a:spcAft>
            </a:pPr>
            <a:r>
              <a:rPr lang="en-GB" sz="2400" dirty="0">
                <a:solidFill>
                  <a:schemeClr val="accent1"/>
                </a:solidFill>
                <a:latin typeface="+mj-lt"/>
              </a:rPr>
              <a:t>To find the gradient you need to:</a:t>
            </a:r>
          </a:p>
          <a:p>
            <a:pPr marL="342900" lvl="0" indent="-342900">
              <a:spcAft>
                <a:spcPts val="600"/>
              </a:spcAft>
              <a:buFont typeface="Arial" panose="020B0604020202020204" pitchFamily="34" charset="0"/>
              <a:buChar char="•"/>
            </a:pPr>
            <a:r>
              <a:rPr lang="en-GB" sz="2400" dirty="0">
                <a:solidFill>
                  <a:schemeClr val="accent1"/>
                </a:solidFill>
                <a:latin typeface="+mj-lt"/>
              </a:rPr>
              <a:t> pick 2 points on your line of best fit</a:t>
            </a:r>
          </a:p>
          <a:p>
            <a:pPr marL="342900" lvl="0" indent="-342900">
              <a:spcAft>
                <a:spcPts val="600"/>
              </a:spcAft>
              <a:buFont typeface="Arial" panose="020B0604020202020204" pitchFamily="34" charset="0"/>
              <a:buChar char="•"/>
            </a:pPr>
            <a:r>
              <a:rPr lang="en-GB" sz="2400" dirty="0">
                <a:solidFill>
                  <a:schemeClr val="accent1"/>
                </a:solidFill>
                <a:latin typeface="+mj-lt"/>
              </a:rPr>
              <a:t> join them with a triangle</a:t>
            </a:r>
          </a:p>
          <a:p>
            <a:pPr marL="342900" lvl="0" indent="-342900">
              <a:spcAft>
                <a:spcPts val="600"/>
              </a:spcAft>
              <a:buFont typeface="Arial" panose="020B0604020202020204" pitchFamily="34" charset="0"/>
              <a:buChar char="•"/>
            </a:pPr>
            <a:r>
              <a:rPr lang="en-GB" sz="2400" dirty="0">
                <a:solidFill>
                  <a:schemeClr val="accent1"/>
                </a:solidFill>
                <a:latin typeface="+mj-lt"/>
              </a:rPr>
              <a:t> divide the number down by the  number across </a:t>
            </a:r>
          </a:p>
          <a:p>
            <a:pPr>
              <a:spcAft>
                <a:spcPts val="600"/>
              </a:spcAft>
            </a:pPr>
            <a:r>
              <a:rPr lang="en-GB" sz="2400" b="1" dirty="0">
                <a:solidFill>
                  <a:schemeClr val="accent1"/>
                </a:solidFill>
                <a:latin typeface="+mj-lt"/>
              </a:rPr>
              <a:t> </a:t>
            </a:r>
            <a:endParaRPr lang="en-GB" sz="2400" dirty="0">
              <a:solidFill>
                <a:schemeClr val="accent1"/>
              </a:solidFill>
              <a:latin typeface="+mj-lt"/>
            </a:endParaRPr>
          </a:p>
          <a:p>
            <a:pPr>
              <a:spcAft>
                <a:spcPts val="600"/>
              </a:spcAft>
            </a:pPr>
            <a:r>
              <a:rPr lang="en-GB" sz="2400" b="1" dirty="0">
                <a:solidFill>
                  <a:schemeClr val="accent1"/>
                </a:solidFill>
                <a:latin typeface="+mj-lt"/>
              </a:rPr>
              <a:t>The y-intercept</a:t>
            </a:r>
            <a:endParaRPr lang="en-GB" sz="2400" dirty="0">
              <a:solidFill>
                <a:schemeClr val="accent1"/>
              </a:solidFill>
              <a:latin typeface="+mj-lt"/>
            </a:endParaRPr>
          </a:p>
          <a:p>
            <a:pPr marL="342900" indent="-342900">
              <a:spcAft>
                <a:spcPts val="600"/>
              </a:spcAft>
              <a:buFont typeface="Arial" panose="020B0604020202020204" pitchFamily="34" charset="0"/>
              <a:buChar char="•"/>
            </a:pPr>
            <a:r>
              <a:rPr lang="en-GB" sz="2400" dirty="0">
                <a:solidFill>
                  <a:schemeClr val="accent1"/>
                </a:solidFill>
                <a:latin typeface="+mj-lt"/>
              </a:rPr>
              <a:t>The y - intercept is the point at which the line passes the y axis</a:t>
            </a:r>
          </a:p>
        </p:txBody>
      </p:sp>
      <p:sp>
        <p:nvSpPr>
          <p:cNvPr id="11" name="Subtitle 2">
            <a:extLst>
              <a:ext uri="{FF2B5EF4-FFF2-40B4-BE49-F238E27FC236}">
                <a16:creationId xmlns:a16="http://schemas.microsoft.com/office/drawing/2014/main" id="{DFF59CAD-59F9-4615-8E99-1BFD5152FB3A}"/>
              </a:ext>
            </a:extLst>
          </p:cNvPr>
          <p:cNvSpPr txBox="1">
            <a:spLocks/>
          </p:cNvSpPr>
          <p:nvPr/>
        </p:nvSpPr>
        <p:spPr>
          <a:xfrm>
            <a:off x="1771016" y="124287"/>
            <a:ext cx="8266670" cy="685800"/>
          </a:xfrm>
          <a:prstGeom prst="rect">
            <a:avLst/>
          </a:prstGeom>
        </p:spPr>
        <p:txBody>
          <a:bodyPr vert="horz" lIns="91440" tIns="45720" rIns="91440" bIns="45720" rtlCol="0">
            <a:normAutofit fontScale="92500"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GB" b="1" dirty="0">
                <a:solidFill>
                  <a:schemeClr val="tx2"/>
                </a:solidFill>
              </a:rPr>
              <a:t>How do we use box plots and scatter graphs to represent and compare large data sets?</a:t>
            </a:r>
          </a:p>
        </p:txBody>
      </p:sp>
      <p:pic>
        <p:nvPicPr>
          <p:cNvPr id="12" name="Picture 11">
            <a:extLst>
              <a:ext uri="{FF2B5EF4-FFF2-40B4-BE49-F238E27FC236}">
                <a16:creationId xmlns:a16="http://schemas.microsoft.com/office/drawing/2014/main" id="{C819253A-F166-4B34-A674-BC3235C5B16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037685" y="0"/>
            <a:ext cx="2154315" cy="1211802"/>
          </a:xfrm>
          <a:prstGeom prst="rect">
            <a:avLst/>
          </a:prstGeom>
        </p:spPr>
      </p:pic>
    </p:spTree>
    <p:extLst>
      <p:ext uri="{BB962C8B-B14F-4D97-AF65-F5344CB8AC3E}">
        <p14:creationId xmlns:p14="http://schemas.microsoft.com/office/powerpoint/2010/main" val="8584098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ECA7F727-01CA-4C18-AF97-884946CC17F0}"/>
              </a:ext>
            </a:extLst>
          </p:cNvPr>
          <p:cNvPicPr>
            <a:picLocks noChangeAspect="1"/>
          </p:cNvPicPr>
          <p:nvPr/>
        </p:nvPicPr>
        <p:blipFill>
          <a:blip r:embed="rId2"/>
          <a:stretch>
            <a:fillRect/>
          </a:stretch>
        </p:blipFill>
        <p:spPr>
          <a:xfrm>
            <a:off x="1868233" y="685800"/>
            <a:ext cx="6009837" cy="5577840"/>
          </a:xfrm>
          <a:prstGeom prst="rect">
            <a:avLst/>
          </a:prstGeom>
        </p:spPr>
      </p:pic>
      <p:sp>
        <p:nvSpPr>
          <p:cNvPr id="3" name="Subtitle 2">
            <a:extLst>
              <a:ext uri="{FF2B5EF4-FFF2-40B4-BE49-F238E27FC236}">
                <a16:creationId xmlns:a16="http://schemas.microsoft.com/office/drawing/2014/main" id="{95C8FFFF-7729-4436-A123-D6817B15909B}"/>
              </a:ext>
            </a:extLst>
          </p:cNvPr>
          <p:cNvSpPr>
            <a:spLocks noGrp="1"/>
          </p:cNvSpPr>
          <p:nvPr>
            <p:ph type="subTitle" idx="1"/>
          </p:nvPr>
        </p:nvSpPr>
        <p:spPr>
          <a:xfrm>
            <a:off x="1499870" y="6420775"/>
            <a:ext cx="9144000" cy="437225"/>
          </a:xfrm>
        </p:spPr>
        <p:txBody>
          <a:bodyPr>
            <a:normAutofit/>
          </a:bodyPr>
          <a:lstStyle/>
          <a:p>
            <a:pPr algn="l"/>
            <a:r>
              <a:rPr lang="en-GB" i="1" dirty="0">
                <a:solidFill>
                  <a:schemeClr val="accent3"/>
                </a:solidFill>
              </a:rPr>
              <a:t>How do I plot a scatter graph?</a:t>
            </a:r>
            <a:endParaRPr lang="en-GB" dirty="0">
              <a:solidFill>
                <a:schemeClr val="accent3"/>
              </a:solidFill>
            </a:endParaRPr>
          </a:p>
        </p:txBody>
      </p:sp>
      <p:pic>
        <p:nvPicPr>
          <p:cNvPr id="8" name="Picture 7">
            <a:extLst>
              <a:ext uri="{FF2B5EF4-FFF2-40B4-BE49-F238E27FC236}">
                <a16:creationId xmlns:a16="http://schemas.microsoft.com/office/drawing/2014/main" id="{51F64884-B4E4-416B-8DFE-6D53C8D98A8E}"/>
              </a:ext>
            </a:extLst>
          </p:cNvPr>
          <p:cNvPicPr/>
          <p:nvPr/>
        </p:nvPicPr>
        <p:blipFill rotWithShape="1">
          <a:blip r:embed="rId3" cstate="print">
            <a:extLst>
              <a:ext uri="{28A0092B-C50C-407E-A947-70E740481C1C}">
                <a14:useLocalDpi xmlns:a14="http://schemas.microsoft.com/office/drawing/2010/main" val="0"/>
              </a:ext>
            </a:extLst>
          </a:blip>
          <a:srcRect t="13325" b="21721"/>
          <a:stretch/>
        </p:blipFill>
        <p:spPr bwMode="auto">
          <a:xfrm>
            <a:off x="0" y="6263640"/>
            <a:ext cx="1499870" cy="594360"/>
          </a:xfrm>
          <a:prstGeom prst="rect">
            <a:avLst/>
          </a:prstGeom>
          <a:ln>
            <a:noFill/>
          </a:ln>
          <a:extLst>
            <a:ext uri="{53640926-AAD7-44D8-BBD7-CCE9431645EC}">
              <a14:shadowObscured xmlns:a14="http://schemas.microsoft.com/office/drawing/2010/main"/>
            </a:ext>
          </a:extLst>
        </p:spPr>
      </p:pic>
      <p:pic>
        <p:nvPicPr>
          <p:cNvPr id="9" name="Picture 8">
            <a:extLst>
              <a:ext uri="{FF2B5EF4-FFF2-40B4-BE49-F238E27FC236}">
                <a16:creationId xmlns:a16="http://schemas.microsoft.com/office/drawing/2014/main" id="{D8EE2FF3-25A2-4778-ADAC-9D8044E35A43}"/>
              </a:ext>
            </a:extLst>
          </p:cNvPr>
          <p:cNvPicPr/>
          <p:nvPr/>
        </p:nvPicPr>
        <p:blipFill rotWithShape="1">
          <a:blip r:embed="rId4" cstate="print">
            <a:extLst>
              <a:ext uri="{28A0092B-C50C-407E-A947-70E740481C1C}">
                <a14:useLocalDpi xmlns:a14="http://schemas.microsoft.com/office/drawing/2010/main" val="0"/>
              </a:ext>
            </a:extLst>
          </a:blip>
          <a:srcRect t="16158" b="20371"/>
          <a:stretch/>
        </p:blipFill>
        <p:spPr bwMode="auto">
          <a:xfrm>
            <a:off x="0" y="0"/>
            <a:ext cx="1771015" cy="685800"/>
          </a:xfrm>
          <a:prstGeom prst="rect">
            <a:avLst/>
          </a:prstGeom>
          <a:ln>
            <a:noFill/>
          </a:ln>
          <a:extLst>
            <a:ext uri="{53640926-AAD7-44D8-BBD7-CCE9431645EC}">
              <a14:shadowObscured xmlns:a14="http://schemas.microsoft.com/office/drawing/2010/main"/>
            </a:ext>
          </a:extLst>
        </p:spPr>
      </p:pic>
      <p:sp>
        <p:nvSpPr>
          <p:cNvPr id="11" name="Oval 10">
            <a:extLst>
              <a:ext uri="{FF2B5EF4-FFF2-40B4-BE49-F238E27FC236}">
                <a16:creationId xmlns:a16="http://schemas.microsoft.com/office/drawing/2014/main" id="{4F0FE2DB-8EC0-4FB7-A217-2671E65D3786}"/>
              </a:ext>
            </a:extLst>
          </p:cNvPr>
          <p:cNvSpPr/>
          <p:nvPr/>
        </p:nvSpPr>
        <p:spPr>
          <a:xfrm>
            <a:off x="2656427" y="4499037"/>
            <a:ext cx="823708" cy="773654"/>
          </a:xfrm>
          <a:prstGeom prst="ellipse">
            <a:avLst/>
          </a:prstGeom>
          <a:no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ctangle 11">
            <a:extLst>
              <a:ext uri="{FF2B5EF4-FFF2-40B4-BE49-F238E27FC236}">
                <a16:creationId xmlns:a16="http://schemas.microsoft.com/office/drawing/2014/main" id="{2F927AA9-FB0D-4BFB-B89B-D2EE756880C9}"/>
              </a:ext>
            </a:extLst>
          </p:cNvPr>
          <p:cNvSpPr/>
          <p:nvPr/>
        </p:nvSpPr>
        <p:spPr>
          <a:xfrm>
            <a:off x="7878070" y="1397748"/>
            <a:ext cx="2724912" cy="461665"/>
          </a:xfrm>
          <a:prstGeom prst="rect">
            <a:avLst/>
          </a:prstGeom>
        </p:spPr>
        <p:txBody>
          <a:bodyPr wrap="square">
            <a:spAutoFit/>
          </a:bodyPr>
          <a:lstStyle/>
          <a:p>
            <a:r>
              <a:rPr lang="en-GB" sz="2400" b="1" dirty="0">
                <a:solidFill>
                  <a:schemeClr val="accent3"/>
                </a:solidFill>
                <a:latin typeface="+mj-lt"/>
                <a:cs typeface="Gautami" panose="020B0502040204020203" pitchFamily="34" charset="0"/>
              </a:rPr>
              <a:t>intercept: +2</a:t>
            </a:r>
            <a:endParaRPr lang="en-GB" sz="2400" b="1" dirty="0">
              <a:solidFill>
                <a:schemeClr val="accent3"/>
              </a:solidFill>
              <a:latin typeface="+mj-lt"/>
            </a:endParaRPr>
          </a:p>
        </p:txBody>
      </p:sp>
      <p:cxnSp>
        <p:nvCxnSpPr>
          <p:cNvPr id="6" name="Straight Connector 5">
            <a:extLst>
              <a:ext uri="{FF2B5EF4-FFF2-40B4-BE49-F238E27FC236}">
                <a16:creationId xmlns:a16="http://schemas.microsoft.com/office/drawing/2014/main" id="{2439E42D-66AE-4235-9CEB-A0C59CEA00CB}"/>
              </a:ext>
            </a:extLst>
          </p:cNvPr>
          <p:cNvCxnSpPr/>
          <p:nvPr/>
        </p:nvCxnSpPr>
        <p:spPr>
          <a:xfrm>
            <a:off x="8439912" y="1886845"/>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14" name="Rectangle 13">
            <a:extLst>
              <a:ext uri="{FF2B5EF4-FFF2-40B4-BE49-F238E27FC236}">
                <a16:creationId xmlns:a16="http://schemas.microsoft.com/office/drawing/2014/main" id="{4A9772F8-3591-4182-B5FC-DA9F4600A59F}"/>
              </a:ext>
            </a:extLst>
          </p:cNvPr>
          <p:cNvSpPr/>
          <p:nvPr/>
        </p:nvSpPr>
        <p:spPr>
          <a:xfrm>
            <a:off x="3577353" y="4165388"/>
            <a:ext cx="817545" cy="461665"/>
          </a:xfrm>
          <a:prstGeom prst="rect">
            <a:avLst/>
          </a:prstGeom>
        </p:spPr>
        <p:txBody>
          <a:bodyPr wrap="square">
            <a:spAutoFit/>
          </a:bodyPr>
          <a:lstStyle/>
          <a:p>
            <a:pPr algn="ctr"/>
            <a:r>
              <a:rPr lang="en-GB" sz="2400" b="1" dirty="0">
                <a:solidFill>
                  <a:schemeClr val="accent3"/>
                </a:solidFill>
                <a:latin typeface="+mj-lt"/>
                <a:cs typeface="Gautami" panose="020B0502040204020203" pitchFamily="34" charset="0"/>
              </a:rPr>
              <a:t>x</a:t>
            </a:r>
            <a:endParaRPr lang="en-GB" sz="2400" b="1" dirty="0">
              <a:solidFill>
                <a:schemeClr val="accent3"/>
              </a:solidFill>
              <a:latin typeface="+mj-lt"/>
            </a:endParaRPr>
          </a:p>
        </p:txBody>
      </p:sp>
      <p:sp>
        <p:nvSpPr>
          <p:cNvPr id="16" name="Rectangle 15">
            <a:extLst>
              <a:ext uri="{FF2B5EF4-FFF2-40B4-BE49-F238E27FC236}">
                <a16:creationId xmlns:a16="http://schemas.microsoft.com/office/drawing/2014/main" id="{C6516F7C-C628-4B44-90A6-F7D422CD5CC1}"/>
              </a:ext>
            </a:extLst>
          </p:cNvPr>
          <p:cNvSpPr/>
          <p:nvPr/>
        </p:nvSpPr>
        <p:spPr>
          <a:xfrm>
            <a:off x="5470161" y="3198167"/>
            <a:ext cx="817545" cy="461665"/>
          </a:xfrm>
          <a:prstGeom prst="rect">
            <a:avLst/>
          </a:prstGeom>
        </p:spPr>
        <p:txBody>
          <a:bodyPr wrap="square">
            <a:spAutoFit/>
          </a:bodyPr>
          <a:lstStyle/>
          <a:p>
            <a:pPr algn="ctr"/>
            <a:r>
              <a:rPr lang="en-GB" sz="2400" b="1" dirty="0">
                <a:solidFill>
                  <a:schemeClr val="accent3"/>
                </a:solidFill>
                <a:latin typeface="+mj-lt"/>
                <a:cs typeface="Gautami" panose="020B0502040204020203" pitchFamily="34" charset="0"/>
              </a:rPr>
              <a:t>x</a:t>
            </a:r>
            <a:endParaRPr lang="en-GB" sz="2400" b="1" dirty="0">
              <a:solidFill>
                <a:schemeClr val="accent3"/>
              </a:solidFill>
              <a:latin typeface="+mj-lt"/>
            </a:endParaRPr>
          </a:p>
        </p:txBody>
      </p:sp>
      <p:cxnSp>
        <p:nvCxnSpPr>
          <p:cNvPr id="18" name="Straight Arrow Connector 17">
            <a:extLst>
              <a:ext uri="{FF2B5EF4-FFF2-40B4-BE49-F238E27FC236}">
                <a16:creationId xmlns:a16="http://schemas.microsoft.com/office/drawing/2014/main" id="{D5B4C422-C9D7-4986-8763-B9DD49B141A6}"/>
              </a:ext>
            </a:extLst>
          </p:cNvPr>
          <p:cNvCxnSpPr/>
          <p:nvPr/>
        </p:nvCxnSpPr>
        <p:spPr>
          <a:xfrm>
            <a:off x="5878933" y="3474720"/>
            <a:ext cx="0" cy="921500"/>
          </a:xfrm>
          <a:prstGeom prst="straightConnector1">
            <a:avLst/>
          </a:prstGeom>
          <a:ln w="28575">
            <a:solidFill>
              <a:schemeClr val="accent3"/>
            </a:solidFill>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5FDE5189-38FA-4C87-A796-AB0B8C969DAF}"/>
              </a:ext>
            </a:extLst>
          </p:cNvPr>
          <p:cNvCxnSpPr>
            <a:cxnSpLocks/>
          </p:cNvCxnSpPr>
          <p:nvPr/>
        </p:nvCxnSpPr>
        <p:spPr>
          <a:xfrm flipH="1">
            <a:off x="3986125" y="4396220"/>
            <a:ext cx="1892808" cy="0"/>
          </a:xfrm>
          <a:prstGeom prst="straightConnector1">
            <a:avLst/>
          </a:prstGeom>
          <a:ln w="28575">
            <a:solidFill>
              <a:schemeClr val="accent3"/>
            </a:solidFill>
            <a:tailEnd type="triangle"/>
          </a:ln>
        </p:spPr>
        <p:style>
          <a:lnRef idx="1">
            <a:schemeClr val="accent1"/>
          </a:lnRef>
          <a:fillRef idx="0">
            <a:schemeClr val="accent1"/>
          </a:fillRef>
          <a:effectRef idx="0">
            <a:schemeClr val="accent1"/>
          </a:effectRef>
          <a:fontRef idx="minor">
            <a:schemeClr val="tx1"/>
          </a:fontRef>
        </p:style>
      </p:cxnSp>
      <p:sp>
        <p:nvSpPr>
          <p:cNvPr id="21" name="Rectangle 20">
            <a:extLst>
              <a:ext uri="{FF2B5EF4-FFF2-40B4-BE49-F238E27FC236}">
                <a16:creationId xmlns:a16="http://schemas.microsoft.com/office/drawing/2014/main" id="{C238A838-A18A-4074-B080-8D1E1007F970}"/>
              </a:ext>
            </a:extLst>
          </p:cNvPr>
          <p:cNvSpPr/>
          <p:nvPr/>
        </p:nvSpPr>
        <p:spPr>
          <a:xfrm>
            <a:off x="5808231" y="3704637"/>
            <a:ext cx="527278" cy="461665"/>
          </a:xfrm>
          <a:prstGeom prst="rect">
            <a:avLst/>
          </a:prstGeom>
        </p:spPr>
        <p:txBody>
          <a:bodyPr wrap="square">
            <a:spAutoFit/>
          </a:bodyPr>
          <a:lstStyle/>
          <a:p>
            <a:pPr algn="ctr"/>
            <a:r>
              <a:rPr lang="en-GB" sz="2400" b="1" dirty="0">
                <a:solidFill>
                  <a:schemeClr val="accent3"/>
                </a:solidFill>
                <a:latin typeface="+mj-lt"/>
                <a:cs typeface="Gautami" panose="020B0502040204020203" pitchFamily="34" charset="0"/>
              </a:rPr>
              <a:t>2</a:t>
            </a:r>
            <a:endParaRPr lang="en-GB" sz="2400" b="1" dirty="0">
              <a:solidFill>
                <a:schemeClr val="accent3"/>
              </a:solidFill>
              <a:latin typeface="+mj-lt"/>
            </a:endParaRPr>
          </a:p>
        </p:txBody>
      </p:sp>
      <p:sp>
        <p:nvSpPr>
          <p:cNvPr id="22" name="Rectangle 21">
            <a:extLst>
              <a:ext uri="{FF2B5EF4-FFF2-40B4-BE49-F238E27FC236}">
                <a16:creationId xmlns:a16="http://schemas.microsoft.com/office/drawing/2014/main" id="{B5F4304C-901E-41A9-8EE6-B2647430A49C}"/>
              </a:ext>
            </a:extLst>
          </p:cNvPr>
          <p:cNvSpPr/>
          <p:nvPr/>
        </p:nvSpPr>
        <p:spPr>
          <a:xfrm>
            <a:off x="4668890" y="4424199"/>
            <a:ext cx="527278" cy="461665"/>
          </a:xfrm>
          <a:prstGeom prst="rect">
            <a:avLst/>
          </a:prstGeom>
        </p:spPr>
        <p:txBody>
          <a:bodyPr wrap="square">
            <a:spAutoFit/>
          </a:bodyPr>
          <a:lstStyle/>
          <a:p>
            <a:pPr algn="ctr"/>
            <a:r>
              <a:rPr lang="en-GB" sz="2400" b="1" dirty="0">
                <a:solidFill>
                  <a:schemeClr val="accent3"/>
                </a:solidFill>
                <a:latin typeface="+mj-lt"/>
                <a:cs typeface="Gautami" panose="020B0502040204020203" pitchFamily="34" charset="0"/>
              </a:rPr>
              <a:t>4</a:t>
            </a:r>
            <a:endParaRPr lang="en-GB" sz="2400" b="1" dirty="0">
              <a:solidFill>
                <a:schemeClr val="accent3"/>
              </a:solidFill>
              <a:latin typeface="+mj-lt"/>
            </a:endParaRPr>
          </a:p>
        </p:txBody>
      </p:sp>
      <p:sp>
        <p:nvSpPr>
          <p:cNvPr id="23" name="Rectangle 22">
            <a:extLst>
              <a:ext uri="{FF2B5EF4-FFF2-40B4-BE49-F238E27FC236}">
                <a16:creationId xmlns:a16="http://schemas.microsoft.com/office/drawing/2014/main" id="{BCD6CECE-23C4-4591-ACC9-078992415A45}"/>
              </a:ext>
            </a:extLst>
          </p:cNvPr>
          <p:cNvSpPr/>
          <p:nvPr/>
        </p:nvSpPr>
        <p:spPr>
          <a:xfrm>
            <a:off x="7878070" y="1930906"/>
            <a:ext cx="2724912" cy="461665"/>
          </a:xfrm>
          <a:prstGeom prst="rect">
            <a:avLst/>
          </a:prstGeom>
        </p:spPr>
        <p:txBody>
          <a:bodyPr wrap="square">
            <a:spAutoFit/>
          </a:bodyPr>
          <a:lstStyle/>
          <a:p>
            <a:r>
              <a:rPr lang="en-GB" sz="2400" b="1" dirty="0">
                <a:solidFill>
                  <a:schemeClr val="accent3"/>
                </a:solidFill>
                <a:latin typeface="+mj-lt"/>
                <a:cs typeface="Gautami" panose="020B0502040204020203" pitchFamily="34" charset="0"/>
              </a:rPr>
              <a:t>gradient: 2 </a:t>
            </a:r>
            <a:r>
              <a:rPr lang="en-GB" sz="2400" b="1" dirty="0">
                <a:solidFill>
                  <a:schemeClr val="accent3"/>
                </a:solidFill>
                <a:latin typeface="Calibri Light" panose="020F0302020204030204" pitchFamily="34" charset="0"/>
                <a:cs typeface="Calibri Light" panose="020F0302020204030204" pitchFamily="34" charset="0"/>
              </a:rPr>
              <a:t>÷ 4 = 0.5</a:t>
            </a:r>
            <a:endParaRPr lang="en-GB" sz="2400" b="1" dirty="0">
              <a:solidFill>
                <a:schemeClr val="accent3"/>
              </a:solidFill>
              <a:latin typeface="+mj-lt"/>
            </a:endParaRPr>
          </a:p>
        </p:txBody>
      </p:sp>
      <p:sp>
        <p:nvSpPr>
          <p:cNvPr id="24" name="Rectangle 23">
            <a:extLst>
              <a:ext uri="{FF2B5EF4-FFF2-40B4-BE49-F238E27FC236}">
                <a16:creationId xmlns:a16="http://schemas.microsoft.com/office/drawing/2014/main" id="{8C03A345-E1AF-4ED4-BD91-B53333DD8EE7}"/>
              </a:ext>
            </a:extLst>
          </p:cNvPr>
          <p:cNvSpPr/>
          <p:nvPr/>
        </p:nvSpPr>
        <p:spPr>
          <a:xfrm>
            <a:off x="7918958" y="3173288"/>
            <a:ext cx="2724912" cy="461665"/>
          </a:xfrm>
          <a:prstGeom prst="rect">
            <a:avLst/>
          </a:prstGeom>
        </p:spPr>
        <p:txBody>
          <a:bodyPr wrap="square">
            <a:spAutoFit/>
          </a:bodyPr>
          <a:lstStyle/>
          <a:p>
            <a:r>
              <a:rPr lang="en-GB" sz="2400" b="1" dirty="0">
                <a:solidFill>
                  <a:schemeClr val="accent3"/>
                </a:solidFill>
                <a:latin typeface="+mj-lt"/>
                <a:cs typeface="Gautami" panose="020B0502040204020203" pitchFamily="34" charset="0"/>
              </a:rPr>
              <a:t>y = 0.5x + 2</a:t>
            </a:r>
            <a:endParaRPr lang="en-GB" sz="2400" b="1" dirty="0">
              <a:solidFill>
                <a:schemeClr val="accent3"/>
              </a:solidFill>
              <a:latin typeface="+mj-lt"/>
            </a:endParaRPr>
          </a:p>
        </p:txBody>
      </p:sp>
      <p:sp>
        <p:nvSpPr>
          <p:cNvPr id="20" name="Subtitle 2">
            <a:extLst>
              <a:ext uri="{FF2B5EF4-FFF2-40B4-BE49-F238E27FC236}">
                <a16:creationId xmlns:a16="http://schemas.microsoft.com/office/drawing/2014/main" id="{054EB38F-137E-4288-8C16-852DB99018A3}"/>
              </a:ext>
            </a:extLst>
          </p:cNvPr>
          <p:cNvSpPr txBox="1">
            <a:spLocks/>
          </p:cNvSpPr>
          <p:nvPr/>
        </p:nvSpPr>
        <p:spPr>
          <a:xfrm>
            <a:off x="1771016" y="124287"/>
            <a:ext cx="8266670" cy="685800"/>
          </a:xfrm>
          <a:prstGeom prst="rect">
            <a:avLst/>
          </a:prstGeom>
        </p:spPr>
        <p:txBody>
          <a:bodyPr vert="horz" lIns="91440" tIns="45720" rIns="91440" bIns="45720" rtlCol="0">
            <a:normAutofit fontScale="92500"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GB" b="1" dirty="0">
                <a:solidFill>
                  <a:schemeClr val="tx2"/>
                </a:solidFill>
              </a:rPr>
              <a:t>How do we use box plots and scatter graphs to represent and compare large data sets?</a:t>
            </a:r>
          </a:p>
        </p:txBody>
      </p:sp>
      <p:pic>
        <p:nvPicPr>
          <p:cNvPr id="25" name="Picture 24">
            <a:extLst>
              <a:ext uri="{FF2B5EF4-FFF2-40B4-BE49-F238E27FC236}">
                <a16:creationId xmlns:a16="http://schemas.microsoft.com/office/drawing/2014/main" id="{6C8910C3-269D-4181-9915-03BFF8411E6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037685" y="0"/>
            <a:ext cx="2154315" cy="1211802"/>
          </a:xfrm>
          <a:prstGeom prst="rect">
            <a:avLst/>
          </a:prstGeom>
        </p:spPr>
      </p:pic>
    </p:spTree>
    <p:extLst>
      <p:ext uri="{BB962C8B-B14F-4D97-AF65-F5344CB8AC3E}">
        <p14:creationId xmlns:p14="http://schemas.microsoft.com/office/powerpoint/2010/main" val="3769168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heel(1)">
                                      <p:cBhvr>
                                        <p:cTn id="7" dur="20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14"/>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16"/>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22" presetClass="entr" presetSubtype="1" fill="hold" nodeType="clickEffect">
                                  <p:stCondLst>
                                    <p:cond delay="0"/>
                                  </p:stCondLst>
                                  <p:childTnLst>
                                    <p:set>
                                      <p:cBhvr>
                                        <p:cTn id="23" dur="1" fill="hold">
                                          <p:stCondLst>
                                            <p:cond delay="0"/>
                                          </p:stCondLst>
                                        </p:cTn>
                                        <p:tgtEl>
                                          <p:spTgt spid="18"/>
                                        </p:tgtEl>
                                        <p:attrNameLst>
                                          <p:attrName>style.visibility</p:attrName>
                                        </p:attrNameLst>
                                      </p:cBhvr>
                                      <p:to>
                                        <p:strVal val="visible"/>
                                      </p:to>
                                    </p:set>
                                    <p:animEffect transition="in" filter="wipe(up)">
                                      <p:cBhvr>
                                        <p:cTn id="24" dur="500"/>
                                        <p:tgtEl>
                                          <p:spTgt spid="18"/>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2" fill="hold" nodeType="clickEffect">
                                  <p:stCondLst>
                                    <p:cond delay="0"/>
                                  </p:stCondLst>
                                  <p:childTnLst>
                                    <p:set>
                                      <p:cBhvr>
                                        <p:cTn id="28" dur="1" fill="hold">
                                          <p:stCondLst>
                                            <p:cond delay="0"/>
                                          </p:stCondLst>
                                        </p:cTn>
                                        <p:tgtEl>
                                          <p:spTgt spid="19"/>
                                        </p:tgtEl>
                                        <p:attrNameLst>
                                          <p:attrName>style.visibility</p:attrName>
                                        </p:attrNameLst>
                                      </p:cBhvr>
                                      <p:to>
                                        <p:strVal val="visible"/>
                                      </p:to>
                                    </p:set>
                                    <p:animEffect transition="in" filter="wipe(right)">
                                      <p:cBhvr>
                                        <p:cTn id="29" dur="500"/>
                                        <p:tgtEl>
                                          <p:spTgt spid="19"/>
                                        </p:tgtEl>
                                      </p:cBhvr>
                                    </p:animEffec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grpId="0" nodeType="clickEffect">
                                  <p:stCondLst>
                                    <p:cond delay="0"/>
                                  </p:stCondLst>
                                  <p:childTnLst>
                                    <p:set>
                                      <p:cBhvr>
                                        <p:cTn id="33" dur="1" fill="hold">
                                          <p:stCondLst>
                                            <p:cond delay="0"/>
                                          </p:stCondLst>
                                        </p:cTn>
                                        <p:tgtEl>
                                          <p:spTgt spid="21"/>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grpId="0" nodeType="clickEffect">
                                  <p:stCondLst>
                                    <p:cond delay="0"/>
                                  </p:stCondLst>
                                  <p:childTnLst>
                                    <p:set>
                                      <p:cBhvr>
                                        <p:cTn id="37" dur="1" fill="hold">
                                          <p:stCondLst>
                                            <p:cond delay="0"/>
                                          </p:stCondLst>
                                        </p:cTn>
                                        <p:tgtEl>
                                          <p:spTgt spid="22"/>
                                        </p:tgtEl>
                                        <p:attrNameLst>
                                          <p:attrName>style.visibility</p:attrName>
                                        </p:attrNameLst>
                                      </p:cBhvr>
                                      <p:to>
                                        <p:strVal val="visible"/>
                                      </p:to>
                                    </p:set>
                                  </p:childTnLst>
                                </p:cTn>
                              </p:par>
                            </p:childTnLst>
                          </p:cTn>
                        </p:par>
                      </p:childTnLst>
                    </p:cTn>
                  </p:par>
                  <p:par>
                    <p:cTn id="38" fill="hold">
                      <p:stCondLst>
                        <p:cond delay="indefinite"/>
                      </p:stCondLst>
                      <p:childTnLst>
                        <p:par>
                          <p:cTn id="39" fill="hold">
                            <p:stCondLst>
                              <p:cond delay="0"/>
                            </p:stCondLst>
                            <p:childTnLst>
                              <p:par>
                                <p:cTn id="40" presetID="1" presetClass="entr" presetSubtype="0" fill="hold" grpId="0" nodeType="clickEffect">
                                  <p:stCondLst>
                                    <p:cond delay="0"/>
                                  </p:stCondLst>
                                  <p:childTnLst>
                                    <p:set>
                                      <p:cBhvr>
                                        <p:cTn id="41" dur="1" fill="hold">
                                          <p:stCondLst>
                                            <p:cond delay="0"/>
                                          </p:stCondLst>
                                        </p:cTn>
                                        <p:tgtEl>
                                          <p:spTgt spid="23"/>
                                        </p:tgtEl>
                                        <p:attrNameLst>
                                          <p:attrName>style.visibility</p:attrName>
                                        </p:attrNameLst>
                                      </p:cBhvr>
                                      <p:to>
                                        <p:strVal val="visible"/>
                                      </p:to>
                                    </p:set>
                                  </p:childTnLst>
                                </p:cTn>
                              </p:par>
                            </p:childTnLst>
                          </p:cTn>
                        </p:par>
                      </p:childTnLst>
                    </p:cTn>
                  </p:par>
                  <p:par>
                    <p:cTn id="42" fill="hold">
                      <p:stCondLst>
                        <p:cond delay="indefinite"/>
                      </p:stCondLst>
                      <p:childTnLst>
                        <p:par>
                          <p:cTn id="43" fill="hold">
                            <p:stCondLst>
                              <p:cond delay="0"/>
                            </p:stCondLst>
                            <p:childTnLst>
                              <p:par>
                                <p:cTn id="44" presetID="1" presetClass="entr" presetSubtype="0" fill="hold" grpId="0" nodeType="clickEffect">
                                  <p:stCondLst>
                                    <p:cond delay="0"/>
                                  </p:stCondLst>
                                  <p:childTnLst>
                                    <p:set>
                                      <p:cBhvr>
                                        <p:cTn id="45"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p:bldP spid="14" grpId="0"/>
      <p:bldP spid="16" grpId="0"/>
      <p:bldP spid="21" grpId="0"/>
      <p:bldP spid="22" grpId="0"/>
      <p:bldP spid="23" grpId="0"/>
      <p:bldP spid="24"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95C8FFFF-7729-4436-A123-D6817B15909B}"/>
              </a:ext>
            </a:extLst>
          </p:cNvPr>
          <p:cNvSpPr>
            <a:spLocks noGrp="1"/>
          </p:cNvSpPr>
          <p:nvPr>
            <p:ph type="subTitle" idx="1"/>
          </p:nvPr>
        </p:nvSpPr>
        <p:spPr>
          <a:xfrm>
            <a:off x="1499870" y="6420775"/>
            <a:ext cx="9144000" cy="437225"/>
          </a:xfrm>
        </p:spPr>
        <p:txBody>
          <a:bodyPr>
            <a:normAutofit/>
          </a:bodyPr>
          <a:lstStyle/>
          <a:p>
            <a:pPr algn="l"/>
            <a:r>
              <a:rPr lang="en-GB" i="1" dirty="0">
                <a:solidFill>
                  <a:schemeClr val="accent3"/>
                </a:solidFill>
              </a:rPr>
              <a:t>How do I plot a scatter graph?</a:t>
            </a:r>
            <a:endParaRPr lang="en-GB" dirty="0">
              <a:solidFill>
                <a:schemeClr val="accent3"/>
              </a:solidFill>
            </a:endParaRPr>
          </a:p>
        </p:txBody>
      </p:sp>
      <p:pic>
        <p:nvPicPr>
          <p:cNvPr id="8" name="Picture 7">
            <a:extLst>
              <a:ext uri="{FF2B5EF4-FFF2-40B4-BE49-F238E27FC236}">
                <a16:creationId xmlns:a16="http://schemas.microsoft.com/office/drawing/2014/main" id="{51F64884-B4E4-416B-8DFE-6D53C8D98A8E}"/>
              </a:ext>
            </a:extLst>
          </p:cNvPr>
          <p:cNvPicPr/>
          <p:nvPr/>
        </p:nvPicPr>
        <p:blipFill rotWithShape="1">
          <a:blip r:embed="rId2" cstate="print">
            <a:extLst>
              <a:ext uri="{28A0092B-C50C-407E-A947-70E740481C1C}">
                <a14:useLocalDpi xmlns:a14="http://schemas.microsoft.com/office/drawing/2010/main" val="0"/>
              </a:ext>
            </a:extLst>
          </a:blip>
          <a:srcRect t="13325" b="21721"/>
          <a:stretch/>
        </p:blipFill>
        <p:spPr bwMode="auto">
          <a:xfrm>
            <a:off x="0" y="6263640"/>
            <a:ext cx="1499870" cy="594360"/>
          </a:xfrm>
          <a:prstGeom prst="rect">
            <a:avLst/>
          </a:prstGeom>
          <a:ln>
            <a:noFill/>
          </a:ln>
          <a:extLst>
            <a:ext uri="{53640926-AAD7-44D8-BBD7-CCE9431645EC}">
              <a14:shadowObscured xmlns:a14="http://schemas.microsoft.com/office/drawing/2010/main"/>
            </a:ext>
          </a:extLst>
        </p:spPr>
      </p:pic>
      <p:pic>
        <p:nvPicPr>
          <p:cNvPr id="9" name="Picture 8">
            <a:extLst>
              <a:ext uri="{FF2B5EF4-FFF2-40B4-BE49-F238E27FC236}">
                <a16:creationId xmlns:a16="http://schemas.microsoft.com/office/drawing/2014/main" id="{D8EE2FF3-25A2-4778-ADAC-9D8044E35A43}"/>
              </a:ext>
            </a:extLst>
          </p:cNvPr>
          <p:cNvPicPr/>
          <p:nvPr/>
        </p:nvPicPr>
        <p:blipFill rotWithShape="1">
          <a:blip r:embed="rId3" cstate="print">
            <a:extLst>
              <a:ext uri="{28A0092B-C50C-407E-A947-70E740481C1C}">
                <a14:useLocalDpi xmlns:a14="http://schemas.microsoft.com/office/drawing/2010/main" val="0"/>
              </a:ext>
            </a:extLst>
          </a:blip>
          <a:srcRect t="16158" b="20371"/>
          <a:stretch/>
        </p:blipFill>
        <p:spPr bwMode="auto">
          <a:xfrm>
            <a:off x="0" y="0"/>
            <a:ext cx="1771015" cy="685800"/>
          </a:xfrm>
          <a:prstGeom prst="rect">
            <a:avLst/>
          </a:prstGeom>
          <a:ln>
            <a:noFill/>
          </a:ln>
          <a:extLst>
            <a:ext uri="{53640926-AAD7-44D8-BBD7-CCE9431645EC}">
              <a14:shadowObscured xmlns:a14="http://schemas.microsoft.com/office/drawing/2010/main"/>
            </a:ext>
          </a:extLst>
        </p:spPr>
      </p:pic>
      <p:pic>
        <p:nvPicPr>
          <p:cNvPr id="4" name="Picture 3">
            <a:extLst>
              <a:ext uri="{FF2B5EF4-FFF2-40B4-BE49-F238E27FC236}">
                <a16:creationId xmlns:a16="http://schemas.microsoft.com/office/drawing/2014/main" id="{69D727BB-B5CB-459D-BDFF-9ECCB1849546}"/>
              </a:ext>
            </a:extLst>
          </p:cNvPr>
          <p:cNvPicPr>
            <a:picLocks noChangeAspect="1"/>
          </p:cNvPicPr>
          <p:nvPr/>
        </p:nvPicPr>
        <p:blipFill>
          <a:blip r:embed="rId4"/>
          <a:stretch>
            <a:fillRect/>
          </a:stretch>
        </p:blipFill>
        <p:spPr>
          <a:xfrm>
            <a:off x="1844257" y="592141"/>
            <a:ext cx="6143041" cy="5766629"/>
          </a:xfrm>
          <a:prstGeom prst="rect">
            <a:avLst/>
          </a:prstGeom>
        </p:spPr>
      </p:pic>
      <p:sp>
        <p:nvSpPr>
          <p:cNvPr id="12" name="Oval 11">
            <a:extLst>
              <a:ext uri="{FF2B5EF4-FFF2-40B4-BE49-F238E27FC236}">
                <a16:creationId xmlns:a16="http://schemas.microsoft.com/office/drawing/2014/main" id="{F2AD4D79-A306-497C-8DE0-33696A78AB29}"/>
              </a:ext>
            </a:extLst>
          </p:cNvPr>
          <p:cNvSpPr/>
          <p:nvPr/>
        </p:nvSpPr>
        <p:spPr>
          <a:xfrm>
            <a:off x="2574131" y="1537140"/>
            <a:ext cx="823708" cy="773654"/>
          </a:xfrm>
          <a:prstGeom prst="ellipse">
            <a:avLst/>
          </a:prstGeom>
          <a:no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ectangle 13">
            <a:extLst>
              <a:ext uri="{FF2B5EF4-FFF2-40B4-BE49-F238E27FC236}">
                <a16:creationId xmlns:a16="http://schemas.microsoft.com/office/drawing/2014/main" id="{687A22DD-E6A0-42EE-A168-13E32050DF4D}"/>
              </a:ext>
            </a:extLst>
          </p:cNvPr>
          <p:cNvSpPr/>
          <p:nvPr/>
        </p:nvSpPr>
        <p:spPr>
          <a:xfrm>
            <a:off x="8124958" y="1306308"/>
            <a:ext cx="2724912" cy="461665"/>
          </a:xfrm>
          <a:prstGeom prst="rect">
            <a:avLst/>
          </a:prstGeom>
        </p:spPr>
        <p:txBody>
          <a:bodyPr wrap="square">
            <a:spAutoFit/>
          </a:bodyPr>
          <a:lstStyle/>
          <a:p>
            <a:r>
              <a:rPr lang="en-GB" sz="2400" b="1" dirty="0">
                <a:solidFill>
                  <a:schemeClr val="accent3"/>
                </a:solidFill>
                <a:latin typeface="+mj-lt"/>
                <a:cs typeface="Gautami" panose="020B0502040204020203" pitchFamily="34" charset="0"/>
              </a:rPr>
              <a:t>intercept: +2</a:t>
            </a:r>
            <a:endParaRPr lang="en-GB" sz="2400" b="1" dirty="0">
              <a:solidFill>
                <a:schemeClr val="accent3"/>
              </a:solidFill>
              <a:latin typeface="+mj-lt"/>
            </a:endParaRPr>
          </a:p>
        </p:txBody>
      </p:sp>
      <p:cxnSp>
        <p:nvCxnSpPr>
          <p:cNvPr id="15" name="Straight Connector 14">
            <a:extLst>
              <a:ext uri="{FF2B5EF4-FFF2-40B4-BE49-F238E27FC236}">
                <a16:creationId xmlns:a16="http://schemas.microsoft.com/office/drawing/2014/main" id="{5C02E1FB-7A45-4C4F-9987-B465C37D3AFC}"/>
              </a:ext>
            </a:extLst>
          </p:cNvPr>
          <p:cNvCxnSpPr/>
          <p:nvPr/>
        </p:nvCxnSpPr>
        <p:spPr>
          <a:xfrm>
            <a:off x="8686800" y="1795405"/>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16" name="Rectangle 15">
            <a:extLst>
              <a:ext uri="{FF2B5EF4-FFF2-40B4-BE49-F238E27FC236}">
                <a16:creationId xmlns:a16="http://schemas.microsoft.com/office/drawing/2014/main" id="{B8848E2C-D909-4C52-B132-8FC6F6913B6D}"/>
              </a:ext>
            </a:extLst>
          </p:cNvPr>
          <p:cNvSpPr/>
          <p:nvPr/>
        </p:nvSpPr>
        <p:spPr>
          <a:xfrm>
            <a:off x="3568209" y="2664288"/>
            <a:ext cx="817545" cy="461665"/>
          </a:xfrm>
          <a:prstGeom prst="rect">
            <a:avLst/>
          </a:prstGeom>
        </p:spPr>
        <p:txBody>
          <a:bodyPr wrap="square">
            <a:spAutoFit/>
          </a:bodyPr>
          <a:lstStyle/>
          <a:p>
            <a:pPr algn="ctr"/>
            <a:r>
              <a:rPr lang="en-GB" sz="2400" b="1" dirty="0">
                <a:solidFill>
                  <a:schemeClr val="accent3"/>
                </a:solidFill>
                <a:latin typeface="+mj-lt"/>
                <a:cs typeface="Gautami" panose="020B0502040204020203" pitchFamily="34" charset="0"/>
              </a:rPr>
              <a:t>x</a:t>
            </a:r>
            <a:endParaRPr lang="en-GB" sz="2400" b="1" dirty="0">
              <a:solidFill>
                <a:schemeClr val="accent3"/>
              </a:solidFill>
              <a:latin typeface="+mj-lt"/>
            </a:endParaRPr>
          </a:p>
        </p:txBody>
      </p:sp>
      <p:sp>
        <p:nvSpPr>
          <p:cNvPr id="17" name="Rectangle 16">
            <a:extLst>
              <a:ext uri="{FF2B5EF4-FFF2-40B4-BE49-F238E27FC236}">
                <a16:creationId xmlns:a16="http://schemas.microsoft.com/office/drawing/2014/main" id="{C68CB271-0866-45F6-BFAD-49E3C8861687}"/>
              </a:ext>
            </a:extLst>
          </p:cNvPr>
          <p:cNvSpPr/>
          <p:nvPr/>
        </p:nvSpPr>
        <p:spPr>
          <a:xfrm>
            <a:off x="4561868" y="3631805"/>
            <a:ext cx="817545" cy="461665"/>
          </a:xfrm>
          <a:prstGeom prst="rect">
            <a:avLst/>
          </a:prstGeom>
        </p:spPr>
        <p:txBody>
          <a:bodyPr wrap="square">
            <a:spAutoFit/>
          </a:bodyPr>
          <a:lstStyle/>
          <a:p>
            <a:pPr algn="ctr"/>
            <a:r>
              <a:rPr lang="en-GB" sz="2400" b="1" dirty="0">
                <a:solidFill>
                  <a:schemeClr val="accent3"/>
                </a:solidFill>
                <a:latin typeface="+mj-lt"/>
                <a:cs typeface="Gautami" panose="020B0502040204020203" pitchFamily="34" charset="0"/>
              </a:rPr>
              <a:t>x</a:t>
            </a:r>
            <a:endParaRPr lang="en-GB" sz="2400" b="1" dirty="0">
              <a:solidFill>
                <a:schemeClr val="accent3"/>
              </a:solidFill>
              <a:latin typeface="+mj-lt"/>
            </a:endParaRPr>
          </a:p>
        </p:txBody>
      </p:sp>
      <p:cxnSp>
        <p:nvCxnSpPr>
          <p:cNvPr id="18" name="Straight Arrow Connector 17">
            <a:extLst>
              <a:ext uri="{FF2B5EF4-FFF2-40B4-BE49-F238E27FC236}">
                <a16:creationId xmlns:a16="http://schemas.microsoft.com/office/drawing/2014/main" id="{770569E7-E47B-4FC1-958B-8F6D3C73B313}"/>
              </a:ext>
            </a:extLst>
          </p:cNvPr>
          <p:cNvCxnSpPr/>
          <p:nvPr/>
        </p:nvCxnSpPr>
        <p:spPr>
          <a:xfrm>
            <a:off x="3976981" y="2946005"/>
            <a:ext cx="0" cy="921500"/>
          </a:xfrm>
          <a:prstGeom prst="straightConnector1">
            <a:avLst/>
          </a:prstGeom>
          <a:ln w="28575">
            <a:solidFill>
              <a:schemeClr val="accent3"/>
            </a:solidFill>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14456E9D-A4AD-415C-B04B-0119C05579F8}"/>
              </a:ext>
            </a:extLst>
          </p:cNvPr>
          <p:cNvCxnSpPr>
            <a:cxnSpLocks/>
          </p:cNvCxnSpPr>
          <p:nvPr/>
        </p:nvCxnSpPr>
        <p:spPr>
          <a:xfrm>
            <a:off x="3960229" y="3890069"/>
            <a:ext cx="1010411" cy="0"/>
          </a:xfrm>
          <a:prstGeom prst="straightConnector1">
            <a:avLst/>
          </a:prstGeom>
          <a:ln w="28575">
            <a:solidFill>
              <a:schemeClr val="accent3"/>
            </a:solidFill>
            <a:tailEnd type="triangle"/>
          </a:ln>
        </p:spPr>
        <p:style>
          <a:lnRef idx="1">
            <a:schemeClr val="accent1"/>
          </a:lnRef>
          <a:fillRef idx="0">
            <a:schemeClr val="accent1"/>
          </a:fillRef>
          <a:effectRef idx="0">
            <a:schemeClr val="accent1"/>
          </a:effectRef>
          <a:fontRef idx="minor">
            <a:schemeClr val="tx1"/>
          </a:fontRef>
        </p:style>
      </p:cxnSp>
      <p:sp>
        <p:nvSpPr>
          <p:cNvPr id="20" name="Rectangle 19">
            <a:extLst>
              <a:ext uri="{FF2B5EF4-FFF2-40B4-BE49-F238E27FC236}">
                <a16:creationId xmlns:a16="http://schemas.microsoft.com/office/drawing/2014/main" id="{6CFDF2FB-26CF-4034-9209-50A97C9876C7}"/>
              </a:ext>
            </a:extLst>
          </p:cNvPr>
          <p:cNvSpPr/>
          <p:nvPr/>
        </p:nvSpPr>
        <p:spPr>
          <a:xfrm>
            <a:off x="3513973" y="3172671"/>
            <a:ext cx="527278" cy="461665"/>
          </a:xfrm>
          <a:prstGeom prst="rect">
            <a:avLst/>
          </a:prstGeom>
        </p:spPr>
        <p:txBody>
          <a:bodyPr wrap="square">
            <a:spAutoFit/>
          </a:bodyPr>
          <a:lstStyle/>
          <a:p>
            <a:pPr algn="ctr"/>
            <a:r>
              <a:rPr lang="en-GB" sz="2400" b="1" dirty="0">
                <a:solidFill>
                  <a:schemeClr val="accent3"/>
                </a:solidFill>
                <a:latin typeface="+mj-lt"/>
                <a:cs typeface="Gautami" panose="020B0502040204020203" pitchFamily="34" charset="0"/>
              </a:rPr>
              <a:t>2</a:t>
            </a:r>
            <a:endParaRPr lang="en-GB" sz="2400" b="1" dirty="0">
              <a:solidFill>
                <a:schemeClr val="accent3"/>
              </a:solidFill>
              <a:latin typeface="+mj-lt"/>
            </a:endParaRPr>
          </a:p>
        </p:txBody>
      </p:sp>
      <p:sp>
        <p:nvSpPr>
          <p:cNvPr id="21" name="Rectangle 20">
            <a:extLst>
              <a:ext uri="{FF2B5EF4-FFF2-40B4-BE49-F238E27FC236}">
                <a16:creationId xmlns:a16="http://schemas.microsoft.com/office/drawing/2014/main" id="{8E042198-5B93-45CF-B298-CBDDB4E12924}"/>
              </a:ext>
            </a:extLst>
          </p:cNvPr>
          <p:cNvSpPr/>
          <p:nvPr/>
        </p:nvSpPr>
        <p:spPr>
          <a:xfrm>
            <a:off x="4201795" y="3952075"/>
            <a:ext cx="527278" cy="461665"/>
          </a:xfrm>
          <a:prstGeom prst="rect">
            <a:avLst/>
          </a:prstGeom>
        </p:spPr>
        <p:txBody>
          <a:bodyPr wrap="square">
            <a:spAutoFit/>
          </a:bodyPr>
          <a:lstStyle/>
          <a:p>
            <a:pPr algn="ctr"/>
            <a:r>
              <a:rPr lang="en-GB" sz="2400" b="1" dirty="0">
                <a:solidFill>
                  <a:schemeClr val="accent3"/>
                </a:solidFill>
                <a:latin typeface="+mj-lt"/>
                <a:cs typeface="Gautami" panose="020B0502040204020203" pitchFamily="34" charset="0"/>
              </a:rPr>
              <a:t>10</a:t>
            </a:r>
            <a:endParaRPr lang="en-GB" sz="2400" b="1" dirty="0">
              <a:solidFill>
                <a:schemeClr val="accent3"/>
              </a:solidFill>
              <a:latin typeface="+mj-lt"/>
            </a:endParaRPr>
          </a:p>
        </p:txBody>
      </p:sp>
      <p:sp>
        <p:nvSpPr>
          <p:cNvPr id="22" name="Rectangle 21">
            <a:extLst>
              <a:ext uri="{FF2B5EF4-FFF2-40B4-BE49-F238E27FC236}">
                <a16:creationId xmlns:a16="http://schemas.microsoft.com/office/drawing/2014/main" id="{426B011A-70CA-4D59-BD4A-B0E5D19F3A74}"/>
              </a:ext>
            </a:extLst>
          </p:cNvPr>
          <p:cNvSpPr/>
          <p:nvPr/>
        </p:nvSpPr>
        <p:spPr>
          <a:xfrm>
            <a:off x="8124958" y="1839466"/>
            <a:ext cx="3131926" cy="461665"/>
          </a:xfrm>
          <a:prstGeom prst="rect">
            <a:avLst/>
          </a:prstGeom>
        </p:spPr>
        <p:txBody>
          <a:bodyPr wrap="square">
            <a:spAutoFit/>
          </a:bodyPr>
          <a:lstStyle/>
          <a:p>
            <a:r>
              <a:rPr lang="en-GB" sz="2400" b="1" dirty="0">
                <a:solidFill>
                  <a:schemeClr val="accent3"/>
                </a:solidFill>
                <a:latin typeface="+mj-lt"/>
                <a:cs typeface="Gautami" panose="020B0502040204020203" pitchFamily="34" charset="0"/>
              </a:rPr>
              <a:t>gradient: 2 </a:t>
            </a:r>
            <a:r>
              <a:rPr lang="en-GB" sz="2400" b="1" dirty="0">
                <a:solidFill>
                  <a:schemeClr val="accent3"/>
                </a:solidFill>
                <a:latin typeface="Calibri Light" panose="020F0302020204030204" pitchFamily="34" charset="0"/>
                <a:cs typeface="Calibri Light" panose="020F0302020204030204" pitchFamily="34" charset="0"/>
              </a:rPr>
              <a:t>÷ 10 = 0.2</a:t>
            </a:r>
            <a:endParaRPr lang="en-GB" sz="2400" b="1" dirty="0">
              <a:solidFill>
                <a:schemeClr val="accent3"/>
              </a:solidFill>
              <a:latin typeface="+mj-lt"/>
            </a:endParaRPr>
          </a:p>
        </p:txBody>
      </p:sp>
      <p:sp>
        <p:nvSpPr>
          <p:cNvPr id="23" name="Rectangle 22">
            <a:extLst>
              <a:ext uri="{FF2B5EF4-FFF2-40B4-BE49-F238E27FC236}">
                <a16:creationId xmlns:a16="http://schemas.microsoft.com/office/drawing/2014/main" id="{107A8FBF-A1C4-4A42-9915-341F4087F9BA}"/>
              </a:ext>
            </a:extLst>
          </p:cNvPr>
          <p:cNvSpPr/>
          <p:nvPr/>
        </p:nvSpPr>
        <p:spPr>
          <a:xfrm>
            <a:off x="8531972" y="2341077"/>
            <a:ext cx="2724912" cy="461665"/>
          </a:xfrm>
          <a:prstGeom prst="rect">
            <a:avLst/>
          </a:prstGeom>
        </p:spPr>
        <p:txBody>
          <a:bodyPr wrap="square">
            <a:spAutoFit/>
          </a:bodyPr>
          <a:lstStyle/>
          <a:p>
            <a:r>
              <a:rPr lang="en-GB" sz="2400" b="1" i="1" dirty="0">
                <a:solidFill>
                  <a:schemeClr val="accent3"/>
                </a:solidFill>
                <a:latin typeface="+mj-lt"/>
                <a:cs typeface="Gautami" panose="020B0502040204020203" pitchFamily="34" charset="0"/>
              </a:rPr>
              <a:t>NEGATIVE GRADIENT</a:t>
            </a:r>
            <a:endParaRPr lang="en-GB" sz="2400" b="1" i="1" dirty="0">
              <a:solidFill>
                <a:schemeClr val="accent3"/>
              </a:solidFill>
              <a:latin typeface="+mj-lt"/>
            </a:endParaRPr>
          </a:p>
        </p:txBody>
      </p:sp>
      <p:sp>
        <p:nvSpPr>
          <p:cNvPr id="24" name="Rectangle 23">
            <a:extLst>
              <a:ext uri="{FF2B5EF4-FFF2-40B4-BE49-F238E27FC236}">
                <a16:creationId xmlns:a16="http://schemas.microsoft.com/office/drawing/2014/main" id="{5321DADD-64A4-442A-9763-E9B19F7CA4AF}"/>
              </a:ext>
            </a:extLst>
          </p:cNvPr>
          <p:cNvSpPr/>
          <p:nvPr/>
        </p:nvSpPr>
        <p:spPr>
          <a:xfrm>
            <a:off x="8124958" y="3276981"/>
            <a:ext cx="2724912" cy="461665"/>
          </a:xfrm>
          <a:prstGeom prst="rect">
            <a:avLst/>
          </a:prstGeom>
        </p:spPr>
        <p:txBody>
          <a:bodyPr wrap="square">
            <a:spAutoFit/>
          </a:bodyPr>
          <a:lstStyle/>
          <a:p>
            <a:r>
              <a:rPr lang="en-GB" sz="2400" b="1" dirty="0">
                <a:solidFill>
                  <a:schemeClr val="accent3"/>
                </a:solidFill>
                <a:latin typeface="+mj-lt"/>
                <a:cs typeface="Gautami" panose="020B0502040204020203" pitchFamily="34" charset="0"/>
              </a:rPr>
              <a:t>y = - 0.2x + 8</a:t>
            </a:r>
            <a:endParaRPr lang="en-GB" sz="2400" b="1" dirty="0">
              <a:solidFill>
                <a:schemeClr val="accent3"/>
              </a:solidFill>
              <a:latin typeface="+mj-lt"/>
            </a:endParaRPr>
          </a:p>
        </p:txBody>
      </p:sp>
      <p:sp>
        <p:nvSpPr>
          <p:cNvPr id="25" name="Subtitle 2">
            <a:extLst>
              <a:ext uri="{FF2B5EF4-FFF2-40B4-BE49-F238E27FC236}">
                <a16:creationId xmlns:a16="http://schemas.microsoft.com/office/drawing/2014/main" id="{87C7324C-FC53-42B7-95CC-01549AB4B3E9}"/>
              </a:ext>
            </a:extLst>
          </p:cNvPr>
          <p:cNvSpPr txBox="1">
            <a:spLocks/>
          </p:cNvSpPr>
          <p:nvPr/>
        </p:nvSpPr>
        <p:spPr>
          <a:xfrm>
            <a:off x="1771016" y="124287"/>
            <a:ext cx="8266670" cy="685800"/>
          </a:xfrm>
          <a:prstGeom prst="rect">
            <a:avLst/>
          </a:prstGeom>
        </p:spPr>
        <p:txBody>
          <a:bodyPr vert="horz" lIns="91440" tIns="45720" rIns="91440" bIns="45720" rtlCol="0">
            <a:normAutofit fontScale="92500"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GB" b="1" dirty="0">
                <a:solidFill>
                  <a:schemeClr val="tx2"/>
                </a:solidFill>
              </a:rPr>
              <a:t>How do we use box plots and scatter graphs to represent and compare large data sets?</a:t>
            </a:r>
          </a:p>
        </p:txBody>
      </p:sp>
      <p:pic>
        <p:nvPicPr>
          <p:cNvPr id="26" name="Picture 25">
            <a:extLst>
              <a:ext uri="{FF2B5EF4-FFF2-40B4-BE49-F238E27FC236}">
                <a16:creationId xmlns:a16="http://schemas.microsoft.com/office/drawing/2014/main" id="{F5EFEF7A-AAAC-4E02-8AB0-036B628345E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037685" y="0"/>
            <a:ext cx="2154315" cy="1211802"/>
          </a:xfrm>
          <a:prstGeom prst="rect">
            <a:avLst/>
          </a:prstGeom>
        </p:spPr>
      </p:pic>
    </p:spTree>
    <p:extLst>
      <p:ext uri="{BB962C8B-B14F-4D97-AF65-F5344CB8AC3E}">
        <p14:creationId xmlns:p14="http://schemas.microsoft.com/office/powerpoint/2010/main" val="31541088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heel(1)">
                                      <p:cBhvr>
                                        <p:cTn id="7" dur="20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16"/>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17"/>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22" presetClass="entr" presetSubtype="1" fill="hold" nodeType="clickEffect">
                                  <p:stCondLst>
                                    <p:cond delay="0"/>
                                  </p:stCondLst>
                                  <p:childTnLst>
                                    <p:set>
                                      <p:cBhvr>
                                        <p:cTn id="23" dur="1" fill="hold">
                                          <p:stCondLst>
                                            <p:cond delay="0"/>
                                          </p:stCondLst>
                                        </p:cTn>
                                        <p:tgtEl>
                                          <p:spTgt spid="18"/>
                                        </p:tgtEl>
                                        <p:attrNameLst>
                                          <p:attrName>style.visibility</p:attrName>
                                        </p:attrNameLst>
                                      </p:cBhvr>
                                      <p:to>
                                        <p:strVal val="visible"/>
                                      </p:to>
                                    </p:set>
                                    <p:animEffect transition="in" filter="wipe(up)">
                                      <p:cBhvr>
                                        <p:cTn id="24" dur="500"/>
                                        <p:tgtEl>
                                          <p:spTgt spid="18"/>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nodeType="clickEffect">
                                  <p:stCondLst>
                                    <p:cond delay="0"/>
                                  </p:stCondLst>
                                  <p:childTnLst>
                                    <p:set>
                                      <p:cBhvr>
                                        <p:cTn id="28" dur="1" fill="hold">
                                          <p:stCondLst>
                                            <p:cond delay="0"/>
                                          </p:stCondLst>
                                        </p:cTn>
                                        <p:tgtEl>
                                          <p:spTgt spid="19"/>
                                        </p:tgtEl>
                                        <p:attrNameLst>
                                          <p:attrName>style.visibility</p:attrName>
                                        </p:attrNameLst>
                                      </p:cBhvr>
                                      <p:to>
                                        <p:strVal val="visible"/>
                                      </p:to>
                                    </p:set>
                                    <p:animEffect transition="in" filter="wipe(left)">
                                      <p:cBhvr>
                                        <p:cTn id="29" dur="500"/>
                                        <p:tgtEl>
                                          <p:spTgt spid="19"/>
                                        </p:tgtEl>
                                      </p:cBhvr>
                                    </p:animEffec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grpId="0" nodeType="clickEffect">
                                  <p:stCondLst>
                                    <p:cond delay="0"/>
                                  </p:stCondLst>
                                  <p:childTnLst>
                                    <p:set>
                                      <p:cBhvr>
                                        <p:cTn id="33" dur="1" fill="hold">
                                          <p:stCondLst>
                                            <p:cond delay="0"/>
                                          </p:stCondLst>
                                        </p:cTn>
                                        <p:tgtEl>
                                          <p:spTgt spid="20"/>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grpId="0" nodeType="clickEffect">
                                  <p:stCondLst>
                                    <p:cond delay="0"/>
                                  </p:stCondLst>
                                  <p:childTnLst>
                                    <p:set>
                                      <p:cBhvr>
                                        <p:cTn id="37" dur="1" fill="hold">
                                          <p:stCondLst>
                                            <p:cond delay="0"/>
                                          </p:stCondLst>
                                        </p:cTn>
                                        <p:tgtEl>
                                          <p:spTgt spid="21"/>
                                        </p:tgtEl>
                                        <p:attrNameLst>
                                          <p:attrName>style.visibility</p:attrName>
                                        </p:attrNameLst>
                                      </p:cBhvr>
                                      <p:to>
                                        <p:strVal val="visible"/>
                                      </p:to>
                                    </p:set>
                                  </p:childTnLst>
                                </p:cTn>
                              </p:par>
                            </p:childTnLst>
                          </p:cTn>
                        </p:par>
                      </p:childTnLst>
                    </p:cTn>
                  </p:par>
                  <p:par>
                    <p:cTn id="38" fill="hold">
                      <p:stCondLst>
                        <p:cond delay="indefinite"/>
                      </p:stCondLst>
                      <p:childTnLst>
                        <p:par>
                          <p:cTn id="39" fill="hold">
                            <p:stCondLst>
                              <p:cond delay="0"/>
                            </p:stCondLst>
                            <p:childTnLst>
                              <p:par>
                                <p:cTn id="40" presetID="1" presetClass="entr" presetSubtype="0" fill="hold" grpId="0" nodeType="clickEffect">
                                  <p:stCondLst>
                                    <p:cond delay="0"/>
                                  </p:stCondLst>
                                  <p:childTnLst>
                                    <p:set>
                                      <p:cBhvr>
                                        <p:cTn id="41" dur="1" fill="hold">
                                          <p:stCondLst>
                                            <p:cond delay="0"/>
                                          </p:stCondLst>
                                        </p:cTn>
                                        <p:tgtEl>
                                          <p:spTgt spid="22"/>
                                        </p:tgtEl>
                                        <p:attrNameLst>
                                          <p:attrName>style.visibility</p:attrName>
                                        </p:attrNameLst>
                                      </p:cBhvr>
                                      <p:to>
                                        <p:strVal val="visible"/>
                                      </p:to>
                                    </p:set>
                                  </p:childTnLst>
                                </p:cTn>
                              </p:par>
                            </p:childTnLst>
                          </p:cTn>
                        </p:par>
                      </p:childTnLst>
                    </p:cTn>
                  </p:par>
                  <p:par>
                    <p:cTn id="42" fill="hold">
                      <p:stCondLst>
                        <p:cond delay="indefinite"/>
                      </p:stCondLst>
                      <p:childTnLst>
                        <p:par>
                          <p:cTn id="43" fill="hold">
                            <p:stCondLst>
                              <p:cond delay="0"/>
                            </p:stCondLst>
                            <p:childTnLst>
                              <p:par>
                                <p:cTn id="44" presetID="1" presetClass="entr" presetSubtype="0" fill="hold" grpId="0" nodeType="clickEffect">
                                  <p:stCondLst>
                                    <p:cond delay="0"/>
                                  </p:stCondLst>
                                  <p:childTnLst>
                                    <p:set>
                                      <p:cBhvr>
                                        <p:cTn id="45" dur="1" fill="hold">
                                          <p:stCondLst>
                                            <p:cond delay="0"/>
                                          </p:stCondLst>
                                        </p:cTn>
                                        <p:tgtEl>
                                          <p:spTgt spid="23"/>
                                        </p:tgtEl>
                                        <p:attrNameLst>
                                          <p:attrName>style.visibility</p:attrName>
                                        </p:attrNameLst>
                                      </p:cBhvr>
                                      <p:to>
                                        <p:strVal val="visible"/>
                                      </p:to>
                                    </p:set>
                                  </p:childTnLst>
                                </p:cTn>
                              </p:par>
                            </p:childTnLst>
                          </p:cTn>
                        </p:par>
                      </p:childTnLst>
                    </p:cTn>
                  </p:par>
                  <p:par>
                    <p:cTn id="46" fill="hold">
                      <p:stCondLst>
                        <p:cond delay="indefinite"/>
                      </p:stCondLst>
                      <p:childTnLst>
                        <p:par>
                          <p:cTn id="47" fill="hold">
                            <p:stCondLst>
                              <p:cond delay="0"/>
                            </p:stCondLst>
                            <p:childTnLst>
                              <p:par>
                                <p:cTn id="48" presetID="1" presetClass="entr" presetSubtype="0" fill="hold" grpId="0" nodeType="clickEffect">
                                  <p:stCondLst>
                                    <p:cond delay="0"/>
                                  </p:stCondLst>
                                  <p:childTnLst>
                                    <p:set>
                                      <p:cBhvr>
                                        <p:cTn id="49"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4" grpId="0"/>
      <p:bldP spid="16" grpId="0"/>
      <p:bldP spid="17" grpId="0"/>
      <p:bldP spid="20" grpId="0"/>
      <p:bldP spid="21" grpId="0"/>
      <p:bldP spid="22" grpId="0"/>
      <p:bldP spid="23" grpId="0"/>
      <p:bldP spid="24"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C9D0E32-6EC8-4B22-8EF6-E1882BF0BBA3}"/>
              </a:ext>
            </a:extLst>
          </p:cNvPr>
          <p:cNvPicPr>
            <a:picLocks noChangeAspect="1"/>
          </p:cNvPicPr>
          <p:nvPr/>
        </p:nvPicPr>
        <p:blipFill>
          <a:blip r:embed="rId2"/>
          <a:stretch>
            <a:fillRect/>
          </a:stretch>
        </p:blipFill>
        <p:spPr>
          <a:xfrm>
            <a:off x="1903869" y="685799"/>
            <a:ext cx="6051411" cy="5675627"/>
          </a:xfrm>
          <a:prstGeom prst="rect">
            <a:avLst/>
          </a:prstGeom>
        </p:spPr>
      </p:pic>
      <p:sp>
        <p:nvSpPr>
          <p:cNvPr id="3" name="Subtitle 2">
            <a:extLst>
              <a:ext uri="{FF2B5EF4-FFF2-40B4-BE49-F238E27FC236}">
                <a16:creationId xmlns:a16="http://schemas.microsoft.com/office/drawing/2014/main" id="{95C8FFFF-7729-4436-A123-D6817B15909B}"/>
              </a:ext>
            </a:extLst>
          </p:cNvPr>
          <p:cNvSpPr>
            <a:spLocks noGrp="1"/>
          </p:cNvSpPr>
          <p:nvPr>
            <p:ph type="subTitle" idx="1"/>
          </p:nvPr>
        </p:nvSpPr>
        <p:spPr>
          <a:xfrm>
            <a:off x="1499870" y="6420775"/>
            <a:ext cx="9144000" cy="437225"/>
          </a:xfrm>
        </p:spPr>
        <p:txBody>
          <a:bodyPr>
            <a:normAutofit/>
          </a:bodyPr>
          <a:lstStyle/>
          <a:p>
            <a:pPr algn="l"/>
            <a:r>
              <a:rPr lang="en-GB" i="1" dirty="0">
                <a:solidFill>
                  <a:schemeClr val="accent3"/>
                </a:solidFill>
              </a:rPr>
              <a:t>How do I plot a scatter graph?</a:t>
            </a:r>
            <a:endParaRPr lang="en-GB" dirty="0">
              <a:solidFill>
                <a:schemeClr val="accent3"/>
              </a:solidFill>
            </a:endParaRPr>
          </a:p>
        </p:txBody>
      </p:sp>
      <p:pic>
        <p:nvPicPr>
          <p:cNvPr id="8" name="Picture 7">
            <a:extLst>
              <a:ext uri="{FF2B5EF4-FFF2-40B4-BE49-F238E27FC236}">
                <a16:creationId xmlns:a16="http://schemas.microsoft.com/office/drawing/2014/main" id="{51F64884-B4E4-416B-8DFE-6D53C8D98A8E}"/>
              </a:ext>
            </a:extLst>
          </p:cNvPr>
          <p:cNvPicPr/>
          <p:nvPr/>
        </p:nvPicPr>
        <p:blipFill rotWithShape="1">
          <a:blip r:embed="rId3" cstate="print">
            <a:extLst>
              <a:ext uri="{28A0092B-C50C-407E-A947-70E740481C1C}">
                <a14:useLocalDpi xmlns:a14="http://schemas.microsoft.com/office/drawing/2010/main" val="0"/>
              </a:ext>
            </a:extLst>
          </a:blip>
          <a:srcRect t="13325" b="21721"/>
          <a:stretch/>
        </p:blipFill>
        <p:spPr bwMode="auto">
          <a:xfrm>
            <a:off x="0" y="6263640"/>
            <a:ext cx="1499870" cy="594360"/>
          </a:xfrm>
          <a:prstGeom prst="rect">
            <a:avLst/>
          </a:prstGeom>
          <a:ln>
            <a:noFill/>
          </a:ln>
          <a:extLst>
            <a:ext uri="{53640926-AAD7-44D8-BBD7-CCE9431645EC}">
              <a14:shadowObscured xmlns:a14="http://schemas.microsoft.com/office/drawing/2010/main"/>
            </a:ext>
          </a:extLst>
        </p:spPr>
      </p:pic>
      <p:pic>
        <p:nvPicPr>
          <p:cNvPr id="9" name="Picture 8">
            <a:extLst>
              <a:ext uri="{FF2B5EF4-FFF2-40B4-BE49-F238E27FC236}">
                <a16:creationId xmlns:a16="http://schemas.microsoft.com/office/drawing/2014/main" id="{D8EE2FF3-25A2-4778-ADAC-9D8044E35A43}"/>
              </a:ext>
            </a:extLst>
          </p:cNvPr>
          <p:cNvPicPr/>
          <p:nvPr/>
        </p:nvPicPr>
        <p:blipFill rotWithShape="1">
          <a:blip r:embed="rId4" cstate="print">
            <a:extLst>
              <a:ext uri="{28A0092B-C50C-407E-A947-70E740481C1C}">
                <a14:useLocalDpi xmlns:a14="http://schemas.microsoft.com/office/drawing/2010/main" val="0"/>
              </a:ext>
            </a:extLst>
          </a:blip>
          <a:srcRect t="16158" b="20371"/>
          <a:stretch/>
        </p:blipFill>
        <p:spPr bwMode="auto">
          <a:xfrm>
            <a:off x="0" y="0"/>
            <a:ext cx="1771015" cy="685800"/>
          </a:xfrm>
          <a:prstGeom prst="rect">
            <a:avLst/>
          </a:prstGeom>
          <a:ln>
            <a:noFill/>
          </a:ln>
          <a:extLst>
            <a:ext uri="{53640926-AAD7-44D8-BBD7-CCE9431645EC}">
              <a14:shadowObscured xmlns:a14="http://schemas.microsoft.com/office/drawing/2010/main"/>
            </a:ext>
          </a:extLst>
        </p:spPr>
      </p:pic>
      <p:sp>
        <p:nvSpPr>
          <p:cNvPr id="14" name="Oval 13">
            <a:extLst>
              <a:ext uri="{FF2B5EF4-FFF2-40B4-BE49-F238E27FC236}">
                <a16:creationId xmlns:a16="http://schemas.microsoft.com/office/drawing/2014/main" id="{2E41C35D-FF8D-4F81-A6F4-DADDC8C9E3F1}"/>
              </a:ext>
            </a:extLst>
          </p:cNvPr>
          <p:cNvSpPr/>
          <p:nvPr/>
        </p:nvSpPr>
        <p:spPr>
          <a:xfrm>
            <a:off x="2797740" y="3821485"/>
            <a:ext cx="823708" cy="773654"/>
          </a:xfrm>
          <a:prstGeom prst="ellipse">
            <a:avLst/>
          </a:prstGeom>
          <a:no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ectangle 14">
            <a:extLst>
              <a:ext uri="{FF2B5EF4-FFF2-40B4-BE49-F238E27FC236}">
                <a16:creationId xmlns:a16="http://schemas.microsoft.com/office/drawing/2014/main" id="{EA87DB45-79AE-4586-A7C1-512C7FE8463F}"/>
              </a:ext>
            </a:extLst>
          </p:cNvPr>
          <p:cNvSpPr/>
          <p:nvPr/>
        </p:nvSpPr>
        <p:spPr>
          <a:xfrm>
            <a:off x="8363395" y="1297010"/>
            <a:ext cx="2724912" cy="461665"/>
          </a:xfrm>
          <a:prstGeom prst="rect">
            <a:avLst/>
          </a:prstGeom>
        </p:spPr>
        <p:txBody>
          <a:bodyPr wrap="square">
            <a:spAutoFit/>
          </a:bodyPr>
          <a:lstStyle/>
          <a:p>
            <a:r>
              <a:rPr lang="en-GB" sz="2400" b="1" dirty="0">
                <a:solidFill>
                  <a:schemeClr val="accent3"/>
                </a:solidFill>
                <a:latin typeface="+mj-lt"/>
                <a:cs typeface="Gautami" panose="020B0502040204020203" pitchFamily="34" charset="0"/>
              </a:rPr>
              <a:t>intercept: +7</a:t>
            </a:r>
            <a:endParaRPr lang="en-GB" sz="2400" b="1" dirty="0">
              <a:solidFill>
                <a:schemeClr val="accent3"/>
              </a:solidFill>
              <a:latin typeface="+mj-lt"/>
            </a:endParaRPr>
          </a:p>
        </p:txBody>
      </p:sp>
      <p:cxnSp>
        <p:nvCxnSpPr>
          <p:cNvPr id="16" name="Straight Connector 15">
            <a:extLst>
              <a:ext uri="{FF2B5EF4-FFF2-40B4-BE49-F238E27FC236}">
                <a16:creationId xmlns:a16="http://schemas.microsoft.com/office/drawing/2014/main" id="{75762DCE-DD2B-4086-A392-164BD72D49EC}"/>
              </a:ext>
            </a:extLst>
          </p:cNvPr>
          <p:cNvCxnSpPr/>
          <p:nvPr/>
        </p:nvCxnSpPr>
        <p:spPr>
          <a:xfrm>
            <a:off x="8925237" y="1786107"/>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17" name="Rectangle 16">
            <a:extLst>
              <a:ext uri="{FF2B5EF4-FFF2-40B4-BE49-F238E27FC236}">
                <a16:creationId xmlns:a16="http://schemas.microsoft.com/office/drawing/2014/main" id="{E5797317-C4A8-4059-8638-367FD36DCFDD}"/>
              </a:ext>
            </a:extLst>
          </p:cNvPr>
          <p:cNvSpPr/>
          <p:nvPr/>
        </p:nvSpPr>
        <p:spPr>
          <a:xfrm>
            <a:off x="4161411" y="3303383"/>
            <a:ext cx="817545" cy="461665"/>
          </a:xfrm>
          <a:prstGeom prst="rect">
            <a:avLst/>
          </a:prstGeom>
        </p:spPr>
        <p:txBody>
          <a:bodyPr wrap="square">
            <a:spAutoFit/>
          </a:bodyPr>
          <a:lstStyle/>
          <a:p>
            <a:pPr algn="ctr"/>
            <a:r>
              <a:rPr lang="en-GB" sz="2400" b="1" dirty="0">
                <a:solidFill>
                  <a:schemeClr val="accent3"/>
                </a:solidFill>
                <a:latin typeface="+mj-lt"/>
                <a:cs typeface="Gautami" panose="020B0502040204020203" pitchFamily="34" charset="0"/>
              </a:rPr>
              <a:t>x</a:t>
            </a:r>
            <a:endParaRPr lang="en-GB" sz="2400" b="1" dirty="0">
              <a:solidFill>
                <a:schemeClr val="accent3"/>
              </a:solidFill>
              <a:latin typeface="+mj-lt"/>
            </a:endParaRPr>
          </a:p>
        </p:txBody>
      </p:sp>
      <p:sp>
        <p:nvSpPr>
          <p:cNvPr id="18" name="Rectangle 17">
            <a:extLst>
              <a:ext uri="{FF2B5EF4-FFF2-40B4-BE49-F238E27FC236}">
                <a16:creationId xmlns:a16="http://schemas.microsoft.com/office/drawing/2014/main" id="{18849FDE-BAEF-4748-991E-E2F98D0A4F96}"/>
              </a:ext>
            </a:extLst>
          </p:cNvPr>
          <p:cNvSpPr/>
          <p:nvPr/>
        </p:nvSpPr>
        <p:spPr>
          <a:xfrm>
            <a:off x="6054219" y="2336162"/>
            <a:ext cx="817545" cy="461665"/>
          </a:xfrm>
          <a:prstGeom prst="rect">
            <a:avLst/>
          </a:prstGeom>
        </p:spPr>
        <p:txBody>
          <a:bodyPr wrap="square">
            <a:spAutoFit/>
          </a:bodyPr>
          <a:lstStyle/>
          <a:p>
            <a:pPr algn="ctr"/>
            <a:r>
              <a:rPr lang="en-GB" sz="2400" b="1" dirty="0">
                <a:solidFill>
                  <a:schemeClr val="accent3"/>
                </a:solidFill>
                <a:latin typeface="+mj-lt"/>
                <a:cs typeface="Gautami" panose="020B0502040204020203" pitchFamily="34" charset="0"/>
              </a:rPr>
              <a:t>x</a:t>
            </a:r>
            <a:endParaRPr lang="en-GB" sz="2400" b="1" dirty="0">
              <a:solidFill>
                <a:schemeClr val="accent3"/>
              </a:solidFill>
              <a:latin typeface="+mj-lt"/>
            </a:endParaRPr>
          </a:p>
        </p:txBody>
      </p:sp>
      <p:cxnSp>
        <p:nvCxnSpPr>
          <p:cNvPr id="19" name="Straight Arrow Connector 18">
            <a:extLst>
              <a:ext uri="{FF2B5EF4-FFF2-40B4-BE49-F238E27FC236}">
                <a16:creationId xmlns:a16="http://schemas.microsoft.com/office/drawing/2014/main" id="{11E8518E-5E57-497A-A6BD-53B2A67D05E4}"/>
              </a:ext>
            </a:extLst>
          </p:cNvPr>
          <p:cNvCxnSpPr/>
          <p:nvPr/>
        </p:nvCxnSpPr>
        <p:spPr>
          <a:xfrm>
            <a:off x="6462991" y="2612715"/>
            <a:ext cx="0" cy="921500"/>
          </a:xfrm>
          <a:prstGeom prst="straightConnector1">
            <a:avLst/>
          </a:prstGeom>
          <a:ln w="28575">
            <a:solidFill>
              <a:schemeClr val="accent3"/>
            </a:solidFill>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1E0AB7C2-B2D8-4895-B109-C3251267C05A}"/>
              </a:ext>
            </a:extLst>
          </p:cNvPr>
          <p:cNvCxnSpPr>
            <a:cxnSpLocks/>
          </p:cNvCxnSpPr>
          <p:nvPr/>
        </p:nvCxnSpPr>
        <p:spPr>
          <a:xfrm flipH="1">
            <a:off x="4570183" y="3534215"/>
            <a:ext cx="1892808" cy="0"/>
          </a:xfrm>
          <a:prstGeom prst="straightConnector1">
            <a:avLst/>
          </a:prstGeom>
          <a:ln w="28575">
            <a:solidFill>
              <a:schemeClr val="accent3"/>
            </a:solidFill>
            <a:tailEnd type="triangle"/>
          </a:ln>
        </p:spPr>
        <p:style>
          <a:lnRef idx="1">
            <a:schemeClr val="accent1"/>
          </a:lnRef>
          <a:fillRef idx="0">
            <a:schemeClr val="accent1"/>
          </a:fillRef>
          <a:effectRef idx="0">
            <a:schemeClr val="accent1"/>
          </a:effectRef>
          <a:fontRef idx="minor">
            <a:schemeClr val="tx1"/>
          </a:fontRef>
        </p:style>
      </p:cxnSp>
      <p:sp>
        <p:nvSpPr>
          <p:cNvPr id="21" name="Rectangle 20">
            <a:extLst>
              <a:ext uri="{FF2B5EF4-FFF2-40B4-BE49-F238E27FC236}">
                <a16:creationId xmlns:a16="http://schemas.microsoft.com/office/drawing/2014/main" id="{5C7EDAB0-D075-42A9-8314-E8E62DEC8B3E}"/>
              </a:ext>
            </a:extLst>
          </p:cNvPr>
          <p:cNvSpPr/>
          <p:nvPr/>
        </p:nvSpPr>
        <p:spPr>
          <a:xfrm>
            <a:off x="6392289" y="2842632"/>
            <a:ext cx="527278" cy="461665"/>
          </a:xfrm>
          <a:prstGeom prst="rect">
            <a:avLst/>
          </a:prstGeom>
        </p:spPr>
        <p:txBody>
          <a:bodyPr wrap="square">
            <a:spAutoFit/>
          </a:bodyPr>
          <a:lstStyle/>
          <a:p>
            <a:pPr algn="ctr"/>
            <a:r>
              <a:rPr lang="en-GB" sz="2400" b="1" dirty="0">
                <a:solidFill>
                  <a:schemeClr val="accent3"/>
                </a:solidFill>
                <a:latin typeface="+mj-lt"/>
                <a:cs typeface="Gautami" panose="020B0502040204020203" pitchFamily="34" charset="0"/>
              </a:rPr>
              <a:t>4</a:t>
            </a:r>
            <a:endParaRPr lang="en-GB" sz="2400" b="1" dirty="0">
              <a:solidFill>
                <a:schemeClr val="accent3"/>
              </a:solidFill>
              <a:latin typeface="+mj-lt"/>
            </a:endParaRPr>
          </a:p>
        </p:txBody>
      </p:sp>
      <p:sp>
        <p:nvSpPr>
          <p:cNvPr id="22" name="Rectangle 21">
            <a:extLst>
              <a:ext uri="{FF2B5EF4-FFF2-40B4-BE49-F238E27FC236}">
                <a16:creationId xmlns:a16="http://schemas.microsoft.com/office/drawing/2014/main" id="{025B10FD-F960-48EE-90C8-5B958BB2605A}"/>
              </a:ext>
            </a:extLst>
          </p:cNvPr>
          <p:cNvSpPr/>
          <p:nvPr/>
        </p:nvSpPr>
        <p:spPr>
          <a:xfrm>
            <a:off x="5252948" y="3562194"/>
            <a:ext cx="527278" cy="461665"/>
          </a:xfrm>
          <a:prstGeom prst="rect">
            <a:avLst/>
          </a:prstGeom>
        </p:spPr>
        <p:txBody>
          <a:bodyPr wrap="square">
            <a:spAutoFit/>
          </a:bodyPr>
          <a:lstStyle/>
          <a:p>
            <a:pPr algn="ctr"/>
            <a:r>
              <a:rPr lang="en-GB" sz="2400" b="1" dirty="0">
                <a:solidFill>
                  <a:schemeClr val="accent3"/>
                </a:solidFill>
                <a:latin typeface="+mj-lt"/>
                <a:cs typeface="Gautami" panose="020B0502040204020203" pitchFamily="34" charset="0"/>
              </a:rPr>
              <a:t>4</a:t>
            </a:r>
            <a:endParaRPr lang="en-GB" sz="2400" b="1" dirty="0">
              <a:solidFill>
                <a:schemeClr val="accent3"/>
              </a:solidFill>
              <a:latin typeface="+mj-lt"/>
            </a:endParaRPr>
          </a:p>
        </p:txBody>
      </p:sp>
      <p:sp>
        <p:nvSpPr>
          <p:cNvPr id="23" name="Rectangle 22">
            <a:extLst>
              <a:ext uri="{FF2B5EF4-FFF2-40B4-BE49-F238E27FC236}">
                <a16:creationId xmlns:a16="http://schemas.microsoft.com/office/drawing/2014/main" id="{BAB23A78-F9F2-4450-ACAD-1FA7897C0881}"/>
              </a:ext>
            </a:extLst>
          </p:cNvPr>
          <p:cNvSpPr/>
          <p:nvPr/>
        </p:nvSpPr>
        <p:spPr>
          <a:xfrm>
            <a:off x="8363395" y="1830168"/>
            <a:ext cx="2724912" cy="461665"/>
          </a:xfrm>
          <a:prstGeom prst="rect">
            <a:avLst/>
          </a:prstGeom>
        </p:spPr>
        <p:txBody>
          <a:bodyPr wrap="square">
            <a:spAutoFit/>
          </a:bodyPr>
          <a:lstStyle/>
          <a:p>
            <a:r>
              <a:rPr lang="en-GB" sz="2400" b="1" dirty="0">
                <a:solidFill>
                  <a:schemeClr val="accent3"/>
                </a:solidFill>
                <a:latin typeface="+mj-lt"/>
                <a:cs typeface="Gautami" panose="020B0502040204020203" pitchFamily="34" charset="0"/>
              </a:rPr>
              <a:t>gradient: 4 </a:t>
            </a:r>
            <a:r>
              <a:rPr lang="en-GB" sz="2400" b="1" dirty="0">
                <a:solidFill>
                  <a:schemeClr val="accent3"/>
                </a:solidFill>
                <a:latin typeface="Calibri Light" panose="020F0302020204030204" pitchFamily="34" charset="0"/>
                <a:cs typeface="Calibri Light" panose="020F0302020204030204" pitchFamily="34" charset="0"/>
              </a:rPr>
              <a:t>÷ 4 = 1</a:t>
            </a:r>
            <a:endParaRPr lang="en-GB" sz="2400" b="1" dirty="0">
              <a:solidFill>
                <a:schemeClr val="accent3"/>
              </a:solidFill>
              <a:latin typeface="+mj-lt"/>
            </a:endParaRPr>
          </a:p>
        </p:txBody>
      </p:sp>
      <p:sp>
        <p:nvSpPr>
          <p:cNvPr id="24" name="Rectangle 23">
            <a:extLst>
              <a:ext uri="{FF2B5EF4-FFF2-40B4-BE49-F238E27FC236}">
                <a16:creationId xmlns:a16="http://schemas.microsoft.com/office/drawing/2014/main" id="{765AE2F4-DCA4-4EA0-8F5B-ED283DF582A7}"/>
              </a:ext>
            </a:extLst>
          </p:cNvPr>
          <p:cNvSpPr/>
          <p:nvPr/>
        </p:nvSpPr>
        <p:spPr>
          <a:xfrm>
            <a:off x="8404283" y="3072550"/>
            <a:ext cx="2724912" cy="461665"/>
          </a:xfrm>
          <a:prstGeom prst="rect">
            <a:avLst/>
          </a:prstGeom>
        </p:spPr>
        <p:txBody>
          <a:bodyPr wrap="square">
            <a:spAutoFit/>
          </a:bodyPr>
          <a:lstStyle/>
          <a:p>
            <a:r>
              <a:rPr lang="en-GB" sz="2400" b="1" dirty="0">
                <a:solidFill>
                  <a:schemeClr val="accent3"/>
                </a:solidFill>
                <a:latin typeface="+mj-lt"/>
                <a:cs typeface="Gautami" panose="020B0502040204020203" pitchFamily="34" charset="0"/>
              </a:rPr>
              <a:t>y </a:t>
            </a:r>
            <a:r>
              <a:rPr lang="en-GB" sz="2400" b="1">
                <a:solidFill>
                  <a:schemeClr val="accent3"/>
                </a:solidFill>
                <a:latin typeface="+mj-lt"/>
                <a:cs typeface="Gautami" panose="020B0502040204020203" pitchFamily="34" charset="0"/>
              </a:rPr>
              <a:t>= x </a:t>
            </a:r>
            <a:r>
              <a:rPr lang="en-GB" sz="2400" b="1" dirty="0">
                <a:solidFill>
                  <a:schemeClr val="accent3"/>
                </a:solidFill>
                <a:latin typeface="+mj-lt"/>
                <a:cs typeface="Gautami" panose="020B0502040204020203" pitchFamily="34" charset="0"/>
              </a:rPr>
              <a:t>+ 7</a:t>
            </a:r>
            <a:endParaRPr lang="en-GB" sz="2400" b="1" dirty="0">
              <a:solidFill>
                <a:schemeClr val="accent3"/>
              </a:solidFill>
              <a:latin typeface="+mj-lt"/>
            </a:endParaRPr>
          </a:p>
        </p:txBody>
      </p:sp>
      <p:sp>
        <p:nvSpPr>
          <p:cNvPr id="25" name="Subtitle 2">
            <a:extLst>
              <a:ext uri="{FF2B5EF4-FFF2-40B4-BE49-F238E27FC236}">
                <a16:creationId xmlns:a16="http://schemas.microsoft.com/office/drawing/2014/main" id="{064AD98F-5DEA-4BAE-B0E1-0AAC928EC4F2}"/>
              </a:ext>
            </a:extLst>
          </p:cNvPr>
          <p:cNvSpPr txBox="1">
            <a:spLocks/>
          </p:cNvSpPr>
          <p:nvPr/>
        </p:nvSpPr>
        <p:spPr>
          <a:xfrm>
            <a:off x="1771016" y="124287"/>
            <a:ext cx="8266670" cy="685800"/>
          </a:xfrm>
          <a:prstGeom prst="rect">
            <a:avLst/>
          </a:prstGeom>
        </p:spPr>
        <p:txBody>
          <a:bodyPr vert="horz" lIns="91440" tIns="45720" rIns="91440" bIns="45720" rtlCol="0">
            <a:normAutofit fontScale="92500"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GB" b="1" dirty="0">
                <a:solidFill>
                  <a:schemeClr val="tx2"/>
                </a:solidFill>
              </a:rPr>
              <a:t>How do we use box plots and scatter graphs to represent and compare large data sets?</a:t>
            </a:r>
          </a:p>
        </p:txBody>
      </p:sp>
      <p:pic>
        <p:nvPicPr>
          <p:cNvPr id="26" name="Picture 25">
            <a:extLst>
              <a:ext uri="{FF2B5EF4-FFF2-40B4-BE49-F238E27FC236}">
                <a16:creationId xmlns:a16="http://schemas.microsoft.com/office/drawing/2014/main" id="{0DF6246A-E8DE-4726-8408-BBFE31466C9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037685" y="0"/>
            <a:ext cx="2154315" cy="1211802"/>
          </a:xfrm>
          <a:prstGeom prst="rect">
            <a:avLst/>
          </a:prstGeom>
        </p:spPr>
      </p:pic>
    </p:spTree>
    <p:extLst>
      <p:ext uri="{BB962C8B-B14F-4D97-AF65-F5344CB8AC3E}">
        <p14:creationId xmlns:p14="http://schemas.microsoft.com/office/powerpoint/2010/main" val="32983493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heel(1)">
                                      <p:cBhvr>
                                        <p:cTn id="7" dur="20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15"/>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17"/>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18"/>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22" presetClass="entr" presetSubtype="1" fill="hold" nodeType="clickEffect">
                                  <p:stCondLst>
                                    <p:cond delay="0"/>
                                  </p:stCondLst>
                                  <p:childTnLst>
                                    <p:set>
                                      <p:cBhvr>
                                        <p:cTn id="23" dur="1" fill="hold">
                                          <p:stCondLst>
                                            <p:cond delay="0"/>
                                          </p:stCondLst>
                                        </p:cTn>
                                        <p:tgtEl>
                                          <p:spTgt spid="19"/>
                                        </p:tgtEl>
                                        <p:attrNameLst>
                                          <p:attrName>style.visibility</p:attrName>
                                        </p:attrNameLst>
                                      </p:cBhvr>
                                      <p:to>
                                        <p:strVal val="visible"/>
                                      </p:to>
                                    </p:set>
                                    <p:animEffect transition="in" filter="wipe(up)">
                                      <p:cBhvr>
                                        <p:cTn id="24" dur="500"/>
                                        <p:tgtEl>
                                          <p:spTgt spid="19"/>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2" fill="hold" nodeType="clickEffect">
                                  <p:stCondLst>
                                    <p:cond delay="0"/>
                                  </p:stCondLst>
                                  <p:childTnLst>
                                    <p:set>
                                      <p:cBhvr>
                                        <p:cTn id="28" dur="1" fill="hold">
                                          <p:stCondLst>
                                            <p:cond delay="0"/>
                                          </p:stCondLst>
                                        </p:cTn>
                                        <p:tgtEl>
                                          <p:spTgt spid="20"/>
                                        </p:tgtEl>
                                        <p:attrNameLst>
                                          <p:attrName>style.visibility</p:attrName>
                                        </p:attrNameLst>
                                      </p:cBhvr>
                                      <p:to>
                                        <p:strVal val="visible"/>
                                      </p:to>
                                    </p:set>
                                    <p:animEffect transition="in" filter="wipe(right)">
                                      <p:cBhvr>
                                        <p:cTn id="29" dur="500"/>
                                        <p:tgtEl>
                                          <p:spTgt spid="20"/>
                                        </p:tgtEl>
                                      </p:cBhvr>
                                    </p:animEffec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grpId="0" nodeType="clickEffect">
                                  <p:stCondLst>
                                    <p:cond delay="0"/>
                                  </p:stCondLst>
                                  <p:childTnLst>
                                    <p:set>
                                      <p:cBhvr>
                                        <p:cTn id="33" dur="1" fill="hold">
                                          <p:stCondLst>
                                            <p:cond delay="0"/>
                                          </p:stCondLst>
                                        </p:cTn>
                                        <p:tgtEl>
                                          <p:spTgt spid="21"/>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grpId="0" nodeType="clickEffect">
                                  <p:stCondLst>
                                    <p:cond delay="0"/>
                                  </p:stCondLst>
                                  <p:childTnLst>
                                    <p:set>
                                      <p:cBhvr>
                                        <p:cTn id="37" dur="1" fill="hold">
                                          <p:stCondLst>
                                            <p:cond delay="0"/>
                                          </p:stCondLst>
                                        </p:cTn>
                                        <p:tgtEl>
                                          <p:spTgt spid="22"/>
                                        </p:tgtEl>
                                        <p:attrNameLst>
                                          <p:attrName>style.visibility</p:attrName>
                                        </p:attrNameLst>
                                      </p:cBhvr>
                                      <p:to>
                                        <p:strVal val="visible"/>
                                      </p:to>
                                    </p:set>
                                  </p:childTnLst>
                                </p:cTn>
                              </p:par>
                            </p:childTnLst>
                          </p:cTn>
                        </p:par>
                      </p:childTnLst>
                    </p:cTn>
                  </p:par>
                  <p:par>
                    <p:cTn id="38" fill="hold">
                      <p:stCondLst>
                        <p:cond delay="indefinite"/>
                      </p:stCondLst>
                      <p:childTnLst>
                        <p:par>
                          <p:cTn id="39" fill="hold">
                            <p:stCondLst>
                              <p:cond delay="0"/>
                            </p:stCondLst>
                            <p:childTnLst>
                              <p:par>
                                <p:cTn id="40" presetID="1" presetClass="entr" presetSubtype="0" fill="hold" grpId="0" nodeType="clickEffect">
                                  <p:stCondLst>
                                    <p:cond delay="0"/>
                                  </p:stCondLst>
                                  <p:childTnLst>
                                    <p:set>
                                      <p:cBhvr>
                                        <p:cTn id="41" dur="1" fill="hold">
                                          <p:stCondLst>
                                            <p:cond delay="0"/>
                                          </p:stCondLst>
                                        </p:cTn>
                                        <p:tgtEl>
                                          <p:spTgt spid="23"/>
                                        </p:tgtEl>
                                        <p:attrNameLst>
                                          <p:attrName>style.visibility</p:attrName>
                                        </p:attrNameLst>
                                      </p:cBhvr>
                                      <p:to>
                                        <p:strVal val="visible"/>
                                      </p:to>
                                    </p:set>
                                  </p:childTnLst>
                                </p:cTn>
                              </p:par>
                            </p:childTnLst>
                          </p:cTn>
                        </p:par>
                      </p:childTnLst>
                    </p:cTn>
                  </p:par>
                  <p:par>
                    <p:cTn id="42" fill="hold">
                      <p:stCondLst>
                        <p:cond delay="indefinite"/>
                      </p:stCondLst>
                      <p:childTnLst>
                        <p:par>
                          <p:cTn id="43" fill="hold">
                            <p:stCondLst>
                              <p:cond delay="0"/>
                            </p:stCondLst>
                            <p:childTnLst>
                              <p:par>
                                <p:cTn id="44" presetID="1" presetClass="entr" presetSubtype="0" fill="hold" grpId="0" nodeType="clickEffect">
                                  <p:stCondLst>
                                    <p:cond delay="0"/>
                                  </p:stCondLst>
                                  <p:childTnLst>
                                    <p:set>
                                      <p:cBhvr>
                                        <p:cTn id="45"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p:bldP spid="17" grpId="0"/>
      <p:bldP spid="18" grpId="0"/>
      <p:bldP spid="21" grpId="0"/>
      <p:bldP spid="22" grpId="0"/>
      <p:bldP spid="23" grpId="0"/>
      <p:bldP spid="24"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51F64884-B4E4-416B-8DFE-6D53C8D98A8E}"/>
              </a:ext>
            </a:extLst>
          </p:cNvPr>
          <p:cNvPicPr/>
          <p:nvPr/>
        </p:nvPicPr>
        <p:blipFill rotWithShape="1">
          <a:blip r:embed="rId2" cstate="print">
            <a:extLst>
              <a:ext uri="{28A0092B-C50C-407E-A947-70E740481C1C}">
                <a14:useLocalDpi xmlns:a14="http://schemas.microsoft.com/office/drawing/2010/main" val="0"/>
              </a:ext>
            </a:extLst>
          </a:blip>
          <a:srcRect t="13325" b="21721"/>
          <a:stretch/>
        </p:blipFill>
        <p:spPr bwMode="auto">
          <a:xfrm>
            <a:off x="0" y="6263640"/>
            <a:ext cx="1499870" cy="594360"/>
          </a:xfrm>
          <a:prstGeom prst="rect">
            <a:avLst/>
          </a:prstGeom>
          <a:ln>
            <a:noFill/>
          </a:ln>
          <a:extLst>
            <a:ext uri="{53640926-AAD7-44D8-BBD7-CCE9431645EC}">
              <a14:shadowObscured xmlns:a14="http://schemas.microsoft.com/office/drawing/2010/main"/>
            </a:ext>
          </a:extLst>
        </p:spPr>
      </p:pic>
      <p:pic>
        <p:nvPicPr>
          <p:cNvPr id="9" name="Picture 8">
            <a:extLst>
              <a:ext uri="{FF2B5EF4-FFF2-40B4-BE49-F238E27FC236}">
                <a16:creationId xmlns:a16="http://schemas.microsoft.com/office/drawing/2014/main" id="{D8EE2FF3-25A2-4778-ADAC-9D8044E35A43}"/>
              </a:ext>
            </a:extLst>
          </p:cNvPr>
          <p:cNvPicPr/>
          <p:nvPr/>
        </p:nvPicPr>
        <p:blipFill rotWithShape="1">
          <a:blip r:embed="rId3" cstate="print">
            <a:extLst>
              <a:ext uri="{28A0092B-C50C-407E-A947-70E740481C1C}">
                <a14:useLocalDpi xmlns:a14="http://schemas.microsoft.com/office/drawing/2010/main" val="0"/>
              </a:ext>
            </a:extLst>
          </a:blip>
          <a:srcRect t="16158" b="20371"/>
          <a:stretch/>
        </p:blipFill>
        <p:spPr bwMode="auto">
          <a:xfrm>
            <a:off x="0" y="0"/>
            <a:ext cx="1771015" cy="685800"/>
          </a:xfrm>
          <a:prstGeom prst="rect">
            <a:avLst/>
          </a:prstGeom>
          <a:ln>
            <a:noFill/>
          </a:ln>
          <a:extLst>
            <a:ext uri="{53640926-AAD7-44D8-BBD7-CCE9431645EC}">
              <a14:shadowObscured xmlns:a14="http://schemas.microsoft.com/office/drawing/2010/main"/>
            </a:ext>
          </a:extLst>
        </p:spPr>
      </p:pic>
      <p:sp>
        <p:nvSpPr>
          <p:cNvPr id="12" name="Content Placeholder 2">
            <a:extLst>
              <a:ext uri="{FF2B5EF4-FFF2-40B4-BE49-F238E27FC236}">
                <a16:creationId xmlns:a16="http://schemas.microsoft.com/office/drawing/2014/main" id="{40F9FA65-FAC6-41E3-8809-D78F981FD63C}"/>
              </a:ext>
            </a:extLst>
          </p:cNvPr>
          <p:cNvSpPr txBox="1">
            <a:spLocks/>
          </p:cNvSpPr>
          <p:nvPr/>
        </p:nvSpPr>
        <p:spPr>
          <a:xfrm>
            <a:off x="919001" y="2659217"/>
            <a:ext cx="11762173" cy="4568031"/>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GB" sz="8800" b="1" dirty="0">
                <a:solidFill>
                  <a:schemeClr val="accent1"/>
                </a:solidFill>
              </a:rPr>
              <a:t>Practise Questions</a:t>
            </a:r>
          </a:p>
          <a:p>
            <a:endParaRPr lang="en-GB" sz="8800" b="1" dirty="0">
              <a:solidFill>
                <a:schemeClr val="accent1"/>
              </a:solidFill>
            </a:endParaRPr>
          </a:p>
          <a:p>
            <a:endParaRPr lang="en-GB" sz="8800" dirty="0">
              <a:solidFill>
                <a:schemeClr val="accent1"/>
              </a:solidFill>
            </a:endParaRPr>
          </a:p>
        </p:txBody>
      </p:sp>
      <p:pic>
        <p:nvPicPr>
          <p:cNvPr id="13" name="Picture 12">
            <a:extLst>
              <a:ext uri="{FF2B5EF4-FFF2-40B4-BE49-F238E27FC236}">
                <a16:creationId xmlns:a16="http://schemas.microsoft.com/office/drawing/2014/main" id="{9106C1D1-B328-417B-80FC-A4F25E2A8C9F}"/>
              </a:ext>
            </a:extLst>
          </p:cNvPr>
          <p:cNvPicPr/>
          <p:nvPr/>
        </p:nvPicPr>
        <p:blipFill>
          <a:blip r:embed="rId4" cstate="print">
            <a:extLst>
              <a:ext uri="{28A0092B-C50C-407E-A947-70E740481C1C}">
                <a14:useLocalDpi xmlns:a14="http://schemas.microsoft.com/office/drawing/2010/main" val="0"/>
              </a:ext>
            </a:extLst>
          </a:blip>
          <a:stretch>
            <a:fillRect/>
          </a:stretch>
        </p:blipFill>
        <p:spPr>
          <a:xfrm>
            <a:off x="998838" y="2659217"/>
            <a:ext cx="1353600" cy="1353600"/>
          </a:xfrm>
          <a:prstGeom prst="rect">
            <a:avLst/>
          </a:prstGeom>
        </p:spPr>
      </p:pic>
      <p:sp>
        <p:nvSpPr>
          <p:cNvPr id="15" name="Subtitle 2">
            <a:extLst>
              <a:ext uri="{FF2B5EF4-FFF2-40B4-BE49-F238E27FC236}">
                <a16:creationId xmlns:a16="http://schemas.microsoft.com/office/drawing/2014/main" id="{084FAD5C-4432-44D2-A19B-C45624876CFF}"/>
              </a:ext>
            </a:extLst>
          </p:cNvPr>
          <p:cNvSpPr txBox="1">
            <a:spLocks/>
          </p:cNvSpPr>
          <p:nvPr/>
        </p:nvSpPr>
        <p:spPr>
          <a:xfrm>
            <a:off x="1499870" y="6420775"/>
            <a:ext cx="9144000" cy="437225"/>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GB" i="1" dirty="0">
                <a:solidFill>
                  <a:schemeClr val="accent3"/>
                </a:solidFill>
              </a:rPr>
              <a:t>How do I plot a scatter graph?</a:t>
            </a:r>
            <a:endParaRPr lang="en-GB" dirty="0">
              <a:solidFill>
                <a:schemeClr val="accent3"/>
              </a:solidFill>
            </a:endParaRPr>
          </a:p>
        </p:txBody>
      </p:sp>
      <p:sp>
        <p:nvSpPr>
          <p:cNvPr id="17" name="Subtitle 2">
            <a:extLst>
              <a:ext uri="{FF2B5EF4-FFF2-40B4-BE49-F238E27FC236}">
                <a16:creationId xmlns:a16="http://schemas.microsoft.com/office/drawing/2014/main" id="{AC536756-19DE-4046-8409-F0C19A745C8E}"/>
              </a:ext>
            </a:extLst>
          </p:cNvPr>
          <p:cNvSpPr txBox="1">
            <a:spLocks/>
          </p:cNvSpPr>
          <p:nvPr/>
        </p:nvSpPr>
        <p:spPr>
          <a:xfrm>
            <a:off x="1771016" y="124287"/>
            <a:ext cx="8266670" cy="685800"/>
          </a:xfrm>
          <a:prstGeom prst="rect">
            <a:avLst/>
          </a:prstGeom>
        </p:spPr>
        <p:txBody>
          <a:bodyPr vert="horz" lIns="91440" tIns="45720" rIns="91440" bIns="45720" rtlCol="0">
            <a:normAutofit fontScale="92500"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GB" b="1" dirty="0">
                <a:solidFill>
                  <a:schemeClr val="tx2"/>
                </a:solidFill>
              </a:rPr>
              <a:t>How do we use box plots and scatter graphs to represent and compare large data sets?</a:t>
            </a:r>
          </a:p>
        </p:txBody>
      </p:sp>
      <p:pic>
        <p:nvPicPr>
          <p:cNvPr id="18" name="Picture 17">
            <a:extLst>
              <a:ext uri="{FF2B5EF4-FFF2-40B4-BE49-F238E27FC236}">
                <a16:creationId xmlns:a16="http://schemas.microsoft.com/office/drawing/2014/main" id="{01A1C64A-AB9B-4F0F-9025-681ED2A137B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037685" y="0"/>
            <a:ext cx="2154315" cy="1211802"/>
          </a:xfrm>
          <a:prstGeom prst="rect">
            <a:avLst/>
          </a:prstGeom>
        </p:spPr>
      </p:pic>
    </p:spTree>
    <p:extLst>
      <p:ext uri="{BB962C8B-B14F-4D97-AF65-F5344CB8AC3E}">
        <p14:creationId xmlns:p14="http://schemas.microsoft.com/office/powerpoint/2010/main" val="154616590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95C8FFFF-7729-4436-A123-D6817B15909B}"/>
              </a:ext>
            </a:extLst>
          </p:cNvPr>
          <p:cNvSpPr>
            <a:spLocks noGrp="1"/>
          </p:cNvSpPr>
          <p:nvPr>
            <p:ph type="subTitle" idx="1"/>
          </p:nvPr>
        </p:nvSpPr>
        <p:spPr>
          <a:xfrm>
            <a:off x="1499870" y="6420775"/>
            <a:ext cx="9144000" cy="437225"/>
          </a:xfrm>
        </p:spPr>
        <p:txBody>
          <a:bodyPr>
            <a:normAutofit/>
          </a:bodyPr>
          <a:lstStyle/>
          <a:p>
            <a:pPr algn="l"/>
            <a:r>
              <a:rPr lang="en-GB" i="1" dirty="0">
                <a:solidFill>
                  <a:schemeClr val="accent3"/>
                </a:solidFill>
              </a:rPr>
              <a:t>How do I plot a scatter graph?</a:t>
            </a:r>
            <a:endParaRPr lang="en-GB" dirty="0">
              <a:solidFill>
                <a:schemeClr val="accent3"/>
              </a:solidFill>
            </a:endParaRPr>
          </a:p>
        </p:txBody>
      </p:sp>
      <p:pic>
        <p:nvPicPr>
          <p:cNvPr id="8" name="Picture 7">
            <a:extLst>
              <a:ext uri="{FF2B5EF4-FFF2-40B4-BE49-F238E27FC236}">
                <a16:creationId xmlns:a16="http://schemas.microsoft.com/office/drawing/2014/main" id="{51F64884-B4E4-416B-8DFE-6D53C8D98A8E}"/>
              </a:ext>
            </a:extLst>
          </p:cNvPr>
          <p:cNvPicPr/>
          <p:nvPr/>
        </p:nvPicPr>
        <p:blipFill rotWithShape="1">
          <a:blip r:embed="rId2" cstate="print">
            <a:extLst>
              <a:ext uri="{28A0092B-C50C-407E-A947-70E740481C1C}">
                <a14:useLocalDpi xmlns:a14="http://schemas.microsoft.com/office/drawing/2010/main" val="0"/>
              </a:ext>
            </a:extLst>
          </a:blip>
          <a:srcRect t="13325" b="21721"/>
          <a:stretch/>
        </p:blipFill>
        <p:spPr bwMode="auto">
          <a:xfrm>
            <a:off x="0" y="6263640"/>
            <a:ext cx="1499870" cy="594360"/>
          </a:xfrm>
          <a:prstGeom prst="rect">
            <a:avLst/>
          </a:prstGeom>
          <a:ln>
            <a:noFill/>
          </a:ln>
          <a:extLst>
            <a:ext uri="{53640926-AAD7-44D8-BBD7-CCE9431645EC}">
              <a14:shadowObscured xmlns:a14="http://schemas.microsoft.com/office/drawing/2010/main"/>
            </a:ext>
          </a:extLst>
        </p:spPr>
      </p:pic>
      <p:pic>
        <p:nvPicPr>
          <p:cNvPr id="9" name="Picture 8">
            <a:extLst>
              <a:ext uri="{FF2B5EF4-FFF2-40B4-BE49-F238E27FC236}">
                <a16:creationId xmlns:a16="http://schemas.microsoft.com/office/drawing/2014/main" id="{D8EE2FF3-25A2-4778-ADAC-9D8044E35A43}"/>
              </a:ext>
            </a:extLst>
          </p:cNvPr>
          <p:cNvPicPr/>
          <p:nvPr/>
        </p:nvPicPr>
        <p:blipFill rotWithShape="1">
          <a:blip r:embed="rId3" cstate="print">
            <a:extLst>
              <a:ext uri="{28A0092B-C50C-407E-A947-70E740481C1C}">
                <a14:useLocalDpi xmlns:a14="http://schemas.microsoft.com/office/drawing/2010/main" val="0"/>
              </a:ext>
            </a:extLst>
          </a:blip>
          <a:srcRect t="16158" b="20371"/>
          <a:stretch/>
        </p:blipFill>
        <p:spPr bwMode="auto">
          <a:xfrm>
            <a:off x="0" y="0"/>
            <a:ext cx="1771015" cy="685800"/>
          </a:xfrm>
          <a:prstGeom prst="rect">
            <a:avLst/>
          </a:prstGeom>
          <a:ln>
            <a:noFill/>
          </a:ln>
          <a:extLst>
            <a:ext uri="{53640926-AAD7-44D8-BBD7-CCE9431645EC}">
              <a14:shadowObscured xmlns:a14="http://schemas.microsoft.com/office/drawing/2010/main"/>
            </a:ext>
          </a:extLst>
        </p:spPr>
      </p:pic>
      <p:sp>
        <p:nvSpPr>
          <p:cNvPr id="4" name="Rectangle 3">
            <a:extLst>
              <a:ext uri="{FF2B5EF4-FFF2-40B4-BE49-F238E27FC236}">
                <a16:creationId xmlns:a16="http://schemas.microsoft.com/office/drawing/2014/main" id="{AAD7E3D4-24D2-4927-8484-2BA9EC0C24ED}"/>
              </a:ext>
            </a:extLst>
          </p:cNvPr>
          <p:cNvSpPr/>
          <p:nvPr/>
        </p:nvSpPr>
        <p:spPr>
          <a:xfrm>
            <a:off x="239241" y="810087"/>
            <a:ext cx="11665258" cy="5021055"/>
          </a:xfrm>
          <a:prstGeom prst="rect">
            <a:avLst/>
          </a:prstGeom>
        </p:spPr>
        <p:txBody>
          <a:bodyPr wrap="square">
            <a:spAutoFit/>
          </a:bodyPr>
          <a:lstStyle/>
          <a:p>
            <a:pPr>
              <a:lnSpc>
                <a:spcPct val="150000"/>
              </a:lnSpc>
            </a:pPr>
            <a:r>
              <a:rPr lang="en-GB" sz="2400" b="1" u="sng" dirty="0">
                <a:solidFill>
                  <a:schemeClr val="accent1"/>
                </a:solidFill>
                <a:latin typeface="+mj-lt"/>
              </a:rPr>
              <a:t>The Knowledge Phase</a:t>
            </a:r>
            <a:endParaRPr lang="en-GB" sz="2400" dirty="0">
              <a:solidFill>
                <a:schemeClr val="accent1"/>
              </a:solidFill>
              <a:latin typeface="+mj-lt"/>
            </a:endParaRPr>
          </a:p>
          <a:p>
            <a:pPr>
              <a:lnSpc>
                <a:spcPct val="150000"/>
              </a:lnSpc>
            </a:pPr>
            <a:r>
              <a:rPr lang="en-GB" sz="2400" b="1" i="1" dirty="0">
                <a:solidFill>
                  <a:schemeClr val="accent1"/>
                </a:solidFill>
                <a:latin typeface="+mj-lt"/>
              </a:rPr>
              <a:t>Gradient in context</a:t>
            </a:r>
            <a:endParaRPr lang="en-GB" sz="2400" dirty="0">
              <a:solidFill>
                <a:schemeClr val="accent1"/>
              </a:solidFill>
              <a:latin typeface="+mj-lt"/>
            </a:endParaRPr>
          </a:p>
          <a:p>
            <a:pPr marL="342900" lvl="0" indent="-342900">
              <a:lnSpc>
                <a:spcPct val="150000"/>
              </a:lnSpc>
              <a:buFont typeface="Arial" panose="020B0604020202020204" pitchFamily="34" charset="0"/>
              <a:buChar char="•"/>
            </a:pPr>
            <a:r>
              <a:rPr lang="en-GB" sz="2400" dirty="0">
                <a:solidFill>
                  <a:schemeClr val="accent1"/>
                </a:solidFill>
                <a:latin typeface="+mj-lt"/>
              </a:rPr>
              <a:t>The gradient tells us the 'steepness' of the line</a:t>
            </a:r>
          </a:p>
          <a:p>
            <a:pPr marL="342900" lvl="0" indent="-342900">
              <a:lnSpc>
                <a:spcPct val="150000"/>
              </a:lnSpc>
              <a:buFont typeface="Arial" panose="020B0604020202020204" pitchFamily="34" charset="0"/>
              <a:buChar char="•"/>
            </a:pPr>
            <a:r>
              <a:rPr lang="en-GB" sz="2400" dirty="0">
                <a:solidFill>
                  <a:schemeClr val="accent1"/>
                </a:solidFill>
                <a:latin typeface="+mj-lt"/>
              </a:rPr>
              <a:t>It is calculated: for every one we count across, how many to we count up?</a:t>
            </a:r>
          </a:p>
          <a:p>
            <a:pPr marL="342900" lvl="0" indent="-342900">
              <a:lnSpc>
                <a:spcPct val="150000"/>
              </a:lnSpc>
              <a:buFont typeface="Arial" panose="020B0604020202020204" pitchFamily="34" charset="0"/>
              <a:buChar char="•"/>
            </a:pPr>
            <a:r>
              <a:rPr lang="en-GB" sz="2400" dirty="0">
                <a:solidFill>
                  <a:schemeClr val="accent1"/>
                </a:solidFill>
                <a:latin typeface="+mj-lt"/>
              </a:rPr>
              <a:t>It tells us the increase (or decrease) in y for each change by one in x</a:t>
            </a:r>
          </a:p>
          <a:p>
            <a:pPr marL="342900" lvl="0" indent="-342900">
              <a:lnSpc>
                <a:spcPct val="150000"/>
              </a:lnSpc>
              <a:buFont typeface="Arial" panose="020B0604020202020204" pitchFamily="34" charset="0"/>
              <a:buChar char="•"/>
            </a:pPr>
            <a:endParaRPr lang="en-GB" sz="2400" dirty="0">
              <a:solidFill>
                <a:schemeClr val="accent1"/>
              </a:solidFill>
              <a:latin typeface="+mj-lt"/>
            </a:endParaRPr>
          </a:p>
          <a:p>
            <a:pPr>
              <a:lnSpc>
                <a:spcPct val="150000"/>
              </a:lnSpc>
            </a:pPr>
            <a:r>
              <a:rPr lang="en-GB" sz="2400" b="1" i="1" dirty="0">
                <a:solidFill>
                  <a:schemeClr val="accent1"/>
                </a:solidFill>
                <a:latin typeface="+mj-lt"/>
              </a:rPr>
              <a:t>y-intercept in context</a:t>
            </a:r>
            <a:endParaRPr lang="en-GB" sz="2400" dirty="0">
              <a:solidFill>
                <a:schemeClr val="accent1"/>
              </a:solidFill>
              <a:latin typeface="+mj-lt"/>
            </a:endParaRPr>
          </a:p>
          <a:p>
            <a:pPr marL="342900" lvl="0" indent="-342900">
              <a:lnSpc>
                <a:spcPct val="150000"/>
              </a:lnSpc>
              <a:buFont typeface="Arial" panose="020B0604020202020204" pitchFamily="34" charset="0"/>
              <a:buChar char="•"/>
            </a:pPr>
            <a:r>
              <a:rPr lang="en-GB" sz="2400" dirty="0">
                <a:solidFill>
                  <a:schemeClr val="accent1"/>
                </a:solidFill>
                <a:latin typeface="+mj-lt"/>
              </a:rPr>
              <a:t>The y-intercept tells us the point at which the line crosses the y axis</a:t>
            </a:r>
          </a:p>
          <a:p>
            <a:pPr marL="342900" lvl="0" indent="-342900">
              <a:lnSpc>
                <a:spcPct val="150000"/>
              </a:lnSpc>
              <a:buFont typeface="Arial" panose="020B0604020202020204" pitchFamily="34" charset="0"/>
              <a:buChar char="•"/>
            </a:pPr>
            <a:r>
              <a:rPr lang="en-GB" sz="2400" dirty="0">
                <a:solidFill>
                  <a:schemeClr val="accent1"/>
                </a:solidFill>
                <a:latin typeface="+mj-lt"/>
              </a:rPr>
              <a:t>It tells us the value of x when y = 0</a:t>
            </a:r>
          </a:p>
        </p:txBody>
      </p:sp>
      <p:sp>
        <p:nvSpPr>
          <p:cNvPr id="11" name="Subtitle 2">
            <a:extLst>
              <a:ext uri="{FF2B5EF4-FFF2-40B4-BE49-F238E27FC236}">
                <a16:creationId xmlns:a16="http://schemas.microsoft.com/office/drawing/2014/main" id="{B499A942-5A13-4977-A6F5-73B2D669B05A}"/>
              </a:ext>
            </a:extLst>
          </p:cNvPr>
          <p:cNvSpPr txBox="1">
            <a:spLocks/>
          </p:cNvSpPr>
          <p:nvPr/>
        </p:nvSpPr>
        <p:spPr>
          <a:xfrm>
            <a:off x="1771016" y="124287"/>
            <a:ext cx="8266670" cy="685800"/>
          </a:xfrm>
          <a:prstGeom prst="rect">
            <a:avLst/>
          </a:prstGeom>
        </p:spPr>
        <p:txBody>
          <a:bodyPr vert="horz" lIns="91440" tIns="45720" rIns="91440" bIns="45720" rtlCol="0">
            <a:normAutofit fontScale="92500"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GB" b="1" dirty="0">
                <a:solidFill>
                  <a:schemeClr val="tx2"/>
                </a:solidFill>
              </a:rPr>
              <a:t>How do we use box plots and scatter graphs to represent and compare large data sets?</a:t>
            </a:r>
          </a:p>
        </p:txBody>
      </p:sp>
      <p:pic>
        <p:nvPicPr>
          <p:cNvPr id="12" name="Picture 11">
            <a:extLst>
              <a:ext uri="{FF2B5EF4-FFF2-40B4-BE49-F238E27FC236}">
                <a16:creationId xmlns:a16="http://schemas.microsoft.com/office/drawing/2014/main" id="{55ED9631-53AF-4514-8415-1834FBC52DA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037685" y="0"/>
            <a:ext cx="2154315" cy="1211802"/>
          </a:xfrm>
          <a:prstGeom prst="rect">
            <a:avLst/>
          </a:prstGeom>
        </p:spPr>
      </p:pic>
    </p:spTree>
    <p:extLst>
      <p:ext uri="{BB962C8B-B14F-4D97-AF65-F5344CB8AC3E}">
        <p14:creationId xmlns:p14="http://schemas.microsoft.com/office/powerpoint/2010/main" val="26366725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D8EE2FF3-25A2-4778-ADAC-9D8044E35A43}"/>
              </a:ext>
            </a:extLst>
          </p:cNvPr>
          <p:cNvPicPr/>
          <p:nvPr/>
        </p:nvPicPr>
        <p:blipFill rotWithShape="1">
          <a:blip r:embed="rId2" cstate="print">
            <a:extLst>
              <a:ext uri="{28A0092B-C50C-407E-A947-70E740481C1C}">
                <a14:useLocalDpi xmlns:a14="http://schemas.microsoft.com/office/drawing/2010/main" val="0"/>
              </a:ext>
            </a:extLst>
          </a:blip>
          <a:srcRect t="16158" b="20371"/>
          <a:stretch/>
        </p:blipFill>
        <p:spPr bwMode="auto">
          <a:xfrm>
            <a:off x="0" y="0"/>
            <a:ext cx="1771015" cy="685800"/>
          </a:xfrm>
          <a:prstGeom prst="rect">
            <a:avLst/>
          </a:prstGeom>
          <a:ln>
            <a:noFill/>
          </a:ln>
          <a:extLst>
            <a:ext uri="{53640926-AAD7-44D8-BBD7-CCE9431645EC}">
              <a14:shadowObscured xmlns:a14="http://schemas.microsoft.com/office/drawing/2010/main"/>
            </a:ext>
          </a:extLst>
        </p:spPr>
      </p:pic>
      <p:sp>
        <p:nvSpPr>
          <p:cNvPr id="2" name="Rectangle 1">
            <a:extLst>
              <a:ext uri="{FF2B5EF4-FFF2-40B4-BE49-F238E27FC236}">
                <a16:creationId xmlns:a16="http://schemas.microsoft.com/office/drawing/2014/main" id="{35225DEB-7CD0-4DAE-9B61-A3EB1FCE89F1}"/>
              </a:ext>
            </a:extLst>
          </p:cNvPr>
          <p:cNvSpPr/>
          <p:nvPr/>
        </p:nvSpPr>
        <p:spPr>
          <a:xfrm>
            <a:off x="79502" y="685800"/>
            <a:ext cx="11984736" cy="5632311"/>
          </a:xfrm>
          <a:prstGeom prst="rect">
            <a:avLst/>
          </a:prstGeom>
        </p:spPr>
        <p:txBody>
          <a:bodyPr wrap="square">
            <a:spAutoFit/>
          </a:bodyPr>
          <a:lstStyle/>
          <a:p>
            <a:r>
              <a:rPr lang="en-GB" b="1" u="sng" dirty="0">
                <a:solidFill>
                  <a:schemeClr val="accent1"/>
                </a:solidFill>
                <a:latin typeface="+mj-lt"/>
                <a:ea typeface="Calibri" panose="020F0502020204030204" pitchFamily="34" charset="0"/>
              </a:rPr>
              <a:t>I DO</a:t>
            </a:r>
          </a:p>
          <a:p>
            <a:r>
              <a:rPr lang="en-GB" dirty="0">
                <a:solidFill>
                  <a:schemeClr val="accent1"/>
                </a:solidFill>
                <a:latin typeface="+mj-lt"/>
                <a:ea typeface="Calibri" panose="020F0502020204030204" pitchFamily="34" charset="0"/>
              </a:rPr>
              <a:t>For a scatter graph showing the relationship between the temperature and the bike hires the equations of </a:t>
            </a:r>
          </a:p>
          <a:p>
            <a:r>
              <a:rPr lang="en-GB" dirty="0">
                <a:solidFill>
                  <a:schemeClr val="accent1"/>
                </a:solidFill>
                <a:latin typeface="+mj-lt"/>
                <a:ea typeface="Calibri" panose="020F0502020204030204" pitchFamily="34" charset="0"/>
              </a:rPr>
              <a:t>the line of best fit is: y = 3x + 42</a:t>
            </a:r>
          </a:p>
          <a:p>
            <a:r>
              <a:rPr lang="en-GB" b="1" dirty="0">
                <a:solidFill>
                  <a:schemeClr val="accent1"/>
                </a:solidFill>
                <a:latin typeface="+mj-lt"/>
              </a:rPr>
              <a:t>Explain the value of the gradient in context          		 	Explain the value of the y-intercept in context</a:t>
            </a:r>
          </a:p>
          <a:p>
            <a:endParaRPr lang="en-GB" dirty="0">
              <a:solidFill>
                <a:schemeClr val="accent1"/>
              </a:solidFill>
              <a:latin typeface="+mj-lt"/>
            </a:endParaRPr>
          </a:p>
          <a:p>
            <a:endParaRPr lang="en-GB" dirty="0">
              <a:solidFill>
                <a:schemeClr val="accent1"/>
              </a:solidFill>
              <a:latin typeface="+mj-lt"/>
            </a:endParaRPr>
          </a:p>
          <a:p>
            <a:r>
              <a:rPr lang="en-GB" b="1" u="sng" dirty="0">
                <a:solidFill>
                  <a:schemeClr val="accent1"/>
                </a:solidFill>
                <a:latin typeface="+mj-lt"/>
              </a:rPr>
              <a:t>WE DO</a:t>
            </a:r>
          </a:p>
          <a:p>
            <a:r>
              <a:rPr lang="en-GB" dirty="0">
                <a:solidFill>
                  <a:schemeClr val="accent1"/>
                </a:solidFill>
                <a:latin typeface="+mj-lt"/>
              </a:rPr>
              <a:t>Contestants on a daytime quiz shows are asked to answer questions in 60 seconds. The amount of money they win at the end of the show is also recorded and a scatter graph is used to determine if the two variables are related. </a:t>
            </a:r>
          </a:p>
          <a:p>
            <a:r>
              <a:rPr lang="en-GB" dirty="0">
                <a:solidFill>
                  <a:schemeClr val="accent1"/>
                </a:solidFill>
                <a:latin typeface="+mj-lt"/>
              </a:rPr>
              <a:t>The equation of the line of best for the scatter graph is calculated to be    y = 1.47x + 3618</a:t>
            </a:r>
          </a:p>
          <a:p>
            <a:r>
              <a:rPr lang="en-GB" b="1" dirty="0">
                <a:solidFill>
                  <a:schemeClr val="accent1"/>
                </a:solidFill>
                <a:latin typeface="+mj-lt"/>
              </a:rPr>
              <a:t>Explain the value of the gradient in context          		 	Explain the value of the y-intercept in context</a:t>
            </a:r>
          </a:p>
          <a:p>
            <a:endParaRPr lang="en-GB" dirty="0">
              <a:solidFill>
                <a:schemeClr val="accent1"/>
              </a:solidFill>
              <a:latin typeface="+mj-lt"/>
            </a:endParaRPr>
          </a:p>
          <a:p>
            <a:endParaRPr lang="en-GB" u="sng" dirty="0">
              <a:solidFill>
                <a:schemeClr val="accent1"/>
              </a:solidFill>
              <a:latin typeface="+mj-lt"/>
            </a:endParaRPr>
          </a:p>
          <a:p>
            <a:r>
              <a:rPr lang="en-GB" b="1" u="sng" dirty="0">
                <a:solidFill>
                  <a:schemeClr val="accent1"/>
                </a:solidFill>
                <a:latin typeface="+mj-lt"/>
              </a:rPr>
              <a:t>YOU DO</a:t>
            </a:r>
          </a:p>
          <a:p>
            <a:r>
              <a:rPr lang="en-GB" dirty="0">
                <a:solidFill>
                  <a:schemeClr val="accent1"/>
                </a:solidFill>
                <a:latin typeface="+mj-lt"/>
              </a:rPr>
              <a:t>A scatter graph is plotted to show the correlation between the number of faults found in a component made by hand and the number of years experience the employee who made it has in the field. Where the number of years experience is the explanatory variable (x).</a:t>
            </a:r>
          </a:p>
          <a:p>
            <a:r>
              <a:rPr lang="en-GB" dirty="0">
                <a:solidFill>
                  <a:schemeClr val="accent1"/>
                </a:solidFill>
                <a:latin typeface="+mj-lt"/>
              </a:rPr>
              <a:t>An equation for line of best fit is found as follows:    y = 9.6 – 3.14x</a:t>
            </a:r>
          </a:p>
          <a:p>
            <a:r>
              <a:rPr lang="en-GB" b="1" dirty="0">
                <a:solidFill>
                  <a:schemeClr val="accent1"/>
                </a:solidFill>
                <a:latin typeface="+mj-lt"/>
              </a:rPr>
              <a:t>Explain the value of the gradient in context           			Explain the value of the y-intercept in context</a:t>
            </a:r>
          </a:p>
          <a:p>
            <a:endParaRPr lang="en-GB" u="sng" dirty="0">
              <a:solidFill>
                <a:schemeClr val="accent1"/>
              </a:solidFill>
              <a:latin typeface="+mj-lt"/>
            </a:endParaRPr>
          </a:p>
        </p:txBody>
      </p:sp>
      <p:sp>
        <p:nvSpPr>
          <p:cNvPr id="11" name="Rectangle 10">
            <a:extLst>
              <a:ext uri="{FF2B5EF4-FFF2-40B4-BE49-F238E27FC236}">
                <a16:creationId xmlns:a16="http://schemas.microsoft.com/office/drawing/2014/main" id="{DDA42A91-2E29-48E0-B324-48BECA1A478D}"/>
              </a:ext>
            </a:extLst>
          </p:cNvPr>
          <p:cNvSpPr/>
          <p:nvPr/>
        </p:nvSpPr>
        <p:spPr>
          <a:xfrm>
            <a:off x="100330" y="1735591"/>
            <a:ext cx="5760974" cy="769441"/>
          </a:xfrm>
          <a:prstGeom prst="rect">
            <a:avLst/>
          </a:prstGeom>
        </p:spPr>
        <p:txBody>
          <a:bodyPr wrap="square">
            <a:spAutoFit/>
          </a:bodyPr>
          <a:lstStyle/>
          <a:p>
            <a:r>
              <a:rPr lang="en-GB" sz="2200" b="1" dirty="0">
                <a:solidFill>
                  <a:schemeClr val="accent3"/>
                </a:solidFill>
                <a:latin typeface="+mj-lt"/>
                <a:cs typeface="Gautami" panose="020B0502040204020203" pitchFamily="34" charset="0"/>
              </a:rPr>
              <a:t>+3: For every increase of 1 degree in temperature, the average number of bikes hired increase by 3</a:t>
            </a:r>
            <a:endParaRPr lang="en-GB" sz="2200" b="1" dirty="0">
              <a:solidFill>
                <a:schemeClr val="accent3"/>
              </a:solidFill>
              <a:latin typeface="+mj-lt"/>
            </a:endParaRPr>
          </a:p>
        </p:txBody>
      </p:sp>
      <p:sp>
        <p:nvSpPr>
          <p:cNvPr id="12" name="Rectangle 11">
            <a:extLst>
              <a:ext uri="{FF2B5EF4-FFF2-40B4-BE49-F238E27FC236}">
                <a16:creationId xmlns:a16="http://schemas.microsoft.com/office/drawing/2014/main" id="{1484A5B6-E5C1-4749-B8EC-375A993BD3F1}"/>
              </a:ext>
            </a:extLst>
          </p:cNvPr>
          <p:cNvSpPr/>
          <p:nvPr/>
        </p:nvSpPr>
        <p:spPr>
          <a:xfrm>
            <a:off x="6516624" y="1735167"/>
            <a:ext cx="5386070" cy="769441"/>
          </a:xfrm>
          <a:prstGeom prst="rect">
            <a:avLst/>
          </a:prstGeom>
        </p:spPr>
        <p:txBody>
          <a:bodyPr wrap="square">
            <a:spAutoFit/>
          </a:bodyPr>
          <a:lstStyle/>
          <a:p>
            <a:r>
              <a:rPr lang="en-GB" sz="2200" b="1" dirty="0">
                <a:solidFill>
                  <a:schemeClr val="accent3"/>
                </a:solidFill>
                <a:latin typeface="+mj-lt"/>
                <a:cs typeface="Gautami" panose="020B0502040204020203" pitchFamily="34" charset="0"/>
              </a:rPr>
              <a:t>+42: when the temperature is 0 degrees, the average number of bikes hired is 42</a:t>
            </a:r>
            <a:endParaRPr lang="en-GB" sz="2200" b="1" dirty="0">
              <a:solidFill>
                <a:schemeClr val="accent3"/>
              </a:solidFill>
              <a:latin typeface="+mj-lt"/>
            </a:endParaRPr>
          </a:p>
        </p:txBody>
      </p:sp>
      <p:sp>
        <p:nvSpPr>
          <p:cNvPr id="14" name="Rectangle 13">
            <a:extLst>
              <a:ext uri="{FF2B5EF4-FFF2-40B4-BE49-F238E27FC236}">
                <a16:creationId xmlns:a16="http://schemas.microsoft.com/office/drawing/2014/main" id="{960FB882-AC45-4B48-A4F9-F9B98D1405E2}"/>
              </a:ext>
            </a:extLst>
          </p:cNvPr>
          <p:cNvSpPr/>
          <p:nvPr/>
        </p:nvSpPr>
        <p:spPr>
          <a:xfrm>
            <a:off x="100330" y="3641918"/>
            <a:ext cx="5760974" cy="769441"/>
          </a:xfrm>
          <a:prstGeom prst="rect">
            <a:avLst/>
          </a:prstGeom>
        </p:spPr>
        <p:txBody>
          <a:bodyPr wrap="square">
            <a:spAutoFit/>
          </a:bodyPr>
          <a:lstStyle/>
          <a:p>
            <a:r>
              <a:rPr lang="en-GB" sz="2200" b="1" dirty="0">
                <a:solidFill>
                  <a:schemeClr val="accent3"/>
                </a:solidFill>
                <a:latin typeface="+mj-lt"/>
                <a:cs typeface="Gautami" panose="020B0502040204020203" pitchFamily="34" charset="0"/>
              </a:rPr>
              <a:t>+1.47: For every extra question they answer correctly, they win an average of an extra £1.47</a:t>
            </a:r>
            <a:endParaRPr lang="en-GB" sz="2200" b="1" dirty="0">
              <a:solidFill>
                <a:schemeClr val="accent3"/>
              </a:solidFill>
              <a:latin typeface="+mj-lt"/>
            </a:endParaRPr>
          </a:p>
        </p:txBody>
      </p:sp>
      <p:sp>
        <p:nvSpPr>
          <p:cNvPr id="15" name="Rectangle 14">
            <a:extLst>
              <a:ext uri="{FF2B5EF4-FFF2-40B4-BE49-F238E27FC236}">
                <a16:creationId xmlns:a16="http://schemas.microsoft.com/office/drawing/2014/main" id="{AD1F75ED-618D-456F-92AF-9B35C75E8FF9}"/>
              </a:ext>
            </a:extLst>
          </p:cNvPr>
          <p:cNvSpPr/>
          <p:nvPr/>
        </p:nvSpPr>
        <p:spPr>
          <a:xfrm>
            <a:off x="6516624" y="3641494"/>
            <a:ext cx="5386070" cy="769441"/>
          </a:xfrm>
          <a:prstGeom prst="rect">
            <a:avLst/>
          </a:prstGeom>
        </p:spPr>
        <p:txBody>
          <a:bodyPr wrap="square">
            <a:spAutoFit/>
          </a:bodyPr>
          <a:lstStyle/>
          <a:p>
            <a:r>
              <a:rPr lang="en-GB" sz="2200" b="1" dirty="0">
                <a:solidFill>
                  <a:schemeClr val="accent3"/>
                </a:solidFill>
                <a:latin typeface="+mj-lt"/>
                <a:cs typeface="Gautami" panose="020B0502040204020203" pitchFamily="34" charset="0"/>
              </a:rPr>
              <a:t>+3618: if they answer 0 question correctly they win an average of £3618</a:t>
            </a:r>
            <a:endParaRPr lang="en-GB" sz="2200" b="1" dirty="0">
              <a:solidFill>
                <a:schemeClr val="accent3"/>
              </a:solidFill>
              <a:latin typeface="+mj-lt"/>
            </a:endParaRPr>
          </a:p>
        </p:txBody>
      </p:sp>
      <p:sp>
        <p:nvSpPr>
          <p:cNvPr id="16" name="Rectangle 15">
            <a:extLst>
              <a:ext uri="{FF2B5EF4-FFF2-40B4-BE49-F238E27FC236}">
                <a16:creationId xmlns:a16="http://schemas.microsoft.com/office/drawing/2014/main" id="{C88F3358-619F-4035-A371-98F0738618F4}"/>
              </a:ext>
            </a:extLst>
          </p:cNvPr>
          <p:cNvSpPr/>
          <p:nvPr/>
        </p:nvSpPr>
        <p:spPr>
          <a:xfrm>
            <a:off x="100329" y="5878919"/>
            <a:ext cx="6288533" cy="769441"/>
          </a:xfrm>
          <a:prstGeom prst="rect">
            <a:avLst/>
          </a:prstGeom>
        </p:spPr>
        <p:txBody>
          <a:bodyPr wrap="square">
            <a:spAutoFit/>
          </a:bodyPr>
          <a:lstStyle/>
          <a:p>
            <a:r>
              <a:rPr lang="en-GB" sz="2200" b="1" dirty="0">
                <a:solidFill>
                  <a:schemeClr val="accent3"/>
                </a:solidFill>
                <a:latin typeface="+mj-lt"/>
                <a:cs typeface="Gautami" panose="020B0502040204020203" pitchFamily="34" charset="0"/>
              </a:rPr>
              <a:t>-3.14: For every extra fault that is found it is expected that the employees will have 3.14 years less experience</a:t>
            </a:r>
            <a:endParaRPr lang="en-GB" sz="2200" b="1" dirty="0">
              <a:solidFill>
                <a:schemeClr val="accent3"/>
              </a:solidFill>
              <a:latin typeface="+mj-lt"/>
            </a:endParaRPr>
          </a:p>
        </p:txBody>
      </p:sp>
      <p:sp>
        <p:nvSpPr>
          <p:cNvPr id="17" name="Rectangle 16">
            <a:extLst>
              <a:ext uri="{FF2B5EF4-FFF2-40B4-BE49-F238E27FC236}">
                <a16:creationId xmlns:a16="http://schemas.microsoft.com/office/drawing/2014/main" id="{A087A037-9D18-4B66-8C38-44AC5C40D236}"/>
              </a:ext>
            </a:extLst>
          </p:cNvPr>
          <p:cNvSpPr/>
          <p:nvPr/>
        </p:nvSpPr>
        <p:spPr>
          <a:xfrm>
            <a:off x="6516624" y="5878495"/>
            <a:ext cx="5386070" cy="769441"/>
          </a:xfrm>
          <a:prstGeom prst="rect">
            <a:avLst/>
          </a:prstGeom>
        </p:spPr>
        <p:txBody>
          <a:bodyPr wrap="square">
            <a:spAutoFit/>
          </a:bodyPr>
          <a:lstStyle/>
          <a:p>
            <a:r>
              <a:rPr lang="en-GB" sz="2200" b="1" dirty="0">
                <a:solidFill>
                  <a:schemeClr val="accent3"/>
                </a:solidFill>
                <a:latin typeface="+mj-lt"/>
                <a:cs typeface="Gautami" panose="020B0502040204020203" pitchFamily="34" charset="0"/>
              </a:rPr>
              <a:t>+9.6: when there are no </a:t>
            </a:r>
            <a:r>
              <a:rPr lang="en-GB" sz="2200" b="1">
                <a:solidFill>
                  <a:schemeClr val="accent3"/>
                </a:solidFill>
                <a:latin typeface="+mj-lt"/>
                <a:cs typeface="Gautami" panose="020B0502040204020203" pitchFamily="34" charset="0"/>
              </a:rPr>
              <a:t>faults found, </a:t>
            </a:r>
            <a:r>
              <a:rPr lang="en-GB" sz="2200" b="1" dirty="0">
                <a:solidFill>
                  <a:schemeClr val="accent3"/>
                </a:solidFill>
                <a:latin typeface="+mj-lt"/>
                <a:cs typeface="Gautami" panose="020B0502040204020203" pitchFamily="34" charset="0"/>
              </a:rPr>
              <a:t>the average number of years </a:t>
            </a:r>
            <a:r>
              <a:rPr lang="en-GB" sz="2200" b="1">
                <a:solidFill>
                  <a:schemeClr val="accent3"/>
                </a:solidFill>
                <a:latin typeface="+mj-lt"/>
                <a:cs typeface="Gautami" panose="020B0502040204020203" pitchFamily="34" charset="0"/>
              </a:rPr>
              <a:t>experience is </a:t>
            </a:r>
            <a:r>
              <a:rPr lang="en-GB" sz="2200" b="1" dirty="0">
                <a:solidFill>
                  <a:schemeClr val="accent3"/>
                </a:solidFill>
                <a:latin typeface="+mj-lt"/>
                <a:cs typeface="Gautami" panose="020B0502040204020203" pitchFamily="34" charset="0"/>
              </a:rPr>
              <a:t>9.6</a:t>
            </a:r>
            <a:endParaRPr lang="en-GB" sz="2200" b="1" dirty="0">
              <a:solidFill>
                <a:schemeClr val="accent3"/>
              </a:solidFill>
              <a:latin typeface="+mj-lt"/>
            </a:endParaRPr>
          </a:p>
        </p:txBody>
      </p:sp>
      <p:sp>
        <p:nvSpPr>
          <p:cNvPr id="18" name="Subtitle 2">
            <a:extLst>
              <a:ext uri="{FF2B5EF4-FFF2-40B4-BE49-F238E27FC236}">
                <a16:creationId xmlns:a16="http://schemas.microsoft.com/office/drawing/2014/main" id="{8137C30E-DEA8-4525-BA13-ECB332D7B39F}"/>
              </a:ext>
            </a:extLst>
          </p:cNvPr>
          <p:cNvSpPr txBox="1">
            <a:spLocks/>
          </p:cNvSpPr>
          <p:nvPr/>
        </p:nvSpPr>
        <p:spPr>
          <a:xfrm>
            <a:off x="1771016" y="124287"/>
            <a:ext cx="8266670" cy="685800"/>
          </a:xfrm>
          <a:prstGeom prst="rect">
            <a:avLst/>
          </a:prstGeom>
        </p:spPr>
        <p:txBody>
          <a:bodyPr vert="horz" lIns="91440" tIns="45720" rIns="91440" bIns="45720" rtlCol="0">
            <a:normAutofit fontScale="92500"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GB" b="1" dirty="0">
                <a:solidFill>
                  <a:schemeClr val="tx2"/>
                </a:solidFill>
              </a:rPr>
              <a:t>How do we use box plots and scatter graphs to represent and compare large data sets?</a:t>
            </a:r>
          </a:p>
        </p:txBody>
      </p:sp>
      <p:pic>
        <p:nvPicPr>
          <p:cNvPr id="19" name="Picture 18">
            <a:extLst>
              <a:ext uri="{FF2B5EF4-FFF2-40B4-BE49-F238E27FC236}">
                <a16:creationId xmlns:a16="http://schemas.microsoft.com/office/drawing/2014/main" id="{C9A65871-A091-433E-9184-7AC9EB2E4D0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37685" y="0"/>
            <a:ext cx="2154315" cy="1211802"/>
          </a:xfrm>
          <a:prstGeom prst="rect">
            <a:avLst/>
          </a:prstGeom>
        </p:spPr>
      </p:pic>
    </p:spTree>
    <p:extLst>
      <p:ext uri="{BB962C8B-B14F-4D97-AF65-F5344CB8AC3E}">
        <p14:creationId xmlns:p14="http://schemas.microsoft.com/office/powerpoint/2010/main" val="31333482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4" grpId="0"/>
      <p:bldP spid="15" grpId="0"/>
      <p:bldP spid="16" grpId="0"/>
      <p:bldP spid="17"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51F64884-B4E4-416B-8DFE-6D53C8D98A8E}"/>
              </a:ext>
            </a:extLst>
          </p:cNvPr>
          <p:cNvPicPr/>
          <p:nvPr/>
        </p:nvPicPr>
        <p:blipFill rotWithShape="1">
          <a:blip r:embed="rId2" cstate="print">
            <a:extLst>
              <a:ext uri="{28A0092B-C50C-407E-A947-70E740481C1C}">
                <a14:useLocalDpi xmlns:a14="http://schemas.microsoft.com/office/drawing/2010/main" val="0"/>
              </a:ext>
            </a:extLst>
          </a:blip>
          <a:srcRect t="13325" b="21721"/>
          <a:stretch/>
        </p:blipFill>
        <p:spPr bwMode="auto">
          <a:xfrm>
            <a:off x="0" y="6263640"/>
            <a:ext cx="1499870" cy="594360"/>
          </a:xfrm>
          <a:prstGeom prst="rect">
            <a:avLst/>
          </a:prstGeom>
          <a:ln>
            <a:noFill/>
          </a:ln>
          <a:extLst>
            <a:ext uri="{53640926-AAD7-44D8-BBD7-CCE9431645EC}">
              <a14:shadowObscured xmlns:a14="http://schemas.microsoft.com/office/drawing/2010/main"/>
            </a:ext>
          </a:extLst>
        </p:spPr>
      </p:pic>
      <p:pic>
        <p:nvPicPr>
          <p:cNvPr id="9" name="Picture 8">
            <a:extLst>
              <a:ext uri="{FF2B5EF4-FFF2-40B4-BE49-F238E27FC236}">
                <a16:creationId xmlns:a16="http://schemas.microsoft.com/office/drawing/2014/main" id="{D8EE2FF3-25A2-4778-ADAC-9D8044E35A43}"/>
              </a:ext>
            </a:extLst>
          </p:cNvPr>
          <p:cNvPicPr/>
          <p:nvPr/>
        </p:nvPicPr>
        <p:blipFill rotWithShape="1">
          <a:blip r:embed="rId3" cstate="print">
            <a:extLst>
              <a:ext uri="{28A0092B-C50C-407E-A947-70E740481C1C}">
                <a14:useLocalDpi xmlns:a14="http://schemas.microsoft.com/office/drawing/2010/main" val="0"/>
              </a:ext>
            </a:extLst>
          </a:blip>
          <a:srcRect t="16158" b="20371"/>
          <a:stretch/>
        </p:blipFill>
        <p:spPr bwMode="auto">
          <a:xfrm>
            <a:off x="0" y="0"/>
            <a:ext cx="1771015" cy="685800"/>
          </a:xfrm>
          <a:prstGeom prst="rect">
            <a:avLst/>
          </a:prstGeom>
          <a:ln>
            <a:noFill/>
          </a:ln>
          <a:extLst>
            <a:ext uri="{53640926-AAD7-44D8-BBD7-CCE9431645EC}">
              <a14:shadowObscured xmlns:a14="http://schemas.microsoft.com/office/drawing/2010/main"/>
            </a:ext>
          </a:extLst>
        </p:spPr>
      </p:pic>
      <p:sp>
        <p:nvSpPr>
          <p:cNvPr id="12" name="Content Placeholder 2">
            <a:extLst>
              <a:ext uri="{FF2B5EF4-FFF2-40B4-BE49-F238E27FC236}">
                <a16:creationId xmlns:a16="http://schemas.microsoft.com/office/drawing/2014/main" id="{40F9FA65-FAC6-41E3-8809-D78F981FD63C}"/>
              </a:ext>
            </a:extLst>
          </p:cNvPr>
          <p:cNvSpPr txBox="1">
            <a:spLocks/>
          </p:cNvSpPr>
          <p:nvPr/>
        </p:nvSpPr>
        <p:spPr>
          <a:xfrm>
            <a:off x="743233" y="2842097"/>
            <a:ext cx="11762173" cy="4568031"/>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GB" sz="8800" b="1" dirty="0">
                <a:solidFill>
                  <a:schemeClr val="accent1"/>
                </a:solidFill>
              </a:rPr>
              <a:t>Practise Questions</a:t>
            </a:r>
          </a:p>
          <a:p>
            <a:endParaRPr lang="en-GB" sz="8800" b="1" dirty="0">
              <a:solidFill>
                <a:schemeClr val="accent1"/>
              </a:solidFill>
            </a:endParaRPr>
          </a:p>
          <a:p>
            <a:endParaRPr lang="en-GB" sz="8800" dirty="0">
              <a:solidFill>
                <a:schemeClr val="accent1"/>
              </a:solidFill>
            </a:endParaRPr>
          </a:p>
        </p:txBody>
      </p:sp>
      <p:pic>
        <p:nvPicPr>
          <p:cNvPr id="13" name="Picture 12">
            <a:extLst>
              <a:ext uri="{FF2B5EF4-FFF2-40B4-BE49-F238E27FC236}">
                <a16:creationId xmlns:a16="http://schemas.microsoft.com/office/drawing/2014/main" id="{9106C1D1-B328-417B-80FC-A4F25E2A8C9F}"/>
              </a:ext>
            </a:extLst>
          </p:cNvPr>
          <p:cNvPicPr/>
          <p:nvPr/>
        </p:nvPicPr>
        <p:blipFill>
          <a:blip r:embed="rId4" cstate="print">
            <a:extLst>
              <a:ext uri="{28A0092B-C50C-407E-A947-70E740481C1C}">
                <a14:useLocalDpi xmlns:a14="http://schemas.microsoft.com/office/drawing/2010/main" val="0"/>
              </a:ext>
            </a:extLst>
          </a:blip>
          <a:stretch>
            <a:fillRect/>
          </a:stretch>
        </p:blipFill>
        <p:spPr>
          <a:xfrm>
            <a:off x="823070" y="2842097"/>
            <a:ext cx="1353600" cy="1353600"/>
          </a:xfrm>
          <a:prstGeom prst="rect">
            <a:avLst/>
          </a:prstGeom>
        </p:spPr>
      </p:pic>
      <p:sp>
        <p:nvSpPr>
          <p:cNvPr id="15" name="Subtitle 2">
            <a:extLst>
              <a:ext uri="{FF2B5EF4-FFF2-40B4-BE49-F238E27FC236}">
                <a16:creationId xmlns:a16="http://schemas.microsoft.com/office/drawing/2014/main" id="{084FAD5C-4432-44D2-A19B-C45624876CFF}"/>
              </a:ext>
            </a:extLst>
          </p:cNvPr>
          <p:cNvSpPr txBox="1">
            <a:spLocks/>
          </p:cNvSpPr>
          <p:nvPr/>
        </p:nvSpPr>
        <p:spPr>
          <a:xfrm>
            <a:off x="1499870" y="6420775"/>
            <a:ext cx="9144000" cy="437225"/>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GB" i="1" dirty="0">
                <a:solidFill>
                  <a:schemeClr val="accent3"/>
                </a:solidFill>
              </a:rPr>
              <a:t>How do I plot a scatter graph?</a:t>
            </a:r>
            <a:endParaRPr lang="en-GB" dirty="0">
              <a:solidFill>
                <a:schemeClr val="accent3"/>
              </a:solidFill>
            </a:endParaRPr>
          </a:p>
        </p:txBody>
      </p:sp>
      <p:sp>
        <p:nvSpPr>
          <p:cNvPr id="10" name="Subtitle 2">
            <a:extLst>
              <a:ext uri="{FF2B5EF4-FFF2-40B4-BE49-F238E27FC236}">
                <a16:creationId xmlns:a16="http://schemas.microsoft.com/office/drawing/2014/main" id="{0A63E695-CCE5-4272-9191-62E1B13FEA4C}"/>
              </a:ext>
            </a:extLst>
          </p:cNvPr>
          <p:cNvSpPr txBox="1">
            <a:spLocks/>
          </p:cNvSpPr>
          <p:nvPr/>
        </p:nvSpPr>
        <p:spPr>
          <a:xfrm>
            <a:off x="1771016" y="124287"/>
            <a:ext cx="8266670" cy="685800"/>
          </a:xfrm>
          <a:prstGeom prst="rect">
            <a:avLst/>
          </a:prstGeom>
        </p:spPr>
        <p:txBody>
          <a:bodyPr vert="horz" lIns="91440" tIns="45720" rIns="91440" bIns="45720" rtlCol="0">
            <a:normAutofit fontScale="92500"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GB" b="1" dirty="0">
                <a:solidFill>
                  <a:schemeClr val="tx2"/>
                </a:solidFill>
              </a:rPr>
              <a:t>How do we use box plots and scatter graphs to represent and compare large data sets?</a:t>
            </a:r>
          </a:p>
        </p:txBody>
      </p:sp>
      <p:pic>
        <p:nvPicPr>
          <p:cNvPr id="14" name="Picture 13">
            <a:extLst>
              <a:ext uri="{FF2B5EF4-FFF2-40B4-BE49-F238E27FC236}">
                <a16:creationId xmlns:a16="http://schemas.microsoft.com/office/drawing/2014/main" id="{AD930A6D-8858-48C8-8598-905C75A511D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037685" y="0"/>
            <a:ext cx="2154315" cy="1211802"/>
          </a:xfrm>
          <a:prstGeom prst="rect">
            <a:avLst/>
          </a:prstGeom>
        </p:spPr>
      </p:pic>
    </p:spTree>
    <p:extLst>
      <p:ext uri="{BB962C8B-B14F-4D97-AF65-F5344CB8AC3E}">
        <p14:creationId xmlns:p14="http://schemas.microsoft.com/office/powerpoint/2010/main" val="324278854"/>
      </p:ext>
    </p:extLst>
  </p:cSld>
  <p:clrMapOvr>
    <a:masterClrMapping/>
  </p:clrMapOvr>
</p:sld>
</file>

<file path=ppt/theme/theme1.xml><?xml version="1.0" encoding="utf-8"?>
<a:theme xmlns:a="http://schemas.openxmlformats.org/drawingml/2006/main" name="Office Theme">
  <a:themeElements>
    <a:clrScheme name="Violet II">
      <a:dk1>
        <a:sysClr val="windowText" lastClr="000000"/>
      </a:dk1>
      <a:lt1>
        <a:sysClr val="window" lastClr="FFFFFF"/>
      </a:lt1>
      <a:dk2>
        <a:srgbClr val="632E62"/>
      </a:dk2>
      <a:lt2>
        <a:srgbClr val="EAE5EB"/>
      </a:lt2>
      <a:accent1>
        <a:srgbClr val="92278F"/>
      </a:accent1>
      <a:accent2>
        <a:srgbClr val="9B57D3"/>
      </a:accent2>
      <a:accent3>
        <a:srgbClr val="755DD9"/>
      </a:accent3>
      <a:accent4>
        <a:srgbClr val="665EB8"/>
      </a:accent4>
      <a:accent5>
        <a:srgbClr val="45A5ED"/>
      </a:accent5>
      <a:accent6>
        <a:srgbClr val="5982DB"/>
      </a:accent6>
      <a:hlink>
        <a:srgbClr val="0066FF"/>
      </a:hlink>
      <a:folHlink>
        <a:srgbClr val="666699"/>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4411</TotalTime>
  <Words>2018</Words>
  <Application>Microsoft Office PowerPoint</Application>
  <PresentationFormat>Widescreen</PresentationFormat>
  <Paragraphs>338</Paragraphs>
  <Slides>32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32</vt:i4>
      </vt:variant>
    </vt:vector>
  </HeadingPairs>
  <TitlesOfParts>
    <vt:vector size="37" baseType="lpstr">
      <vt:lpstr>Arial</vt:lpstr>
      <vt:lpstr>Calibri</vt:lpstr>
      <vt:lpstr>Calibri Light</vt:lpstr>
      <vt:lpstr>Gautami</vt:lpstr>
      <vt:lpstr>Office Theme</vt:lpstr>
      <vt:lpstr>How do we use box plots and scatter graphs to represent and compare large data sets?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Unit 11: Confidence Intervals and the Central Limit Theorem</dc:title>
  <dc:creator>Mrs E Hodgetts</dc:creator>
  <cp:lastModifiedBy>Mrs Hodgetts</cp:lastModifiedBy>
  <cp:revision>169</cp:revision>
  <dcterms:created xsi:type="dcterms:W3CDTF">2022-05-17T07:55:04Z</dcterms:created>
  <dcterms:modified xsi:type="dcterms:W3CDTF">2024-06-06T11:54:52Z</dcterms:modified>
</cp:coreProperties>
</file>