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89" r:id="rId3"/>
    <p:sldId id="425" r:id="rId4"/>
    <p:sldId id="432" r:id="rId5"/>
    <p:sldId id="433" r:id="rId6"/>
    <p:sldId id="436" r:id="rId7"/>
    <p:sldId id="431" r:id="rId8"/>
    <p:sldId id="430" r:id="rId9"/>
    <p:sldId id="437" r:id="rId10"/>
    <p:sldId id="440" r:id="rId11"/>
    <p:sldId id="434" r:id="rId12"/>
    <p:sldId id="439" r:id="rId13"/>
    <p:sldId id="438" r:id="rId14"/>
    <p:sldId id="435" r:id="rId15"/>
    <p:sldId id="424" r:id="rId16"/>
    <p:sldId id="426" r:id="rId17"/>
    <p:sldId id="441" r:id="rId18"/>
    <p:sldId id="428" r:id="rId19"/>
    <p:sldId id="427" r:id="rId20"/>
    <p:sldId id="42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10" Type="http://schemas.openxmlformats.org/officeDocument/2006/relationships/image" Target="../media/image3.JPG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409" y="2182838"/>
            <a:ext cx="9144000" cy="1911213"/>
          </a:xfrm>
        </p:spPr>
        <p:txBody>
          <a:bodyPr>
            <a:noAutofit/>
          </a:bodyPr>
          <a:lstStyle/>
          <a:p>
            <a:r>
              <a:rPr lang="en-GB" sz="4800" dirty="0">
                <a:solidFill>
                  <a:schemeClr val="tx2"/>
                </a:solidFill>
              </a:rPr>
              <a:t>How do we use box plots and scatter graphs to represent and compare large data sets?</a:t>
            </a:r>
            <a:endParaRPr lang="en-GB" sz="1600" b="1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520093" y="4182802"/>
            <a:ext cx="9144000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b="1" u="sng" dirty="0">
                <a:solidFill>
                  <a:schemeClr val="accent1"/>
                </a:solidFill>
              </a:rPr>
              <a:t>Skew</a:t>
            </a:r>
            <a:endParaRPr lang="en-GB" sz="9600" b="1" u="sng" dirty="0">
              <a:solidFill>
                <a:schemeClr val="accent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41AD57-DBE4-4A57-95A3-81E38D9C9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3455E3-8D64-4945-9373-209107AA7D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438"/>
            <a:ext cx="333375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03D12B-09D3-4E0B-ACC5-83BDD959B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376" y="921688"/>
            <a:ext cx="11058987" cy="510606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5FC13D26-3575-4CD5-8F72-C6B8194C4145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7FBFB18-D4A6-4B40-A6BC-E94CD5951E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47FE9BC-8062-49FA-9C3A-EACB3B0D9C79}"/>
              </a:ext>
            </a:extLst>
          </p:cNvPr>
          <p:cNvSpPr/>
          <p:nvPr/>
        </p:nvSpPr>
        <p:spPr>
          <a:xfrm>
            <a:off x="7804064" y="1476705"/>
            <a:ext cx="533400" cy="42418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658FA12-1507-4038-88C8-F532EB3838CA}"/>
              </a:ext>
            </a:extLst>
          </p:cNvPr>
          <p:cNvSpPr/>
          <p:nvPr/>
        </p:nvSpPr>
        <p:spPr>
          <a:xfrm>
            <a:off x="7501803" y="1476705"/>
            <a:ext cx="727710" cy="42418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8E9AEC0-4F80-4F1E-863C-79B81B735FA0}"/>
              </a:ext>
            </a:extLst>
          </p:cNvPr>
          <p:cNvCxnSpPr/>
          <p:nvPr/>
        </p:nvCxnSpPr>
        <p:spPr>
          <a:xfrm>
            <a:off x="8337464" y="1694510"/>
            <a:ext cx="4025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06ADC7C-2F7F-4E2C-9D4F-985F8662CF3C}"/>
              </a:ext>
            </a:extLst>
          </p:cNvPr>
          <p:cNvCxnSpPr/>
          <p:nvPr/>
        </p:nvCxnSpPr>
        <p:spPr>
          <a:xfrm>
            <a:off x="7096039" y="1694510"/>
            <a:ext cx="4025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1089366-7CC0-435B-A100-EE500E13E62B}"/>
              </a:ext>
            </a:extLst>
          </p:cNvPr>
          <p:cNvCxnSpPr/>
          <p:nvPr/>
        </p:nvCxnSpPr>
        <p:spPr>
          <a:xfrm>
            <a:off x="8741959" y="1559890"/>
            <a:ext cx="0" cy="2609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A026480-85C5-4CA5-AC25-55B6741AB670}"/>
              </a:ext>
            </a:extLst>
          </p:cNvPr>
          <p:cNvCxnSpPr/>
          <p:nvPr/>
        </p:nvCxnSpPr>
        <p:spPr>
          <a:xfrm>
            <a:off x="7081434" y="1558620"/>
            <a:ext cx="0" cy="2609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2">
            <a:extLst>
              <a:ext uri="{FF2B5EF4-FFF2-40B4-BE49-F238E27FC236}">
                <a16:creationId xmlns:a16="http://schemas.microsoft.com/office/drawing/2014/main" id="{5D5310FB-AC1D-493B-8457-E4B487856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42935"/>
            <a:ext cx="12064752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The Knowledge Phase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1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Negative Skew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median is closer to the upper quartile than the upper quartile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This means that although the range of the data is wide, the average </a:t>
            </a:r>
            <a:endParaRPr lang="en-GB" altLang="en-US" dirty="0">
              <a:solidFill>
                <a:schemeClr val="accent1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of the data is towards the lower end of the scale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Positive Skew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</a:t>
            </a:r>
            <a:r>
              <a:rPr lang="en-GB" altLang="en-US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</a:t>
            </a:r>
            <a:r>
              <a:rPr lang="en-GB" altLang="en-US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median is closer to the lower quartile than the lower quartile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This means that although the range of the data is wide, the average </a:t>
            </a:r>
            <a:endParaRPr lang="en-GB" altLang="en-US" dirty="0">
              <a:solidFill>
                <a:schemeClr val="accent1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of the data is towards the upper end of the scale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accent1"/>
              </a:solidFill>
              <a:latin typeface="Calibri" panose="020F0502020204030204" pitchFamily="34" charset="0"/>
              <a:cs typeface="Gautami" panose="020B0502040204020203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accent1"/>
                </a:solidFill>
              </a:rPr>
              <a:t>Neither of these distributions are better than the other, it just helps us describe the distribution of the data and compare them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b="1" i="1" dirty="0">
                <a:solidFill>
                  <a:schemeClr val="accent1"/>
                </a:solidFill>
                <a:latin typeface="Arial" panose="020B0604020202020204" pitchFamily="34" charset="0"/>
              </a:rPr>
              <a:t>Symmetrical Skew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Should the median be equidistant from both the lower and upper</a:t>
            </a:r>
            <a:endParaRPr lang="en-GB" altLang="en-US" dirty="0">
              <a:solidFill>
                <a:schemeClr val="accent1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quartiles, then the skew is said to be ‘symmetrical’ </a:t>
            </a:r>
            <a:endParaRPr lang="en-GB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C8DA51F-C938-455C-921A-D160275AC0A4}"/>
              </a:ext>
            </a:extLst>
          </p:cNvPr>
          <p:cNvCxnSpPr/>
          <p:nvPr/>
        </p:nvCxnSpPr>
        <p:spPr>
          <a:xfrm>
            <a:off x="7464974" y="10966003"/>
            <a:ext cx="0" cy="2609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9F9BDF32-6562-4226-AF0C-9240FE9F751F}"/>
              </a:ext>
            </a:extLst>
          </p:cNvPr>
          <p:cNvSpPr/>
          <p:nvPr/>
        </p:nvSpPr>
        <p:spPr>
          <a:xfrm>
            <a:off x="7804064" y="3252481"/>
            <a:ext cx="533400" cy="42418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5A06B51-6315-4665-8414-612D1C638155}"/>
              </a:ext>
            </a:extLst>
          </p:cNvPr>
          <p:cNvSpPr/>
          <p:nvPr/>
        </p:nvSpPr>
        <p:spPr>
          <a:xfrm>
            <a:off x="7498629" y="3246778"/>
            <a:ext cx="304800" cy="42418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5A49A77-B936-4BAF-8232-D0E19280059B}"/>
              </a:ext>
            </a:extLst>
          </p:cNvPr>
          <p:cNvCxnSpPr/>
          <p:nvPr/>
        </p:nvCxnSpPr>
        <p:spPr>
          <a:xfrm>
            <a:off x="8337464" y="3470298"/>
            <a:ext cx="4025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F64B5DE-F72D-4E00-9456-C06DEFD3870B}"/>
              </a:ext>
            </a:extLst>
          </p:cNvPr>
          <p:cNvCxnSpPr/>
          <p:nvPr/>
        </p:nvCxnSpPr>
        <p:spPr>
          <a:xfrm>
            <a:off x="7096039" y="3470298"/>
            <a:ext cx="4025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AA534D6-3974-4F1E-9093-55E85AB127A0}"/>
              </a:ext>
            </a:extLst>
          </p:cNvPr>
          <p:cNvCxnSpPr/>
          <p:nvPr/>
        </p:nvCxnSpPr>
        <p:spPr>
          <a:xfrm>
            <a:off x="8738149" y="3332503"/>
            <a:ext cx="0" cy="2609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3C8C7B0-7033-4AC0-B28B-E8BA4DCB5365}"/>
              </a:ext>
            </a:extLst>
          </p:cNvPr>
          <p:cNvCxnSpPr/>
          <p:nvPr/>
        </p:nvCxnSpPr>
        <p:spPr>
          <a:xfrm>
            <a:off x="7081434" y="3334408"/>
            <a:ext cx="0" cy="2609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45">
            <a:extLst>
              <a:ext uri="{FF2B5EF4-FFF2-40B4-BE49-F238E27FC236}">
                <a16:creationId xmlns:a16="http://schemas.microsoft.com/office/drawing/2014/main" id="{98E50129-0DD9-44C8-B2B2-21E582FCB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36" y="418195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C4EDCB8-D817-44F7-93C0-C4E6800C2624}"/>
              </a:ext>
            </a:extLst>
          </p:cNvPr>
          <p:cNvCxnSpPr/>
          <p:nvPr/>
        </p:nvCxnSpPr>
        <p:spPr>
          <a:xfrm>
            <a:off x="6813846" y="13438983"/>
            <a:ext cx="4025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96F4778F-9EC5-470D-8348-9F3160437EFF}"/>
              </a:ext>
            </a:extLst>
          </p:cNvPr>
          <p:cNvSpPr/>
          <p:nvPr/>
        </p:nvSpPr>
        <p:spPr>
          <a:xfrm>
            <a:off x="7909474" y="5456174"/>
            <a:ext cx="427990" cy="42418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755A02B-8F6C-49BE-8E9D-95E1707B076C}"/>
              </a:ext>
            </a:extLst>
          </p:cNvPr>
          <p:cNvSpPr/>
          <p:nvPr/>
        </p:nvSpPr>
        <p:spPr>
          <a:xfrm>
            <a:off x="7480849" y="5456174"/>
            <a:ext cx="428625" cy="42418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67FB89B-1C9E-4C9A-8BF4-16BFE5365F8C}"/>
              </a:ext>
            </a:extLst>
          </p:cNvPr>
          <p:cNvCxnSpPr/>
          <p:nvPr/>
        </p:nvCxnSpPr>
        <p:spPr>
          <a:xfrm>
            <a:off x="8344449" y="5662549"/>
            <a:ext cx="4025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6F03E9F-C0CE-480D-88DF-473B7E216EA2}"/>
              </a:ext>
            </a:extLst>
          </p:cNvPr>
          <p:cNvCxnSpPr/>
          <p:nvPr/>
        </p:nvCxnSpPr>
        <p:spPr>
          <a:xfrm>
            <a:off x="7078259" y="5671439"/>
            <a:ext cx="4025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AD54BE9-8129-41C3-967B-E6ABB56A7379}"/>
              </a:ext>
            </a:extLst>
          </p:cNvPr>
          <p:cNvCxnSpPr/>
          <p:nvPr/>
        </p:nvCxnSpPr>
        <p:spPr>
          <a:xfrm>
            <a:off x="8748944" y="5527929"/>
            <a:ext cx="0" cy="2609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65B0DCF4-7B24-498B-A9C6-83172FCCD7DE}"/>
              </a:ext>
            </a:extLst>
          </p:cNvPr>
          <p:cNvCxnSpPr/>
          <p:nvPr/>
        </p:nvCxnSpPr>
        <p:spPr>
          <a:xfrm>
            <a:off x="7063654" y="5535549"/>
            <a:ext cx="0" cy="2609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ubtitle 2">
            <a:extLst>
              <a:ext uri="{FF2B5EF4-FFF2-40B4-BE49-F238E27FC236}">
                <a16:creationId xmlns:a16="http://schemas.microsoft.com/office/drawing/2014/main" id="{A84539A2-0AE4-42C3-9CB8-819E0390750C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4E8AEC8-117D-4169-8084-CE1FF9C7A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48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48" grpId="0" animBg="1"/>
      <p:bldP spid="49" grpId="0" animBg="1"/>
      <p:bldP spid="60" grpId="0" animBg="1"/>
      <p:bldP spid="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 descr="checklist Icon 4380341">
            <a:extLst>
              <a:ext uri="{FF2B5EF4-FFF2-40B4-BE49-F238E27FC236}">
                <a16:creationId xmlns:a16="http://schemas.microsoft.com/office/drawing/2014/main" id="{3286EED2-68F4-48FE-A0C5-50059EEC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7C95E3-49B3-451B-8F92-334F9507F893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085D14-EDB1-4AC3-8D33-B9155A5A14DB}"/>
              </a:ext>
            </a:extLst>
          </p:cNvPr>
          <p:cNvSpPr/>
          <p:nvPr/>
        </p:nvSpPr>
        <p:spPr>
          <a:xfrm>
            <a:off x="4078224" y="1463335"/>
            <a:ext cx="3513053" cy="21963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7FEBE1-1214-42AA-934F-236424901FBA}"/>
              </a:ext>
            </a:extLst>
          </p:cNvPr>
          <p:cNvSpPr/>
          <p:nvPr/>
        </p:nvSpPr>
        <p:spPr>
          <a:xfrm>
            <a:off x="3822642" y="1463335"/>
            <a:ext cx="255582" cy="21963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8088498-2B2A-4E30-9715-E996B0899DC0}"/>
              </a:ext>
            </a:extLst>
          </p:cNvPr>
          <p:cNvCxnSpPr/>
          <p:nvPr/>
        </p:nvCxnSpPr>
        <p:spPr>
          <a:xfrm>
            <a:off x="7602732" y="2689733"/>
            <a:ext cx="18155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2B6B222-1A35-4B75-8791-7780FBFECF60}"/>
              </a:ext>
            </a:extLst>
          </p:cNvPr>
          <p:cNvCxnSpPr/>
          <p:nvPr/>
        </p:nvCxnSpPr>
        <p:spPr>
          <a:xfrm>
            <a:off x="3058033" y="2689733"/>
            <a:ext cx="7445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614EC-F5D9-4888-8D7A-9D5D7DFCD881}"/>
              </a:ext>
            </a:extLst>
          </p:cNvPr>
          <p:cNvCxnSpPr/>
          <p:nvPr/>
        </p:nvCxnSpPr>
        <p:spPr>
          <a:xfrm>
            <a:off x="9395410" y="1989404"/>
            <a:ext cx="0" cy="13513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2F0367-E6BA-4233-BB99-CE9F11B5F2F5}"/>
              </a:ext>
            </a:extLst>
          </p:cNvPr>
          <p:cNvCxnSpPr/>
          <p:nvPr/>
        </p:nvCxnSpPr>
        <p:spPr>
          <a:xfrm>
            <a:off x="3058033" y="1986116"/>
            <a:ext cx="0" cy="13513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E3CD613-14DA-4C88-927C-136251CA7260}"/>
              </a:ext>
            </a:extLst>
          </p:cNvPr>
          <p:cNvSpPr/>
          <p:nvPr/>
        </p:nvSpPr>
        <p:spPr>
          <a:xfrm>
            <a:off x="1325879" y="4545071"/>
            <a:ext cx="2304283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POSITIVE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E8E5D7-B22E-4381-9D4A-10AFA57EFEAF}"/>
              </a:ext>
            </a:extLst>
          </p:cNvPr>
          <p:cNvSpPr/>
          <p:nvPr/>
        </p:nvSpPr>
        <p:spPr>
          <a:xfrm>
            <a:off x="4471415" y="4545071"/>
            <a:ext cx="2304283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SYMMETRICAL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C295EA-ADAC-4F5A-AFB5-BB6374DE6151}"/>
              </a:ext>
            </a:extLst>
          </p:cNvPr>
          <p:cNvSpPr/>
          <p:nvPr/>
        </p:nvSpPr>
        <p:spPr>
          <a:xfrm>
            <a:off x="7639562" y="4550738"/>
            <a:ext cx="2304283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NEGATIVE</a:t>
            </a:r>
          </a:p>
        </p:txBody>
      </p: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6637C254-9C1E-4D41-90E7-49B0ACBBDEF8}"/>
              </a:ext>
            </a:extLst>
          </p:cNvPr>
          <p:cNvSpPr/>
          <p:nvPr/>
        </p:nvSpPr>
        <p:spPr>
          <a:xfrm>
            <a:off x="1170428" y="3824072"/>
            <a:ext cx="2615184" cy="2432304"/>
          </a:xfrm>
          <a:prstGeom prst="star5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80B820F3-9826-4F87-910F-8F8B4508C47D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5C39F41-5DB5-4B35-80D6-3CE808E218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55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 descr="checklist Icon 4380341">
            <a:extLst>
              <a:ext uri="{FF2B5EF4-FFF2-40B4-BE49-F238E27FC236}">
                <a16:creationId xmlns:a16="http://schemas.microsoft.com/office/drawing/2014/main" id="{3286EED2-68F4-48FE-A0C5-50059EEC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7C95E3-49B3-451B-8F92-334F9507F893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085D14-EDB1-4AC3-8D33-B9155A5A14DB}"/>
              </a:ext>
            </a:extLst>
          </p:cNvPr>
          <p:cNvSpPr/>
          <p:nvPr/>
        </p:nvSpPr>
        <p:spPr>
          <a:xfrm>
            <a:off x="5654765" y="1463335"/>
            <a:ext cx="1936512" cy="21963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7FEBE1-1214-42AA-934F-236424901FBA}"/>
              </a:ext>
            </a:extLst>
          </p:cNvPr>
          <p:cNvSpPr/>
          <p:nvPr/>
        </p:nvSpPr>
        <p:spPr>
          <a:xfrm>
            <a:off x="3822641" y="1463335"/>
            <a:ext cx="1832117" cy="21963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8088498-2B2A-4E30-9715-E996B0899DC0}"/>
              </a:ext>
            </a:extLst>
          </p:cNvPr>
          <p:cNvCxnSpPr/>
          <p:nvPr/>
        </p:nvCxnSpPr>
        <p:spPr>
          <a:xfrm>
            <a:off x="7602732" y="2689733"/>
            <a:ext cx="18155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2B6B222-1A35-4B75-8791-7780FBFECF60}"/>
              </a:ext>
            </a:extLst>
          </p:cNvPr>
          <p:cNvCxnSpPr/>
          <p:nvPr/>
        </p:nvCxnSpPr>
        <p:spPr>
          <a:xfrm>
            <a:off x="3058033" y="2689733"/>
            <a:ext cx="7445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614EC-F5D9-4888-8D7A-9D5D7DFCD881}"/>
              </a:ext>
            </a:extLst>
          </p:cNvPr>
          <p:cNvCxnSpPr/>
          <p:nvPr/>
        </p:nvCxnSpPr>
        <p:spPr>
          <a:xfrm>
            <a:off x="9395410" y="1989404"/>
            <a:ext cx="0" cy="13513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2F0367-E6BA-4233-BB99-CE9F11B5F2F5}"/>
              </a:ext>
            </a:extLst>
          </p:cNvPr>
          <p:cNvCxnSpPr/>
          <p:nvPr/>
        </p:nvCxnSpPr>
        <p:spPr>
          <a:xfrm>
            <a:off x="3058033" y="1986116"/>
            <a:ext cx="0" cy="13513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E3CD613-14DA-4C88-927C-136251CA7260}"/>
              </a:ext>
            </a:extLst>
          </p:cNvPr>
          <p:cNvSpPr/>
          <p:nvPr/>
        </p:nvSpPr>
        <p:spPr>
          <a:xfrm>
            <a:off x="1325879" y="4545071"/>
            <a:ext cx="2304283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POSITIVE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E8E5D7-B22E-4381-9D4A-10AFA57EFEAF}"/>
              </a:ext>
            </a:extLst>
          </p:cNvPr>
          <p:cNvSpPr/>
          <p:nvPr/>
        </p:nvSpPr>
        <p:spPr>
          <a:xfrm>
            <a:off x="4471415" y="4545071"/>
            <a:ext cx="2304283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SYMMETRICAL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C295EA-ADAC-4F5A-AFB5-BB6374DE6151}"/>
              </a:ext>
            </a:extLst>
          </p:cNvPr>
          <p:cNvSpPr/>
          <p:nvPr/>
        </p:nvSpPr>
        <p:spPr>
          <a:xfrm>
            <a:off x="7639562" y="4550738"/>
            <a:ext cx="2304283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NEGATIVE</a:t>
            </a:r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9FF8D5B5-77C8-45F1-A00B-B37DAA1C8162}"/>
              </a:ext>
            </a:extLst>
          </p:cNvPr>
          <p:cNvSpPr/>
          <p:nvPr/>
        </p:nvSpPr>
        <p:spPr>
          <a:xfrm>
            <a:off x="4315964" y="3786119"/>
            <a:ext cx="2615184" cy="2432304"/>
          </a:xfrm>
          <a:prstGeom prst="star5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149B9D44-90C3-4D5E-ACC7-750B71A7B788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A7F28AA-E1DB-4E5D-9515-9694C86F38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47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 descr="checklist Icon 4380341">
            <a:extLst>
              <a:ext uri="{FF2B5EF4-FFF2-40B4-BE49-F238E27FC236}">
                <a16:creationId xmlns:a16="http://schemas.microsoft.com/office/drawing/2014/main" id="{3286EED2-68F4-48FE-A0C5-50059EEC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7C95E3-49B3-451B-8F92-334F9507F893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1ADA1AA-2BC9-4E39-8F4A-CD521372DB6A}"/>
              </a:ext>
            </a:extLst>
          </p:cNvPr>
          <p:cNvGrpSpPr/>
          <p:nvPr/>
        </p:nvGrpSpPr>
        <p:grpSpPr>
          <a:xfrm>
            <a:off x="3003169" y="2166578"/>
            <a:ext cx="6360287" cy="843927"/>
            <a:chOff x="3058033" y="1463335"/>
            <a:chExt cx="6360287" cy="219633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085D14-EDB1-4AC3-8D33-B9155A5A14DB}"/>
                </a:ext>
              </a:extLst>
            </p:cNvPr>
            <p:cNvSpPr/>
            <p:nvPr/>
          </p:nvSpPr>
          <p:spPr>
            <a:xfrm>
              <a:off x="5654765" y="1463335"/>
              <a:ext cx="1936512" cy="21963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7FEBE1-1214-42AA-934F-236424901FBA}"/>
                </a:ext>
              </a:extLst>
            </p:cNvPr>
            <p:cNvSpPr/>
            <p:nvPr/>
          </p:nvSpPr>
          <p:spPr>
            <a:xfrm>
              <a:off x="3822641" y="1463335"/>
              <a:ext cx="1832124" cy="21963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8088498-2B2A-4E30-9715-E996B0899DC0}"/>
                </a:ext>
              </a:extLst>
            </p:cNvPr>
            <p:cNvCxnSpPr/>
            <p:nvPr/>
          </p:nvCxnSpPr>
          <p:spPr>
            <a:xfrm>
              <a:off x="7602732" y="2689733"/>
              <a:ext cx="18155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2B6B222-1A35-4B75-8791-7780FBFECF60}"/>
                </a:ext>
              </a:extLst>
            </p:cNvPr>
            <p:cNvCxnSpPr/>
            <p:nvPr/>
          </p:nvCxnSpPr>
          <p:spPr>
            <a:xfrm>
              <a:off x="3058033" y="2689733"/>
              <a:ext cx="74456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92614EC-F5D9-4888-8D7A-9D5D7DFCD881}"/>
                </a:ext>
              </a:extLst>
            </p:cNvPr>
            <p:cNvCxnSpPr/>
            <p:nvPr/>
          </p:nvCxnSpPr>
          <p:spPr>
            <a:xfrm>
              <a:off x="9395410" y="1989404"/>
              <a:ext cx="0" cy="13513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42F0367-E6BA-4233-BB99-CE9F11B5F2F5}"/>
                </a:ext>
              </a:extLst>
            </p:cNvPr>
            <p:cNvCxnSpPr/>
            <p:nvPr/>
          </p:nvCxnSpPr>
          <p:spPr>
            <a:xfrm>
              <a:off x="3058033" y="1986116"/>
              <a:ext cx="0" cy="13513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2E3CD613-14DA-4C88-927C-136251CA7260}"/>
              </a:ext>
            </a:extLst>
          </p:cNvPr>
          <p:cNvSpPr/>
          <p:nvPr/>
        </p:nvSpPr>
        <p:spPr>
          <a:xfrm>
            <a:off x="1325879" y="4545071"/>
            <a:ext cx="2304283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POSITIVE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E8E5D7-B22E-4381-9D4A-10AFA57EFEAF}"/>
              </a:ext>
            </a:extLst>
          </p:cNvPr>
          <p:cNvSpPr/>
          <p:nvPr/>
        </p:nvSpPr>
        <p:spPr>
          <a:xfrm>
            <a:off x="4471415" y="4545071"/>
            <a:ext cx="2304283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SYMMETRICAL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C295EA-ADAC-4F5A-AFB5-BB6374DE6151}"/>
              </a:ext>
            </a:extLst>
          </p:cNvPr>
          <p:cNvSpPr/>
          <p:nvPr/>
        </p:nvSpPr>
        <p:spPr>
          <a:xfrm>
            <a:off x="7639562" y="4550738"/>
            <a:ext cx="2304283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NEGATIVE</a:t>
            </a:r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ACC3C2C7-0033-43E3-BDA1-3F9B077DAD02}"/>
              </a:ext>
            </a:extLst>
          </p:cNvPr>
          <p:cNvSpPr/>
          <p:nvPr/>
        </p:nvSpPr>
        <p:spPr>
          <a:xfrm>
            <a:off x="4327270" y="3705200"/>
            <a:ext cx="2615184" cy="2432304"/>
          </a:xfrm>
          <a:prstGeom prst="star5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555E5D2F-3B95-43E8-AE86-257E44679C8E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EEBD709-62A4-4A51-A624-29F99AA1FA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7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 descr="checklist Icon 4380341">
            <a:extLst>
              <a:ext uri="{FF2B5EF4-FFF2-40B4-BE49-F238E27FC236}">
                <a16:creationId xmlns:a16="http://schemas.microsoft.com/office/drawing/2014/main" id="{3286EED2-68F4-48FE-A0C5-50059EEC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7C95E3-49B3-451B-8F92-334F9507F893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085D14-EDB1-4AC3-8D33-B9155A5A14DB}"/>
              </a:ext>
            </a:extLst>
          </p:cNvPr>
          <p:cNvSpPr/>
          <p:nvPr/>
        </p:nvSpPr>
        <p:spPr>
          <a:xfrm>
            <a:off x="4240743" y="1463335"/>
            <a:ext cx="3350534" cy="21963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7FEBE1-1214-42AA-934F-236424901FBA}"/>
              </a:ext>
            </a:extLst>
          </p:cNvPr>
          <p:cNvSpPr/>
          <p:nvPr/>
        </p:nvSpPr>
        <p:spPr>
          <a:xfrm>
            <a:off x="3822641" y="1463335"/>
            <a:ext cx="3172509" cy="21963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8088498-2B2A-4E30-9715-E996B0899DC0}"/>
              </a:ext>
            </a:extLst>
          </p:cNvPr>
          <p:cNvCxnSpPr/>
          <p:nvPr/>
        </p:nvCxnSpPr>
        <p:spPr>
          <a:xfrm>
            <a:off x="7602732" y="2689733"/>
            <a:ext cx="18155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2B6B222-1A35-4B75-8791-7780FBFECF60}"/>
              </a:ext>
            </a:extLst>
          </p:cNvPr>
          <p:cNvCxnSpPr/>
          <p:nvPr/>
        </p:nvCxnSpPr>
        <p:spPr>
          <a:xfrm>
            <a:off x="3058033" y="2689733"/>
            <a:ext cx="7445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614EC-F5D9-4888-8D7A-9D5D7DFCD881}"/>
              </a:ext>
            </a:extLst>
          </p:cNvPr>
          <p:cNvCxnSpPr/>
          <p:nvPr/>
        </p:nvCxnSpPr>
        <p:spPr>
          <a:xfrm>
            <a:off x="9395410" y="1989404"/>
            <a:ext cx="0" cy="13513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2F0367-E6BA-4233-BB99-CE9F11B5F2F5}"/>
              </a:ext>
            </a:extLst>
          </p:cNvPr>
          <p:cNvCxnSpPr/>
          <p:nvPr/>
        </p:nvCxnSpPr>
        <p:spPr>
          <a:xfrm>
            <a:off x="3058033" y="1986116"/>
            <a:ext cx="0" cy="13513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E3CD613-14DA-4C88-927C-136251CA7260}"/>
              </a:ext>
            </a:extLst>
          </p:cNvPr>
          <p:cNvSpPr/>
          <p:nvPr/>
        </p:nvSpPr>
        <p:spPr>
          <a:xfrm>
            <a:off x="1325879" y="4545071"/>
            <a:ext cx="2304283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POSITIVE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E8E5D7-B22E-4381-9D4A-10AFA57EFEAF}"/>
              </a:ext>
            </a:extLst>
          </p:cNvPr>
          <p:cNvSpPr/>
          <p:nvPr/>
        </p:nvSpPr>
        <p:spPr>
          <a:xfrm>
            <a:off x="4471415" y="4545071"/>
            <a:ext cx="2304283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SYMMETRICAL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C295EA-ADAC-4F5A-AFB5-BB6374DE6151}"/>
              </a:ext>
            </a:extLst>
          </p:cNvPr>
          <p:cNvSpPr/>
          <p:nvPr/>
        </p:nvSpPr>
        <p:spPr>
          <a:xfrm>
            <a:off x="7639562" y="4550738"/>
            <a:ext cx="2304283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NEGATIVE</a:t>
            </a:r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AF319B3E-44C6-43CD-A623-76443157B584}"/>
              </a:ext>
            </a:extLst>
          </p:cNvPr>
          <p:cNvSpPr/>
          <p:nvPr/>
        </p:nvSpPr>
        <p:spPr>
          <a:xfrm>
            <a:off x="7484111" y="3824072"/>
            <a:ext cx="2615184" cy="2432304"/>
          </a:xfrm>
          <a:prstGeom prst="star5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36F87FBE-AEF5-4C9D-B662-C33A84FE746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FA93501-19CC-4030-845A-8DF6B6399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0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 descr="checklist Icon 4380341">
            <a:extLst>
              <a:ext uri="{FF2B5EF4-FFF2-40B4-BE49-F238E27FC236}">
                <a16:creationId xmlns:a16="http://schemas.microsoft.com/office/drawing/2014/main" id="{3286EED2-68F4-48FE-A0C5-50059EEC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7C95E3-49B3-451B-8F92-334F9507F893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CC06FDA-01BF-4071-A8E3-2649E77B0765}"/>
              </a:ext>
            </a:extLst>
          </p:cNvPr>
          <p:cNvGrpSpPr/>
          <p:nvPr/>
        </p:nvGrpSpPr>
        <p:grpSpPr>
          <a:xfrm>
            <a:off x="3058033" y="1463335"/>
            <a:ext cx="6360287" cy="2196338"/>
            <a:chOff x="5508625" y="3216910"/>
            <a:chExt cx="1410335" cy="42418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085D14-EDB1-4AC3-8D33-B9155A5A14DB}"/>
                </a:ext>
              </a:extLst>
            </p:cNvPr>
            <p:cNvSpPr/>
            <p:nvPr/>
          </p:nvSpPr>
          <p:spPr>
            <a:xfrm>
              <a:off x="5770880" y="3216910"/>
              <a:ext cx="742950" cy="4241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7FEBE1-1214-42AA-934F-236424901FBA}"/>
                </a:ext>
              </a:extLst>
            </p:cNvPr>
            <p:cNvSpPr/>
            <p:nvPr/>
          </p:nvSpPr>
          <p:spPr>
            <a:xfrm>
              <a:off x="5678170" y="3216910"/>
              <a:ext cx="335280" cy="4241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8088498-2B2A-4E30-9715-E996B0899DC0}"/>
                </a:ext>
              </a:extLst>
            </p:cNvPr>
            <p:cNvCxnSpPr/>
            <p:nvPr/>
          </p:nvCxnSpPr>
          <p:spPr>
            <a:xfrm>
              <a:off x="6516370" y="3453765"/>
              <a:ext cx="4025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2B6B222-1A35-4B75-8791-7780FBFECF60}"/>
                </a:ext>
              </a:extLst>
            </p:cNvPr>
            <p:cNvCxnSpPr/>
            <p:nvPr/>
          </p:nvCxnSpPr>
          <p:spPr>
            <a:xfrm>
              <a:off x="5508625" y="3453765"/>
              <a:ext cx="1651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92614EC-F5D9-4888-8D7A-9D5D7DFCD881}"/>
                </a:ext>
              </a:extLst>
            </p:cNvPr>
            <p:cNvCxnSpPr/>
            <p:nvPr/>
          </p:nvCxnSpPr>
          <p:spPr>
            <a:xfrm>
              <a:off x="6913880" y="3318510"/>
              <a:ext cx="0" cy="26098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42F0367-E6BA-4233-BB99-CE9F11B5F2F5}"/>
                </a:ext>
              </a:extLst>
            </p:cNvPr>
            <p:cNvCxnSpPr/>
            <p:nvPr/>
          </p:nvCxnSpPr>
          <p:spPr>
            <a:xfrm>
              <a:off x="5508625" y="3317875"/>
              <a:ext cx="0" cy="26098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2E3CD613-14DA-4C88-927C-136251CA7260}"/>
              </a:ext>
            </a:extLst>
          </p:cNvPr>
          <p:cNvSpPr/>
          <p:nvPr/>
        </p:nvSpPr>
        <p:spPr>
          <a:xfrm>
            <a:off x="1325879" y="4545071"/>
            <a:ext cx="2304283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POSITIVE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E8E5D7-B22E-4381-9D4A-10AFA57EFEAF}"/>
              </a:ext>
            </a:extLst>
          </p:cNvPr>
          <p:cNvSpPr/>
          <p:nvPr/>
        </p:nvSpPr>
        <p:spPr>
          <a:xfrm>
            <a:off x="4471415" y="4545071"/>
            <a:ext cx="2304283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SYMMETRICAL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C295EA-ADAC-4F5A-AFB5-BB6374DE6151}"/>
              </a:ext>
            </a:extLst>
          </p:cNvPr>
          <p:cNvSpPr/>
          <p:nvPr/>
        </p:nvSpPr>
        <p:spPr>
          <a:xfrm>
            <a:off x="7639562" y="4550738"/>
            <a:ext cx="2304283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NEGATIVE</a:t>
            </a:r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2E286601-5FB5-4FB9-BC25-73C0BDDFBD00}"/>
              </a:ext>
            </a:extLst>
          </p:cNvPr>
          <p:cNvSpPr/>
          <p:nvPr/>
        </p:nvSpPr>
        <p:spPr>
          <a:xfrm>
            <a:off x="1187412" y="3831336"/>
            <a:ext cx="2615184" cy="2432304"/>
          </a:xfrm>
          <a:prstGeom prst="star5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2C1C9A67-9498-4DCF-9A23-3C8B07FED90D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942C101-C619-4EE0-8C4C-1194E9F55D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9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 descr="checklist Icon 4380341">
            <a:extLst>
              <a:ext uri="{FF2B5EF4-FFF2-40B4-BE49-F238E27FC236}">
                <a16:creationId xmlns:a16="http://schemas.microsoft.com/office/drawing/2014/main" id="{3286EED2-68F4-48FE-A0C5-50059EEC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7C95E3-49B3-451B-8F92-334F9507F893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085D14-EDB1-4AC3-8D33-B9155A5A14DB}"/>
              </a:ext>
            </a:extLst>
          </p:cNvPr>
          <p:cNvSpPr/>
          <p:nvPr/>
        </p:nvSpPr>
        <p:spPr>
          <a:xfrm>
            <a:off x="4700010" y="2166578"/>
            <a:ext cx="2836403" cy="84392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7FEBE1-1214-42AA-934F-236424901FBA}"/>
              </a:ext>
            </a:extLst>
          </p:cNvPr>
          <p:cNvSpPr/>
          <p:nvPr/>
        </p:nvSpPr>
        <p:spPr>
          <a:xfrm>
            <a:off x="3767777" y="2166578"/>
            <a:ext cx="932233" cy="84392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8088498-2B2A-4E30-9715-E996B0899DC0}"/>
              </a:ext>
            </a:extLst>
          </p:cNvPr>
          <p:cNvCxnSpPr/>
          <p:nvPr/>
        </p:nvCxnSpPr>
        <p:spPr>
          <a:xfrm>
            <a:off x="7547868" y="2637813"/>
            <a:ext cx="18155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2B6B222-1A35-4B75-8791-7780FBFECF60}"/>
              </a:ext>
            </a:extLst>
          </p:cNvPr>
          <p:cNvCxnSpPr/>
          <p:nvPr/>
        </p:nvCxnSpPr>
        <p:spPr>
          <a:xfrm>
            <a:off x="3003169" y="2637813"/>
            <a:ext cx="7445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614EC-F5D9-4888-8D7A-9D5D7DFCD881}"/>
              </a:ext>
            </a:extLst>
          </p:cNvPr>
          <p:cNvCxnSpPr/>
          <p:nvPr/>
        </p:nvCxnSpPr>
        <p:spPr>
          <a:xfrm>
            <a:off x="9340546" y="2368716"/>
            <a:ext cx="0" cy="519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2F0367-E6BA-4233-BB99-CE9F11B5F2F5}"/>
              </a:ext>
            </a:extLst>
          </p:cNvPr>
          <p:cNvCxnSpPr/>
          <p:nvPr/>
        </p:nvCxnSpPr>
        <p:spPr>
          <a:xfrm>
            <a:off x="3003169" y="2367453"/>
            <a:ext cx="0" cy="519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E3CD613-14DA-4C88-927C-136251CA7260}"/>
              </a:ext>
            </a:extLst>
          </p:cNvPr>
          <p:cNvSpPr/>
          <p:nvPr/>
        </p:nvSpPr>
        <p:spPr>
          <a:xfrm>
            <a:off x="1325879" y="4545071"/>
            <a:ext cx="2304283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POSITIVE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E8E5D7-B22E-4381-9D4A-10AFA57EFEAF}"/>
              </a:ext>
            </a:extLst>
          </p:cNvPr>
          <p:cNvSpPr/>
          <p:nvPr/>
        </p:nvSpPr>
        <p:spPr>
          <a:xfrm>
            <a:off x="4471415" y="4545071"/>
            <a:ext cx="2304283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SYMMETRICAL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C295EA-ADAC-4F5A-AFB5-BB6374DE6151}"/>
              </a:ext>
            </a:extLst>
          </p:cNvPr>
          <p:cNvSpPr/>
          <p:nvPr/>
        </p:nvSpPr>
        <p:spPr>
          <a:xfrm>
            <a:off x="7639562" y="4550738"/>
            <a:ext cx="2304283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NEGATIVE</a:t>
            </a:r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13C6AB28-A966-4C82-9B89-A793521B29F3}"/>
              </a:ext>
            </a:extLst>
          </p:cNvPr>
          <p:cNvSpPr/>
          <p:nvPr/>
        </p:nvSpPr>
        <p:spPr>
          <a:xfrm>
            <a:off x="1254681" y="3864662"/>
            <a:ext cx="2615184" cy="2432304"/>
          </a:xfrm>
          <a:prstGeom prst="star5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3DAB52B0-C05C-43E9-B3C4-DF812AEB7692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FF834D2-C996-4CC9-9374-D331DC53A3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49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 descr="checklist Icon 4380341">
            <a:extLst>
              <a:ext uri="{FF2B5EF4-FFF2-40B4-BE49-F238E27FC236}">
                <a16:creationId xmlns:a16="http://schemas.microsoft.com/office/drawing/2014/main" id="{3286EED2-68F4-48FE-A0C5-50059EEC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7C95E3-49B3-451B-8F92-334F9507F893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085D14-EDB1-4AC3-8D33-B9155A5A14DB}"/>
              </a:ext>
            </a:extLst>
          </p:cNvPr>
          <p:cNvSpPr/>
          <p:nvPr/>
        </p:nvSpPr>
        <p:spPr>
          <a:xfrm>
            <a:off x="3955448" y="2166578"/>
            <a:ext cx="3580965" cy="84392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7FEBE1-1214-42AA-934F-236424901FBA}"/>
              </a:ext>
            </a:extLst>
          </p:cNvPr>
          <p:cNvSpPr/>
          <p:nvPr/>
        </p:nvSpPr>
        <p:spPr>
          <a:xfrm>
            <a:off x="3767777" y="2166578"/>
            <a:ext cx="3428548" cy="84392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8088498-2B2A-4E30-9715-E996B0899DC0}"/>
              </a:ext>
            </a:extLst>
          </p:cNvPr>
          <p:cNvCxnSpPr/>
          <p:nvPr/>
        </p:nvCxnSpPr>
        <p:spPr>
          <a:xfrm>
            <a:off x="7547868" y="2637813"/>
            <a:ext cx="18155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2B6B222-1A35-4B75-8791-7780FBFECF60}"/>
              </a:ext>
            </a:extLst>
          </p:cNvPr>
          <p:cNvCxnSpPr/>
          <p:nvPr/>
        </p:nvCxnSpPr>
        <p:spPr>
          <a:xfrm>
            <a:off x="3003169" y="2637813"/>
            <a:ext cx="7445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614EC-F5D9-4888-8D7A-9D5D7DFCD881}"/>
              </a:ext>
            </a:extLst>
          </p:cNvPr>
          <p:cNvCxnSpPr/>
          <p:nvPr/>
        </p:nvCxnSpPr>
        <p:spPr>
          <a:xfrm>
            <a:off x="9340546" y="2368716"/>
            <a:ext cx="0" cy="519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2F0367-E6BA-4233-BB99-CE9F11B5F2F5}"/>
              </a:ext>
            </a:extLst>
          </p:cNvPr>
          <p:cNvCxnSpPr/>
          <p:nvPr/>
        </p:nvCxnSpPr>
        <p:spPr>
          <a:xfrm>
            <a:off x="3003169" y="2367453"/>
            <a:ext cx="0" cy="519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E3CD613-14DA-4C88-927C-136251CA7260}"/>
              </a:ext>
            </a:extLst>
          </p:cNvPr>
          <p:cNvSpPr/>
          <p:nvPr/>
        </p:nvSpPr>
        <p:spPr>
          <a:xfrm>
            <a:off x="1325879" y="4545071"/>
            <a:ext cx="2304283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POSITIVE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E8E5D7-B22E-4381-9D4A-10AFA57EFEAF}"/>
              </a:ext>
            </a:extLst>
          </p:cNvPr>
          <p:cNvSpPr/>
          <p:nvPr/>
        </p:nvSpPr>
        <p:spPr>
          <a:xfrm>
            <a:off x="4471415" y="4545071"/>
            <a:ext cx="2304283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SYMMETRICAL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C295EA-ADAC-4F5A-AFB5-BB6374DE6151}"/>
              </a:ext>
            </a:extLst>
          </p:cNvPr>
          <p:cNvSpPr/>
          <p:nvPr/>
        </p:nvSpPr>
        <p:spPr>
          <a:xfrm>
            <a:off x="7639562" y="4550738"/>
            <a:ext cx="2304283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NEGATIVE</a:t>
            </a:r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F7C568AA-32E8-4150-B8F6-49FF3CBE7653}"/>
              </a:ext>
            </a:extLst>
          </p:cNvPr>
          <p:cNvSpPr/>
          <p:nvPr/>
        </p:nvSpPr>
        <p:spPr>
          <a:xfrm>
            <a:off x="7616951" y="3786119"/>
            <a:ext cx="2615184" cy="2432304"/>
          </a:xfrm>
          <a:prstGeom prst="star5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726FEAAF-BB02-4414-8E33-F93E97DD7F7F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D229EB5-5A77-45CB-AAE3-DA7F1BD377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8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 descr="checklist Icon 4380341">
            <a:extLst>
              <a:ext uri="{FF2B5EF4-FFF2-40B4-BE49-F238E27FC236}">
                <a16:creationId xmlns:a16="http://schemas.microsoft.com/office/drawing/2014/main" id="{3286EED2-68F4-48FE-A0C5-50059EEC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7C95E3-49B3-451B-8F92-334F9507F893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085D14-EDB1-4AC3-8D33-B9155A5A14DB}"/>
              </a:ext>
            </a:extLst>
          </p:cNvPr>
          <p:cNvSpPr/>
          <p:nvPr/>
        </p:nvSpPr>
        <p:spPr>
          <a:xfrm>
            <a:off x="5654765" y="1463335"/>
            <a:ext cx="1936512" cy="21963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7FEBE1-1214-42AA-934F-236424901FBA}"/>
              </a:ext>
            </a:extLst>
          </p:cNvPr>
          <p:cNvSpPr/>
          <p:nvPr/>
        </p:nvSpPr>
        <p:spPr>
          <a:xfrm>
            <a:off x="3822641" y="1463335"/>
            <a:ext cx="2273352" cy="21963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8088498-2B2A-4E30-9715-E996B0899DC0}"/>
              </a:ext>
            </a:extLst>
          </p:cNvPr>
          <p:cNvCxnSpPr/>
          <p:nvPr/>
        </p:nvCxnSpPr>
        <p:spPr>
          <a:xfrm>
            <a:off x="7602732" y="2689733"/>
            <a:ext cx="18155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2B6B222-1A35-4B75-8791-7780FBFECF60}"/>
              </a:ext>
            </a:extLst>
          </p:cNvPr>
          <p:cNvCxnSpPr/>
          <p:nvPr/>
        </p:nvCxnSpPr>
        <p:spPr>
          <a:xfrm>
            <a:off x="3058033" y="2689733"/>
            <a:ext cx="7445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614EC-F5D9-4888-8D7A-9D5D7DFCD881}"/>
              </a:ext>
            </a:extLst>
          </p:cNvPr>
          <p:cNvCxnSpPr/>
          <p:nvPr/>
        </p:nvCxnSpPr>
        <p:spPr>
          <a:xfrm>
            <a:off x="9395410" y="1989404"/>
            <a:ext cx="0" cy="13513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2F0367-E6BA-4233-BB99-CE9F11B5F2F5}"/>
              </a:ext>
            </a:extLst>
          </p:cNvPr>
          <p:cNvCxnSpPr/>
          <p:nvPr/>
        </p:nvCxnSpPr>
        <p:spPr>
          <a:xfrm>
            <a:off x="3058033" y="1986116"/>
            <a:ext cx="0" cy="13513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E3CD613-14DA-4C88-927C-136251CA7260}"/>
              </a:ext>
            </a:extLst>
          </p:cNvPr>
          <p:cNvSpPr/>
          <p:nvPr/>
        </p:nvSpPr>
        <p:spPr>
          <a:xfrm>
            <a:off x="1325879" y="4545071"/>
            <a:ext cx="2304283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POSITIVE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E8E5D7-B22E-4381-9D4A-10AFA57EFEAF}"/>
              </a:ext>
            </a:extLst>
          </p:cNvPr>
          <p:cNvSpPr/>
          <p:nvPr/>
        </p:nvSpPr>
        <p:spPr>
          <a:xfrm>
            <a:off x="4471415" y="4545071"/>
            <a:ext cx="2304283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SYMMETRICAL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C295EA-ADAC-4F5A-AFB5-BB6374DE6151}"/>
              </a:ext>
            </a:extLst>
          </p:cNvPr>
          <p:cNvSpPr/>
          <p:nvPr/>
        </p:nvSpPr>
        <p:spPr>
          <a:xfrm>
            <a:off x="7639562" y="4550738"/>
            <a:ext cx="2304283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NEGATIVE</a:t>
            </a:r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1B03435F-676F-4894-B937-B1DEFF941EF5}"/>
              </a:ext>
            </a:extLst>
          </p:cNvPr>
          <p:cNvSpPr/>
          <p:nvPr/>
        </p:nvSpPr>
        <p:spPr>
          <a:xfrm>
            <a:off x="7484111" y="3786119"/>
            <a:ext cx="2615184" cy="2432304"/>
          </a:xfrm>
          <a:prstGeom prst="star5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969BAAEE-B5D0-4DBC-BDF3-43049D0275EC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20B64B7-9629-4EE2-BFCE-41D3F0C79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49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 descr="checklist Icon 4380341">
            <a:extLst>
              <a:ext uri="{FF2B5EF4-FFF2-40B4-BE49-F238E27FC236}">
                <a16:creationId xmlns:a16="http://schemas.microsoft.com/office/drawing/2014/main" id="{3286EED2-68F4-48FE-A0C5-50059EEC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7C95E3-49B3-451B-8F92-334F9507F893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085D14-EDB1-4AC3-8D33-B9155A5A14DB}"/>
              </a:ext>
            </a:extLst>
          </p:cNvPr>
          <p:cNvSpPr/>
          <p:nvPr/>
        </p:nvSpPr>
        <p:spPr>
          <a:xfrm>
            <a:off x="3955448" y="2166578"/>
            <a:ext cx="3580965" cy="84392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7FEBE1-1214-42AA-934F-236424901FBA}"/>
              </a:ext>
            </a:extLst>
          </p:cNvPr>
          <p:cNvSpPr/>
          <p:nvPr/>
        </p:nvSpPr>
        <p:spPr>
          <a:xfrm>
            <a:off x="3767777" y="2166578"/>
            <a:ext cx="2239821" cy="84392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8088498-2B2A-4E30-9715-E996B0899DC0}"/>
              </a:ext>
            </a:extLst>
          </p:cNvPr>
          <p:cNvCxnSpPr/>
          <p:nvPr/>
        </p:nvCxnSpPr>
        <p:spPr>
          <a:xfrm>
            <a:off x="7547868" y="2637813"/>
            <a:ext cx="18155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2B6B222-1A35-4B75-8791-7780FBFECF60}"/>
              </a:ext>
            </a:extLst>
          </p:cNvPr>
          <p:cNvCxnSpPr/>
          <p:nvPr/>
        </p:nvCxnSpPr>
        <p:spPr>
          <a:xfrm>
            <a:off x="3003169" y="2637813"/>
            <a:ext cx="7445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614EC-F5D9-4888-8D7A-9D5D7DFCD881}"/>
              </a:ext>
            </a:extLst>
          </p:cNvPr>
          <p:cNvCxnSpPr/>
          <p:nvPr/>
        </p:nvCxnSpPr>
        <p:spPr>
          <a:xfrm>
            <a:off x="9340546" y="2368716"/>
            <a:ext cx="0" cy="519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2F0367-E6BA-4233-BB99-CE9F11B5F2F5}"/>
              </a:ext>
            </a:extLst>
          </p:cNvPr>
          <p:cNvCxnSpPr/>
          <p:nvPr/>
        </p:nvCxnSpPr>
        <p:spPr>
          <a:xfrm>
            <a:off x="3003169" y="2367453"/>
            <a:ext cx="0" cy="519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E3CD613-14DA-4C88-927C-136251CA7260}"/>
              </a:ext>
            </a:extLst>
          </p:cNvPr>
          <p:cNvSpPr/>
          <p:nvPr/>
        </p:nvSpPr>
        <p:spPr>
          <a:xfrm>
            <a:off x="1325879" y="4545071"/>
            <a:ext cx="2304283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POSITIVE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E8E5D7-B22E-4381-9D4A-10AFA57EFEAF}"/>
              </a:ext>
            </a:extLst>
          </p:cNvPr>
          <p:cNvSpPr/>
          <p:nvPr/>
        </p:nvSpPr>
        <p:spPr>
          <a:xfrm>
            <a:off x="4471415" y="4545071"/>
            <a:ext cx="2304283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SYMMETRICAL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C295EA-ADAC-4F5A-AFB5-BB6374DE6151}"/>
              </a:ext>
            </a:extLst>
          </p:cNvPr>
          <p:cNvSpPr/>
          <p:nvPr/>
        </p:nvSpPr>
        <p:spPr>
          <a:xfrm>
            <a:off x="7639562" y="4550738"/>
            <a:ext cx="2304283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NEGATIVE</a:t>
            </a:r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E1BEA449-348E-4E27-BFA7-F6380F058F49}"/>
              </a:ext>
            </a:extLst>
          </p:cNvPr>
          <p:cNvSpPr/>
          <p:nvPr/>
        </p:nvSpPr>
        <p:spPr>
          <a:xfrm>
            <a:off x="7547868" y="3786119"/>
            <a:ext cx="2615184" cy="2432304"/>
          </a:xfrm>
          <a:prstGeom prst="star5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97D09957-958B-40F6-8BC1-9ECD7B9496DD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6450C78-D2EF-4769-980D-190197F615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20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 descr="checklist Icon 4380341">
            <a:extLst>
              <a:ext uri="{FF2B5EF4-FFF2-40B4-BE49-F238E27FC236}">
                <a16:creationId xmlns:a16="http://schemas.microsoft.com/office/drawing/2014/main" id="{3286EED2-68F4-48FE-A0C5-50059EEC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7C95E3-49B3-451B-8F92-334F9507F893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085D14-EDB1-4AC3-8D33-B9155A5A14DB}"/>
              </a:ext>
            </a:extLst>
          </p:cNvPr>
          <p:cNvSpPr/>
          <p:nvPr/>
        </p:nvSpPr>
        <p:spPr>
          <a:xfrm>
            <a:off x="3955448" y="2166578"/>
            <a:ext cx="3580965" cy="84392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7FEBE1-1214-42AA-934F-236424901FBA}"/>
              </a:ext>
            </a:extLst>
          </p:cNvPr>
          <p:cNvSpPr/>
          <p:nvPr/>
        </p:nvSpPr>
        <p:spPr>
          <a:xfrm>
            <a:off x="3767778" y="2166578"/>
            <a:ext cx="187670" cy="84392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8088498-2B2A-4E30-9715-E996B0899DC0}"/>
              </a:ext>
            </a:extLst>
          </p:cNvPr>
          <p:cNvCxnSpPr/>
          <p:nvPr/>
        </p:nvCxnSpPr>
        <p:spPr>
          <a:xfrm>
            <a:off x="7547868" y="2637813"/>
            <a:ext cx="18155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2B6B222-1A35-4B75-8791-7780FBFECF60}"/>
              </a:ext>
            </a:extLst>
          </p:cNvPr>
          <p:cNvCxnSpPr/>
          <p:nvPr/>
        </p:nvCxnSpPr>
        <p:spPr>
          <a:xfrm>
            <a:off x="3003169" y="2637813"/>
            <a:ext cx="7445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614EC-F5D9-4888-8D7A-9D5D7DFCD881}"/>
              </a:ext>
            </a:extLst>
          </p:cNvPr>
          <p:cNvCxnSpPr/>
          <p:nvPr/>
        </p:nvCxnSpPr>
        <p:spPr>
          <a:xfrm>
            <a:off x="9340546" y="2368716"/>
            <a:ext cx="0" cy="519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2F0367-E6BA-4233-BB99-CE9F11B5F2F5}"/>
              </a:ext>
            </a:extLst>
          </p:cNvPr>
          <p:cNvCxnSpPr/>
          <p:nvPr/>
        </p:nvCxnSpPr>
        <p:spPr>
          <a:xfrm>
            <a:off x="3003169" y="2367453"/>
            <a:ext cx="0" cy="519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E3CD613-14DA-4C88-927C-136251CA7260}"/>
              </a:ext>
            </a:extLst>
          </p:cNvPr>
          <p:cNvSpPr/>
          <p:nvPr/>
        </p:nvSpPr>
        <p:spPr>
          <a:xfrm>
            <a:off x="1325879" y="4545071"/>
            <a:ext cx="2304283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POSITIVE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E8E5D7-B22E-4381-9D4A-10AFA57EFEAF}"/>
              </a:ext>
            </a:extLst>
          </p:cNvPr>
          <p:cNvSpPr/>
          <p:nvPr/>
        </p:nvSpPr>
        <p:spPr>
          <a:xfrm>
            <a:off x="4471415" y="4545071"/>
            <a:ext cx="2304283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SYMMETRICAL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C295EA-ADAC-4F5A-AFB5-BB6374DE6151}"/>
              </a:ext>
            </a:extLst>
          </p:cNvPr>
          <p:cNvSpPr/>
          <p:nvPr/>
        </p:nvSpPr>
        <p:spPr>
          <a:xfrm>
            <a:off x="7639562" y="4550738"/>
            <a:ext cx="2304283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NEGATIVE</a:t>
            </a:r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D04C1197-CE9C-4F69-BCB5-DF35668195FE}"/>
              </a:ext>
            </a:extLst>
          </p:cNvPr>
          <p:cNvSpPr/>
          <p:nvPr/>
        </p:nvSpPr>
        <p:spPr>
          <a:xfrm>
            <a:off x="1170428" y="3726800"/>
            <a:ext cx="2615184" cy="2432304"/>
          </a:xfrm>
          <a:prstGeom prst="star5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0F2C0D4E-56E5-4DCB-8F0B-F37B62569DA7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B02C7FC-851D-4564-BD77-08D3FA1F41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6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 descr="checklist Icon 4380341">
            <a:extLst>
              <a:ext uri="{FF2B5EF4-FFF2-40B4-BE49-F238E27FC236}">
                <a16:creationId xmlns:a16="http://schemas.microsoft.com/office/drawing/2014/main" id="{3286EED2-68F4-48FE-A0C5-50059EEC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7C95E3-49B3-451B-8F92-334F9507F893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085D14-EDB1-4AC3-8D33-B9155A5A14DB}"/>
              </a:ext>
            </a:extLst>
          </p:cNvPr>
          <p:cNvSpPr/>
          <p:nvPr/>
        </p:nvSpPr>
        <p:spPr>
          <a:xfrm>
            <a:off x="5654765" y="1463335"/>
            <a:ext cx="1936512" cy="21963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7FEBE1-1214-42AA-934F-236424901FBA}"/>
              </a:ext>
            </a:extLst>
          </p:cNvPr>
          <p:cNvSpPr/>
          <p:nvPr/>
        </p:nvSpPr>
        <p:spPr>
          <a:xfrm>
            <a:off x="3822640" y="1463335"/>
            <a:ext cx="3574847" cy="21963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8088498-2B2A-4E30-9715-E996B0899DC0}"/>
              </a:ext>
            </a:extLst>
          </p:cNvPr>
          <p:cNvCxnSpPr/>
          <p:nvPr/>
        </p:nvCxnSpPr>
        <p:spPr>
          <a:xfrm>
            <a:off x="7602732" y="2689733"/>
            <a:ext cx="18155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2B6B222-1A35-4B75-8791-7780FBFECF60}"/>
              </a:ext>
            </a:extLst>
          </p:cNvPr>
          <p:cNvCxnSpPr/>
          <p:nvPr/>
        </p:nvCxnSpPr>
        <p:spPr>
          <a:xfrm>
            <a:off x="3058033" y="2689733"/>
            <a:ext cx="7445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614EC-F5D9-4888-8D7A-9D5D7DFCD881}"/>
              </a:ext>
            </a:extLst>
          </p:cNvPr>
          <p:cNvCxnSpPr/>
          <p:nvPr/>
        </p:nvCxnSpPr>
        <p:spPr>
          <a:xfrm>
            <a:off x="9395410" y="1989404"/>
            <a:ext cx="0" cy="13513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2F0367-E6BA-4233-BB99-CE9F11B5F2F5}"/>
              </a:ext>
            </a:extLst>
          </p:cNvPr>
          <p:cNvCxnSpPr/>
          <p:nvPr/>
        </p:nvCxnSpPr>
        <p:spPr>
          <a:xfrm>
            <a:off x="3058033" y="1986116"/>
            <a:ext cx="0" cy="13513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E3CD613-14DA-4C88-927C-136251CA7260}"/>
              </a:ext>
            </a:extLst>
          </p:cNvPr>
          <p:cNvSpPr/>
          <p:nvPr/>
        </p:nvSpPr>
        <p:spPr>
          <a:xfrm>
            <a:off x="1325879" y="4545071"/>
            <a:ext cx="2304283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POSITIVE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E8E5D7-B22E-4381-9D4A-10AFA57EFEAF}"/>
              </a:ext>
            </a:extLst>
          </p:cNvPr>
          <p:cNvSpPr/>
          <p:nvPr/>
        </p:nvSpPr>
        <p:spPr>
          <a:xfrm>
            <a:off x="4471415" y="4545071"/>
            <a:ext cx="2304283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SYMMETRICAL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C295EA-ADAC-4F5A-AFB5-BB6374DE6151}"/>
              </a:ext>
            </a:extLst>
          </p:cNvPr>
          <p:cNvSpPr/>
          <p:nvPr/>
        </p:nvSpPr>
        <p:spPr>
          <a:xfrm>
            <a:off x="7639562" y="4550738"/>
            <a:ext cx="2304283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NEGATIVE</a:t>
            </a:r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012653DC-DE9E-4EF8-A6A2-208AA87F294F}"/>
              </a:ext>
            </a:extLst>
          </p:cNvPr>
          <p:cNvSpPr/>
          <p:nvPr/>
        </p:nvSpPr>
        <p:spPr>
          <a:xfrm>
            <a:off x="7591277" y="3786119"/>
            <a:ext cx="2615184" cy="2432304"/>
          </a:xfrm>
          <a:prstGeom prst="star5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9D081B4F-BA5A-4E30-875F-1F142923A3B0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60FD51F-C617-4DC3-9847-2DFBE9C96A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08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084FAD5C-4432-44D2-A19B-C45624876CFF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43C3E-CCF6-4594-A01D-66E0527AD6B6}"/>
              </a:ext>
            </a:extLst>
          </p:cNvPr>
          <p:cNvSpPr/>
          <p:nvPr/>
        </p:nvSpPr>
        <p:spPr>
          <a:xfrm>
            <a:off x="7431357" y="1241798"/>
            <a:ext cx="24876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Positive Skew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ACEF8B-6554-410B-9DF5-B3077F40BDD7}"/>
              </a:ext>
            </a:extLst>
          </p:cNvPr>
          <p:cNvSpPr/>
          <p:nvPr/>
        </p:nvSpPr>
        <p:spPr>
          <a:xfrm>
            <a:off x="7431357" y="2633365"/>
            <a:ext cx="22958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Q</a:t>
            </a:r>
            <a:r>
              <a:rPr lang="en-GB" altLang="en-US" sz="3200" b="1" i="1" baseline="-25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2 </a:t>
            </a:r>
            <a:r>
              <a:rPr lang="en-GB" altLang="en-US" sz="3200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– Q</a:t>
            </a:r>
            <a:r>
              <a:rPr lang="en-GB" altLang="en-US" sz="3200" b="1" i="1" baseline="-25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</a:t>
            </a:r>
            <a:r>
              <a:rPr lang="en-GB" altLang="en-US" sz="3200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= 1.4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2D7633-35C6-404D-A1CE-6CB089D636BC}"/>
              </a:ext>
            </a:extLst>
          </p:cNvPr>
          <p:cNvSpPr/>
          <p:nvPr/>
        </p:nvSpPr>
        <p:spPr>
          <a:xfrm>
            <a:off x="7431357" y="3171531"/>
            <a:ext cx="22958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Q</a:t>
            </a:r>
            <a:r>
              <a:rPr lang="en-GB" altLang="en-US" sz="3200" b="1" i="1" baseline="-25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3 </a:t>
            </a:r>
            <a:r>
              <a:rPr lang="en-GB" altLang="en-US" sz="3200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– Q</a:t>
            </a:r>
            <a:r>
              <a:rPr lang="en-GB" altLang="en-US" sz="3200" b="1" i="1" baseline="-25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2</a:t>
            </a:r>
            <a:r>
              <a:rPr lang="en-GB" altLang="en-US" sz="3200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= 3.0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87F0E9-6248-4D2F-9111-2A0EB05167C2}"/>
              </a:ext>
            </a:extLst>
          </p:cNvPr>
          <p:cNvSpPr/>
          <p:nvPr/>
        </p:nvSpPr>
        <p:spPr>
          <a:xfrm>
            <a:off x="7431357" y="3709697"/>
            <a:ext cx="24876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Positive Skew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DA5AE1-3F9A-4AE8-B703-0068C68825D8}"/>
              </a:ext>
            </a:extLst>
          </p:cNvPr>
          <p:cNvSpPr/>
          <p:nvPr/>
        </p:nvSpPr>
        <p:spPr>
          <a:xfrm>
            <a:off x="7431358" y="4732627"/>
            <a:ext cx="47606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median is closer to the upper quartile than the lower quartile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3E3F66-8B35-4534-B920-16530C086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5093" y="634993"/>
            <a:ext cx="4991100" cy="5657850"/>
          </a:xfrm>
          <a:prstGeom prst="rect">
            <a:avLst/>
          </a:prstGeom>
        </p:spPr>
      </p:pic>
      <p:sp>
        <p:nvSpPr>
          <p:cNvPr id="21" name="Subtitle 2">
            <a:extLst>
              <a:ext uri="{FF2B5EF4-FFF2-40B4-BE49-F238E27FC236}">
                <a16:creationId xmlns:a16="http://schemas.microsoft.com/office/drawing/2014/main" id="{6F5DD526-CAFB-4258-A08A-5FD60FB4BBB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00E15FE-2CFF-4639-A95F-91CFDB60B1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7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01558BF-9767-4C85-81A9-F4491645A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22013"/>
            <a:ext cx="9144000" cy="165576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084FAD5C-4432-44D2-A19B-C45624876CFF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5B93AEB-D539-4E14-9F64-EFEA1D689F2E}"/>
              </a:ext>
            </a:extLst>
          </p:cNvPr>
          <p:cNvSpPr txBox="1">
            <a:spLocks/>
          </p:cNvSpPr>
          <p:nvPr/>
        </p:nvSpPr>
        <p:spPr>
          <a:xfrm>
            <a:off x="99504" y="3973583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14" name="Picture 4" descr="exam Icon 4733778">
            <a:extLst>
              <a:ext uri="{FF2B5EF4-FFF2-40B4-BE49-F238E27FC236}">
                <a16:creationId xmlns:a16="http://schemas.microsoft.com/office/drawing/2014/main" id="{673C1DE6-0443-46AE-8194-28B4EE654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019" y="3630890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5C2D6E1E-5C55-4105-B65A-48D7A2FC335C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CA05A96-CB21-4CD4-B9E0-852AA2E700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503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5A663-7E5C-4916-9181-C468A87FD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E5F02-106E-4C62-9627-A2BB514A4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B73D23-4877-44FA-9A9C-7A0B970BB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1802"/>
            <a:ext cx="12192000" cy="38519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6F36F2-D160-41EF-A363-B5FFCF04774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7C9234-58DD-4A6E-AED5-AEF8975B7CAC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B631327F-C651-427A-86D5-9D8C352B56C4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EC17EC9-63FB-43EA-9141-C6B487523FF4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11434C-FF73-48D7-9BB9-A0AF6566AF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ABFB64-BE44-4A4A-BFDF-E82D7AD008A0}"/>
              </a:ext>
            </a:extLst>
          </p:cNvPr>
          <p:cNvSpPr txBox="1"/>
          <p:nvPr/>
        </p:nvSpPr>
        <p:spPr>
          <a:xfrm>
            <a:off x="126290" y="5153501"/>
            <a:ext cx="115738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Q2 a) positive		b) positive		c) negative		d) symmetrical</a:t>
            </a:r>
          </a:p>
        </p:txBody>
      </p:sp>
    </p:spTree>
    <p:extLst>
      <p:ext uri="{BB962C8B-B14F-4D97-AF65-F5344CB8AC3E}">
        <p14:creationId xmlns:p14="http://schemas.microsoft.com/office/powerpoint/2010/main" val="2339826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9" name="Rectangle 32">
            <a:extLst>
              <a:ext uri="{FF2B5EF4-FFF2-40B4-BE49-F238E27FC236}">
                <a16:creationId xmlns:a16="http://schemas.microsoft.com/office/drawing/2014/main" id="{5D5310FB-AC1D-493B-8457-E4B487856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" y="759000"/>
            <a:ext cx="1201521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The Knowledge Phase</a:t>
            </a:r>
            <a:endParaRPr kumimoji="0" lang="en-GB" altLang="en-US" sz="2400" b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+mj-lt"/>
            </a:endParaRPr>
          </a:p>
          <a:p>
            <a:r>
              <a:rPr kumimoji="0" lang="en-GB" altLang="en-US" sz="240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Skew</a:t>
            </a:r>
            <a:r>
              <a:rPr kumimoji="0" lang="en-GB" altLang="en-US" sz="2400" b="1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 </a:t>
            </a:r>
            <a:r>
              <a:rPr lang="en-GB" sz="2400" dirty="0">
                <a:solidFill>
                  <a:schemeClr val="accent1"/>
                </a:solidFill>
                <a:latin typeface="+mj-lt"/>
              </a:rPr>
              <a:t>can be identified from a statistical diagram such as a box plot but it can also be calculated with a numerical value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The formula for calculating skew is given as: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US" sz="24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C8DA51F-C938-455C-921A-D160275AC0A4}"/>
              </a:ext>
            </a:extLst>
          </p:cNvPr>
          <p:cNvCxnSpPr/>
          <p:nvPr/>
        </p:nvCxnSpPr>
        <p:spPr>
          <a:xfrm>
            <a:off x="7464974" y="10966003"/>
            <a:ext cx="0" cy="2609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C4EDCB8-D817-44F7-93C0-C4E6800C2624}"/>
              </a:ext>
            </a:extLst>
          </p:cNvPr>
          <p:cNvCxnSpPr/>
          <p:nvPr/>
        </p:nvCxnSpPr>
        <p:spPr>
          <a:xfrm>
            <a:off x="6813846" y="13438983"/>
            <a:ext cx="4025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95B8BA4-1F48-4E48-8E4F-2ECD8C45A3B9}"/>
                  </a:ext>
                </a:extLst>
              </p:cNvPr>
              <p:cNvSpPr/>
              <p:nvPr/>
            </p:nvSpPr>
            <p:spPr>
              <a:xfrm>
                <a:off x="2625628" y="3245738"/>
                <a:ext cx="2947217" cy="809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GB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400" i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𝑚𝑒𝑎𝑛</m:t>
                              </m:r>
                              <m:r>
                                <a:rPr lang="en-GB" sz="2400" i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𝑚𝑒𝑑𝑖𝑎𝑛</m:t>
                              </m:r>
                            </m:e>
                          </m:d>
                        </m:num>
                        <m:den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𝑠𝑡𝑎𝑛𝑑𝑎𝑟𝑑</m:t>
                          </m:r>
                          <m:r>
                            <a:rPr lang="en-GB" sz="2400" i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𝑑𝑒𝑣𝑖𝑎𝑖𝑡𝑜𝑛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95B8BA4-1F48-4E48-8E4F-2ECD8C45A3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628" y="3245738"/>
                <a:ext cx="2947217" cy="8092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Box 31918">
            <a:extLst>
              <a:ext uri="{FF2B5EF4-FFF2-40B4-BE49-F238E27FC236}">
                <a16:creationId xmlns:a16="http://schemas.microsoft.com/office/drawing/2014/main" id="{C954B790-8FC1-4B91-BB29-26BF5DAC2493}"/>
              </a:ext>
            </a:extLst>
          </p:cNvPr>
          <p:cNvSpPr txBox="1"/>
          <p:nvPr/>
        </p:nvSpPr>
        <p:spPr>
          <a:xfrm>
            <a:off x="7204005" y="1981042"/>
            <a:ext cx="4022018" cy="119478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GB" sz="2400" b="1" i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N.B</a:t>
            </a:r>
            <a:r>
              <a:rPr lang="en-GB" sz="2400" i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we will know if the skew is positive or negative just from the mean and median values</a:t>
            </a:r>
            <a:endParaRPr lang="en-GB" sz="24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32" name="Cloud 31">
            <a:extLst>
              <a:ext uri="{FF2B5EF4-FFF2-40B4-BE49-F238E27FC236}">
                <a16:creationId xmlns:a16="http://schemas.microsoft.com/office/drawing/2014/main" id="{1803CCFB-0176-4B6E-8B7F-868077F620C8}"/>
              </a:ext>
            </a:extLst>
          </p:cNvPr>
          <p:cNvSpPr/>
          <p:nvPr/>
        </p:nvSpPr>
        <p:spPr>
          <a:xfrm>
            <a:off x="6813846" y="1736875"/>
            <a:ext cx="4802336" cy="1843577"/>
          </a:xfrm>
          <a:prstGeom prst="cloud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2400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65CD18-2F46-42C5-B11B-BC4F34F781E1}"/>
              </a:ext>
            </a:extLst>
          </p:cNvPr>
          <p:cNvSpPr/>
          <p:nvPr/>
        </p:nvSpPr>
        <p:spPr>
          <a:xfrm>
            <a:off x="91440" y="4987975"/>
            <a:ext cx="11704320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*This formula is given on the formula page in the front of your exam paper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1782B586-BA7E-4D1E-881E-565789E70EFC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E0D10E-7439-4DC9-B96B-3AE60B4F2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6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/>
      <p:bldP spid="32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C8DA51F-C938-455C-921A-D160275AC0A4}"/>
              </a:ext>
            </a:extLst>
          </p:cNvPr>
          <p:cNvCxnSpPr/>
          <p:nvPr/>
        </p:nvCxnSpPr>
        <p:spPr>
          <a:xfrm>
            <a:off x="7464974" y="10966003"/>
            <a:ext cx="0" cy="2609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C4EDCB8-D817-44F7-93C0-C4E6800C2624}"/>
              </a:ext>
            </a:extLst>
          </p:cNvPr>
          <p:cNvCxnSpPr/>
          <p:nvPr/>
        </p:nvCxnSpPr>
        <p:spPr>
          <a:xfrm>
            <a:off x="6813846" y="13438983"/>
            <a:ext cx="4025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EB94202-F759-41A9-88FC-F6694246D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18" y="736758"/>
            <a:ext cx="6674035" cy="54171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6935AA9-78C9-4D51-9EAA-8D6FCAD8D572}"/>
                  </a:ext>
                </a:extLst>
              </p:cNvPr>
              <p:cNvSpPr/>
              <p:nvPr/>
            </p:nvSpPr>
            <p:spPr>
              <a:xfrm>
                <a:off x="6762553" y="1428660"/>
                <a:ext cx="2762359" cy="8090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GB" sz="24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1" i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𝟐𝟏𝟐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𝟐𝟎𝟖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d>
                        </m:num>
                        <m:den>
                          <m:r>
                            <a:rPr lang="en-GB" sz="2400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400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400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6935AA9-78C9-4D51-9EAA-8D6FCAD8D5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553" y="1428660"/>
                <a:ext cx="2762359" cy="8090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67B05CF2-EF80-4B68-9C4E-B46D7ECF9572}"/>
              </a:ext>
            </a:extLst>
          </p:cNvPr>
          <p:cNvSpPr/>
          <p:nvPr/>
        </p:nvSpPr>
        <p:spPr>
          <a:xfrm>
            <a:off x="9688159" y="1674888"/>
            <a:ext cx="9557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= 1.91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62CF7A6-4FFE-4A23-A9F8-7CDE80CCD55B}"/>
              </a:ext>
            </a:extLst>
          </p:cNvPr>
          <p:cNvSpPr/>
          <p:nvPr/>
        </p:nvSpPr>
        <p:spPr>
          <a:xfrm>
            <a:off x="6813846" y="3078127"/>
            <a:ext cx="13548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mean = 5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C4705F6-E566-4EFD-94C0-62D17F09CD12}"/>
              </a:ext>
            </a:extLst>
          </p:cNvPr>
          <p:cNvSpPr/>
          <p:nvPr/>
        </p:nvSpPr>
        <p:spPr>
          <a:xfrm>
            <a:off x="6813846" y="3494665"/>
            <a:ext cx="1595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median = 4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7DDD39E-A367-4551-974A-6501F740F96F}"/>
              </a:ext>
            </a:extLst>
          </p:cNvPr>
          <p:cNvSpPr/>
          <p:nvPr/>
        </p:nvSpPr>
        <p:spPr>
          <a:xfrm>
            <a:off x="6813846" y="3867586"/>
            <a:ext cx="1157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 err="1">
                <a:solidFill>
                  <a:schemeClr val="accent1"/>
                </a:solidFill>
              </a:rPr>
              <a:t>sd</a:t>
            </a:r>
            <a:r>
              <a:rPr lang="en-GB" sz="2400" b="1" dirty="0">
                <a:solidFill>
                  <a:schemeClr val="accent1"/>
                </a:solidFill>
              </a:rPr>
              <a:t> = 2.5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08D6EF05-FF64-4E04-AD23-1D58A89BFD9D}"/>
                  </a:ext>
                </a:extLst>
              </p:cNvPr>
              <p:cNvSpPr/>
              <p:nvPr/>
            </p:nvSpPr>
            <p:spPr>
              <a:xfrm>
                <a:off x="8786838" y="3369232"/>
                <a:ext cx="1428661" cy="8090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GB" sz="24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1" i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e>
                          </m:d>
                        </m:num>
                        <m:den>
                          <m:r>
                            <a:rPr lang="en-GB" sz="2400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400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400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08D6EF05-FF64-4E04-AD23-1D58A89BFD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6838" y="3369232"/>
                <a:ext cx="1428661" cy="80906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>
            <a:extLst>
              <a:ext uri="{FF2B5EF4-FFF2-40B4-BE49-F238E27FC236}">
                <a16:creationId xmlns:a16="http://schemas.microsoft.com/office/drawing/2014/main" id="{F442D2CE-BB6A-4ACF-8652-8D4A196B4449}"/>
              </a:ext>
            </a:extLst>
          </p:cNvPr>
          <p:cNvSpPr/>
          <p:nvPr/>
        </p:nvSpPr>
        <p:spPr>
          <a:xfrm>
            <a:off x="10215499" y="3586166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= 1.2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9C6F7A39-3EC9-4C5C-9988-887E6086E312}"/>
                  </a:ext>
                </a:extLst>
              </p:cNvPr>
              <p:cNvSpPr/>
              <p:nvPr/>
            </p:nvSpPr>
            <p:spPr>
              <a:xfrm>
                <a:off x="6925800" y="5005988"/>
                <a:ext cx="2460995" cy="8781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GB" sz="24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1" i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GB" sz="24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  <m:r>
                                <a:rPr lang="en-GB" sz="24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GB" sz="24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9C6F7A39-3EC9-4C5C-9988-887E6086E3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800" y="5005988"/>
                <a:ext cx="2460995" cy="87818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>
            <a:extLst>
              <a:ext uri="{FF2B5EF4-FFF2-40B4-BE49-F238E27FC236}">
                <a16:creationId xmlns:a16="http://schemas.microsoft.com/office/drawing/2014/main" id="{8351247E-C54E-43BF-8AF3-3529F21BDCE3}"/>
              </a:ext>
            </a:extLst>
          </p:cNvPr>
          <p:cNvSpPr/>
          <p:nvPr/>
        </p:nvSpPr>
        <p:spPr>
          <a:xfrm>
            <a:off x="9851406" y="5252216"/>
            <a:ext cx="1050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= -0.93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FAA3B398-1170-4DE7-B01E-CCAD17FE7C2A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72517A7-D642-41D2-B1FC-B1928B92A0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75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01558BF-9767-4C85-81A9-F4491645A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22013"/>
            <a:ext cx="9144000" cy="165576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084FAD5C-4432-44D2-A19B-C45624876CFF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is skew described and calculated?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5B93AEB-D539-4E14-9F64-EFEA1D689F2E}"/>
              </a:ext>
            </a:extLst>
          </p:cNvPr>
          <p:cNvSpPr txBox="1">
            <a:spLocks/>
          </p:cNvSpPr>
          <p:nvPr/>
        </p:nvSpPr>
        <p:spPr>
          <a:xfrm>
            <a:off x="99504" y="3973583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14" name="Picture 4" descr="exam Icon 4733778">
            <a:extLst>
              <a:ext uri="{FF2B5EF4-FFF2-40B4-BE49-F238E27FC236}">
                <a16:creationId xmlns:a16="http://schemas.microsoft.com/office/drawing/2014/main" id="{673C1DE6-0443-46AE-8194-28B4EE654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019" y="3630890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4764BEFE-0DFC-4ECE-A68E-37B8153CE2D8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8266669" cy="561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use box plots and scatter graphs to represent and compare large data sets?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21E8D13-7477-4A1C-9D9B-4308A887E0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58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4243</TotalTime>
  <Words>809</Words>
  <Application>Microsoft Office PowerPoint</Application>
  <PresentationFormat>Widescreen</PresentationFormat>
  <Paragraphs>128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Gautami</vt:lpstr>
      <vt:lpstr>Office Theme</vt:lpstr>
      <vt:lpstr>How do we use box plots and scatter graphs to represent and compare large data sets?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151</cp:revision>
  <dcterms:created xsi:type="dcterms:W3CDTF">2022-05-17T07:55:04Z</dcterms:created>
  <dcterms:modified xsi:type="dcterms:W3CDTF">2024-06-06T11:52:45Z</dcterms:modified>
</cp:coreProperties>
</file>