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452" r:id="rId4"/>
    <p:sldId id="453" r:id="rId5"/>
    <p:sldId id="454" r:id="rId6"/>
    <p:sldId id="455" r:id="rId7"/>
    <p:sldId id="451" r:id="rId8"/>
    <p:sldId id="456" r:id="rId9"/>
    <p:sldId id="458" r:id="rId10"/>
    <p:sldId id="459" r:id="rId11"/>
    <p:sldId id="460" r:id="rId12"/>
    <p:sldId id="457" r:id="rId13"/>
    <p:sldId id="462" r:id="rId14"/>
    <p:sldId id="4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3.JP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5" Type="http://schemas.openxmlformats.org/officeDocument/2006/relationships/image" Target="../media/image3.JP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5.png"/><Relationship Id="rId5" Type="http://schemas.openxmlformats.org/officeDocument/2006/relationships/image" Target="../media/image3.JP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How do we use box plots and scatter graphs to represent and compare large data sets?</a:t>
            </a:r>
            <a:endParaRPr lang="en-GB" sz="16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311941" y="4135811"/>
            <a:ext cx="9798936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u="sng" dirty="0">
                <a:solidFill>
                  <a:schemeClr val="accent1"/>
                </a:solidFill>
              </a:rPr>
              <a:t>SRCC</a:t>
            </a:r>
            <a:endParaRPr lang="en-GB" sz="9600" b="1" u="sng"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E9ECC-2521-4994-A260-6210687E4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1E0F42-E1C3-49A0-AF4C-465F6A633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38"/>
            <a:ext cx="333375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82799-BD78-4CD1-A7B5-54970FB8C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87" y="1601910"/>
            <a:ext cx="11845426" cy="3654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0DD7F8-9E9B-42F1-B9F3-6C130D80E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BBB27D-AB86-4803-B131-3387C5307B33}"/>
              </a:ext>
            </a:extLst>
          </p:cNvPr>
          <p:cNvSpPr/>
          <p:nvPr/>
        </p:nvSpPr>
        <p:spPr>
          <a:xfrm>
            <a:off x="48371" y="803684"/>
            <a:ext cx="12046998" cy="545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Spearman’s Rank Correlation Coefficient or SRCC is a special case of the PMCC which is a value given to the correlation between the ranks of two variables.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It can be used when the data is qualitative (as when we rank the data, we make it quantitative) It can be used for non-linear data (the pairs of data are on different scales and therefore unfair to compare)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SPEARMAN’S – it is named after Charles Spearman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RANK – it required you to rank the data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CORRELATION – it is a measure of the relationship between two variables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COEFFICIENT – it is a numerical value It is calculated using a statistical formula given on the formula page of the exam paper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Where d is the differences between the ranks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Where n is the total number of pairs of data </a:t>
            </a:r>
            <a:endParaRPr lang="en-GB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68BD23-72A1-4B1A-B9E9-CB1AB3D91B98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847F06-428B-40D3-94CF-7AFDB2E4E3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6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BBB27D-AB86-4803-B131-3387C5307B33}"/>
              </a:ext>
            </a:extLst>
          </p:cNvPr>
          <p:cNvSpPr/>
          <p:nvPr/>
        </p:nvSpPr>
        <p:spPr>
          <a:xfrm>
            <a:off x="238729" y="842935"/>
            <a:ext cx="117145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Just like the PMCC, the SRCC is a value between – 1 and + 1 (where 0 indicates no correlation)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A negative value implies a negative correlation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A positive value implies a positive correlation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The closer the value is to zero, the weaker the correlation is </a:t>
            </a: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The main difference between the calculation on the SRCC compared to the PMCC is that the data must first be RANKED</a:t>
            </a:r>
          </a:p>
          <a:p>
            <a:pPr lvl="0"/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DB075-52DB-4DF6-89DD-E1367970C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29" y="2871786"/>
            <a:ext cx="11604445" cy="146939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4F10EEC-4542-4A9E-81F2-F6C52285F7A9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452C15-347C-43AC-811B-7C7E15125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03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9E2A55-1828-47F3-A0F5-F85CCC2BD606}"/>
              </a:ext>
            </a:extLst>
          </p:cNvPr>
          <p:cNvSpPr/>
          <p:nvPr/>
        </p:nvSpPr>
        <p:spPr>
          <a:xfrm>
            <a:off x="65103" y="733284"/>
            <a:ext cx="11910874" cy="4199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GB" sz="36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Ranking</a:t>
            </a:r>
            <a:endParaRPr lang="en-GB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36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Always rank from smallest to largest (unless otherwise stated)</a:t>
            </a:r>
            <a:endParaRPr lang="en-GB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36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If two or more values are equal they MUST share the median rank</a:t>
            </a:r>
            <a:endParaRPr lang="en-GB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36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The final rank should be equal to n</a:t>
            </a:r>
            <a:endParaRPr lang="en-GB" sz="3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D38805C-0CD8-4F35-9F7D-CF921B4B1900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068C08-456B-4AA9-BD19-17C8AE9DE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1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835232-0D6E-49DD-9105-31D7883A85ED}"/>
              </a:ext>
            </a:extLst>
          </p:cNvPr>
          <p:cNvSpPr/>
          <p:nvPr/>
        </p:nvSpPr>
        <p:spPr>
          <a:xfrm>
            <a:off x="218982" y="810087"/>
            <a:ext cx="11973017" cy="5414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Rank these data sets each from smallest to largest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</a:rPr>
              <a:t>147		164		123		125		195		171		112</a:t>
            </a:r>
          </a:p>
          <a:p>
            <a:endParaRPr lang="en-GB" dirty="0">
              <a:solidFill>
                <a:schemeClr val="accent1"/>
              </a:solidFill>
              <a:latin typeface="+mj-lt"/>
            </a:endParaRPr>
          </a:p>
          <a:p>
            <a:endParaRPr lang="en-GB" dirty="0">
              <a:solidFill>
                <a:schemeClr val="accent1"/>
              </a:solidFill>
              <a:latin typeface="+mj-lt"/>
            </a:endParaRPr>
          </a:p>
          <a:p>
            <a:r>
              <a:rPr lang="en-GB" b="1" u="sng" dirty="0">
                <a:solidFill>
                  <a:schemeClr val="accent1"/>
                </a:solidFill>
                <a:latin typeface="+mj-lt"/>
              </a:rPr>
              <a:t>I DO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Rank these data sets each from smallest to largest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45		61		23		35		23		94		35</a:t>
            </a:r>
          </a:p>
          <a:p>
            <a:endParaRPr lang="en-GB" b="1" u="sng" dirty="0">
              <a:solidFill>
                <a:schemeClr val="accent1"/>
              </a:solidFill>
              <a:latin typeface="+mj-lt"/>
            </a:endParaRPr>
          </a:p>
          <a:p>
            <a:endParaRPr lang="en-GB" b="1" u="sng" dirty="0">
              <a:solidFill>
                <a:schemeClr val="accent1"/>
              </a:solidFill>
              <a:latin typeface="+mj-lt"/>
            </a:endParaRPr>
          </a:p>
          <a:p>
            <a:r>
              <a:rPr lang="en-GB" b="1" u="sng" dirty="0">
                <a:solidFill>
                  <a:schemeClr val="accent1"/>
                </a:solidFill>
                <a:latin typeface="+mj-lt"/>
              </a:rPr>
              <a:t>WE DO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Rank these data sets each from smallest to largest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11	6	3	6	4	6	5	11	9	15</a:t>
            </a:r>
          </a:p>
          <a:p>
            <a:endParaRPr lang="en-GB" b="1" u="sng" dirty="0">
              <a:solidFill>
                <a:schemeClr val="accent1"/>
              </a:solidFill>
              <a:latin typeface="+mj-lt"/>
            </a:endParaRPr>
          </a:p>
          <a:p>
            <a:endParaRPr lang="en-GB" b="1" u="sng" dirty="0">
              <a:solidFill>
                <a:schemeClr val="accent1"/>
              </a:solidFill>
              <a:latin typeface="+mj-lt"/>
            </a:endParaRPr>
          </a:p>
          <a:p>
            <a:r>
              <a:rPr lang="en-GB" b="1" u="sng" dirty="0">
                <a:solidFill>
                  <a:schemeClr val="accent1"/>
                </a:solidFill>
                <a:latin typeface="+mj-lt"/>
              </a:rPr>
              <a:t>YOU DO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Rank these data sets each from smallest to largest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4		2		6		4		5		7		9</a:t>
            </a:r>
          </a:p>
          <a:p>
            <a:endParaRPr lang="en-GB" b="1" u="sng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2A7698-40CC-4873-929B-059BB4676265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09716D-4197-4F49-9369-4DF23BEBE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2C5162-D658-4EF7-938D-F5A68ED39D0C}"/>
              </a:ext>
            </a:extLst>
          </p:cNvPr>
          <p:cNvSpPr txBox="1"/>
          <p:nvPr/>
        </p:nvSpPr>
        <p:spPr>
          <a:xfrm>
            <a:off x="11283519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1574B8-D1E8-4689-B669-C55D1BD46A79}"/>
              </a:ext>
            </a:extLst>
          </p:cNvPr>
          <p:cNvSpPr txBox="1"/>
          <p:nvPr/>
        </p:nvSpPr>
        <p:spPr>
          <a:xfrm>
            <a:off x="4021585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32C71F-DFC2-415E-9915-782ADAECA15A}"/>
              </a:ext>
            </a:extLst>
          </p:cNvPr>
          <p:cNvSpPr txBox="1"/>
          <p:nvPr/>
        </p:nvSpPr>
        <p:spPr>
          <a:xfrm>
            <a:off x="5859414" y="171782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D7D58A-ADE8-4E15-8D2A-9AE49BEDD9F8}"/>
              </a:ext>
            </a:extLst>
          </p:cNvPr>
          <p:cNvSpPr txBox="1"/>
          <p:nvPr/>
        </p:nvSpPr>
        <p:spPr>
          <a:xfrm>
            <a:off x="355103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B6835B-359B-47DF-85B1-EF9035017BED}"/>
              </a:ext>
            </a:extLst>
          </p:cNvPr>
          <p:cNvSpPr txBox="1"/>
          <p:nvPr/>
        </p:nvSpPr>
        <p:spPr>
          <a:xfrm>
            <a:off x="2183756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35178C-7DDE-46E7-A1E5-1A039CC48A72}"/>
              </a:ext>
            </a:extLst>
          </p:cNvPr>
          <p:cNvSpPr txBox="1"/>
          <p:nvPr/>
        </p:nvSpPr>
        <p:spPr>
          <a:xfrm>
            <a:off x="9507835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607682-0FD5-4F77-81B7-05BCB2D05C1F}"/>
              </a:ext>
            </a:extLst>
          </p:cNvPr>
          <p:cNvSpPr txBox="1"/>
          <p:nvPr/>
        </p:nvSpPr>
        <p:spPr>
          <a:xfrm>
            <a:off x="7678579" y="171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7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BA709B0D-361E-4423-A919-6CDEE666B73C}"/>
              </a:ext>
            </a:extLst>
          </p:cNvPr>
          <p:cNvSpPr/>
          <p:nvPr/>
        </p:nvSpPr>
        <p:spPr>
          <a:xfrm>
            <a:off x="7569317" y="88696"/>
            <a:ext cx="2468370" cy="137603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NB Never change the order of the numbers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F4EE2F-7413-4347-82F8-550AB4473922}"/>
              </a:ext>
            </a:extLst>
          </p:cNvPr>
          <p:cNvSpPr txBox="1"/>
          <p:nvPr/>
        </p:nvSpPr>
        <p:spPr>
          <a:xfrm>
            <a:off x="4172428" y="276670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81593F-F877-468B-BCD4-5003C41982F8}"/>
              </a:ext>
            </a:extLst>
          </p:cNvPr>
          <p:cNvSpPr txBox="1"/>
          <p:nvPr/>
        </p:nvSpPr>
        <p:spPr>
          <a:xfrm>
            <a:off x="7871418" y="276670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9F3577-BD56-4029-A080-9D0D99211563}"/>
              </a:ext>
            </a:extLst>
          </p:cNvPr>
          <p:cNvSpPr txBox="1"/>
          <p:nvPr/>
        </p:nvSpPr>
        <p:spPr>
          <a:xfrm>
            <a:off x="3870742" y="313603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EE30A9-E898-4FEA-A8EE-7AA3BDD6D602}"/>
              </a:ext>
            </a:extLst>
          </p:cNvPr>
          <p:cNvSpPr txBox="1"/>
          <p:nvPr/>
        </p:nvSpPr>
        <p:spPr>
          <a:xfrm>
            <a:off x="7631608" y="310335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62598B-E71A-46F8-A6AF-355BC968678C}"/>
              </a:ext>
            </a:extLst>
          </p:cNvPr>
          <p:cNvSpPr txBox="1"/>
          <p:nvPr/>
        </p:nvSpPr>
        <p:spPr>
          <a:xfrm>
            <a:off x="6010257" y="278916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B204C4-83BD-45D1-B320-6BF2194C4CF0}"/>
              </a:ext>
            </a:extLst>
          </p:cNvPr>
          <p:cNvSpPr txBox="1"/>
          <p:nvPr/>
        </p:nvSpPr>
        <p:spPr>
          <a:xfrm>
            <a:off x="11535083" y="276670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7446CD-CAB4-45AF-B9BF-217E87D5B27C}"/>
              </a:ext>
            </a:extLst>
          </p:cNvPr>
          <p:cNvSpPr txBox="1"/>
          <p:nvPr/>
        </p:nvSpPr>
        <p:spPr>
          <a:xfrm>
            <a:off x="5840141" y="313097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3.5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1D7CFF-E107-4789-B007-79F900FFF739}"/>
              </a:ext>
            </a:extLst>
          </p:cNvPr>
          <p:cNvSpPr txBox="1"/>
          <p:nvPr/>
        </p:nvSpPr>
        <p:spPr>
          <a:xfrm>
            <a:off x="11291108" y="307546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3.5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F1437E-5ECF-459A-806A-4779B4844CE3}"/>
              </a:ext>
            </a:extLst>
          </p:cNvPr>
          <p:cNvSpPr txBox="1"/>
          <p:nvPr/>
        </p:nvSpPr>
        <p:spPr>
          <a:xfrm>
            <a:off x="270431" y="30635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685D0C-28AE-419F-8D73-3A1514E3EF96}"/>
              </a:ext>
            </a:extLst>
          </p:cNvPr>
          <p:cNvSpPr txBox="1"/>
          <p:nvPr/>
        </p:nvSpPr>
        <p:spPr>
          <a:xfrm>
            <a:off x="2120776" y="30911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1962C0-99BC-432C-8446-0FCA5A483929}"/>
              </a:ext>
            </a:extLst>
          </p:cNvPr>
          <p:cNvSpPr txBox="1"/>
          <p:nvPr/>
        </p:nvSpPr>
        <p:spPr>
          <a:xfrm>
            <a:off x="9458438" y="30635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7D5C88-08F7-43EC-A6D9-7137827817C8}"/>
              </a:ext>
            </a:extLst>
          </p:cNvPr>
          <p:cNvSpPr txBox="1"/>
          <p:nvPr/>
        </p:nvSpPr>
        <p:spPr>
          <a:xfrm>
            <a:off x="2032913" y="44064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1E9B12-55AB-4C9B-BF4C-CCCEBA6F5AE6}"/>
              </a:ext>
            </a:extLst>
          </p:cNvPr>
          <p:cNvSpPr txBox="1"/>
          <p:nvPr/>
        </p:nvSpPr>
        <p:spPr>
          <a:xfrm>
            <a:off x="3897147" y="44064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D027EC-E7F0-4795-8E14-8402077DD689}"/>
              </a:ext>
            </a:extLst>
          </p:cNvPr>
          <p:cNvSpPr txBox="1"/>
          <p:nvPr/>
        </p:nvSpPr>
        <p:spPr>
          <a:xfrm>
            <a:off x="5708571" y="44083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BB7C02-4B6D-4B21-893A-5C2E67DF66EF}"/>
              </a:ext>
            </a:extLst>
          </p:cNvPr>
          <p:cNvSpPr txBox="1"/>
          <p:nvPr/>
        </p:nvSpPr>
        <p:spPr>
          <a:xfrm>
            <a:off x="1286882" y="41597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4279A0D-9C54-4689-9476-9001EEC5909D}"/>
              </a:ext>
            </a:extLst>
          </p:cNvPr>
          <p:cNvSpPr txBox="1"/>
          <p:nvPr/>
        </p:nvSpPr>
        <p:spPr>
          <a:xfrm>
            <a:off x="3151116" y="4163568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AF1060-4620-4595-83DE-3CC623204A11}"/>
              </a:ext>
            </a:extLst>
          </p:cNvPr>
          <p:cNvSpPr txBox="1"/>
          <p:nvPr/>
        </p:nvSpPr>
        <p:spPr>
          <a:xfrm>
            <a:off x="4962540" y="414506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238814-3517-4865-8BA1-104B06DA7C8F}"/>
              </a:ext>
            </a:extLst>
          </p:cNvPr>
          <p:cNvSpPr txBox="1"/>
          <p:nvPr/>
        </p:nvSpPr>
        <p:spPr>
          <a:xfrm>
            <a:off x="1127201" y="4383785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C1716D-9105-4EC4-A5D6-C5D020B85F53}"/>
              </a:ext>
            </a:extLst>
          </p:cNvPr>
          <p:cNvSpPr txBox="1"/>
          <p:nvPr/>
        </p:nvSpPr>
        <p:spPr>
          <a:xfrm>
            <a:off x="3017650" y="4446491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2957A2A-BFF2-4A67-80A3-51D9FC271D56}"/>
              </a:ext>
            </a:extLst>
          </p:cNvPr>
          <p:cNvSpPr txBox="1"/>
          <p:nvPr/>
        </p:nvSpPr>
        <p:spPr>
          <a:xfrm>
            <a:off x="4855173" y="4427984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99258FC-64D2-41D2-B17B-6A54D7614329}"/>
              </a:ext>
            </a:extLst>
          </p:cNvPr>
          <p:cNvSpPr txBox="1"/>
          <p:nvPr/>
        </p:nvSpPr>
        <p:spPr>
          <a:xfrm>
            <a:off x="7536688" y="43876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128E354-17C9-4E88-AD5D-EEB19AC7D2E8}"/>
              </a:ext>
            </a:extLst>
          </p:cNvPr>
          <p:cNvSpPr txBox="1"/>
          <p:nvPr/>
        </p:nvSpPr>
        <p:spPr>
          <a:xfrm>
            <a:off x="505946" y="4163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0B5889-DE08-472D-82A9-E0F6AA58C545}"/>
              </a:ext>
            </a:extLst>
          </p:cNvPr>
          <p:cNvSpPr txBox="1"/>
          <p:nvPr/>
        </p:nvSpPr>
        <p:spPr>
          <a:xfrm>
            <a:off x="6898138" y="41597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F9F4F2-7C2B-4855-97E2-8DB24496B66B}"/>
              </a:ext>
            </a:extLst>
          </p:cNvPr>
          <p:cNvSpPr txBox="1"/>
          <p:nvPr/>
        </p:nvSpPr>
        <p:spPr>
          <a:xfrm>
            <a:off x="338180" y="442798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8.5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DC3EE3-BC38-4E88-8945-6FE9CF192E30}"/>
              </a:ext>
            </a:extLst>
          </p:cNvPr>
          <p:cNvSpPr txBox="1"/>
          <p:nvPr/>
        </p:nvSpPr>
        <p:spPr>
          <a:xfrm>
            <a:off x="6648829" y="440640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8.5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FE6F5F-37A8-4BAA-B370-FEA3BA3A2B60}"/>
              </a:ext>
            </a:extLst>
          </p:cNvPr>
          <p:cNvSpPr txBox="1"/>
          <p:nvPr/>
        </p:nvSpPr>
        <p:spPr>
          <a:xfrm>
            <a:off x="8468584" y="439622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2AFFA63-F9DB-4D51-B2D0-E06DA5662E15}"/>
              </a:ext>
            </a:extLst>
          </p:cNvPr>
          <p:cNvSpPr txBox="1"/>
          <p:nvPr/>
        </p:nvSpPr>
        <p:spPr>
          <a:xfrm>
            <a:off x="2032913" y="57685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87E3960-0CDB-4460-8DD0-BCE8F5429BE6}"/>
              </a:ext>
            </a:extLst>
          </p:cNvPr>
          <p:cNvSpPr txBox="1"/>
          <p:nvPr/>
        </p:nvSpPr>
        <p:spPr>
          <a:xfrm>
            <a:off x="429923" y="55154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CCDE949-3E7A-4CE9-B103-80A6EFF45AE8}"/>
              </a:ext>
            </a:extLst>
          </p:cNvPr>
          <p:cNvSpPr txBox="1"/>
          <p:nvPr/>
        </p:nvSpPr>
        <p:spPr>
          <a:xfrm>
            <a:off x="5904351" y="55154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604A4F8-1332-479F-B70E-FA163474FB6C}"/>
              </a:ext>
            </a:extLst>
          </p:cNvPr>
          <p:cNvSpPr txBox="1"/>
          <p:nvPr/>
        </p:nvSpPr>
        <p:spPr>
          <a:xfrm>
            <a:off x="279080" y="580247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AD05C0E-6EDC-4A34-8AA3-F5BD75B50ADB}"/>
              </a:ext>
            </a:extLst>
          </p:cNvPr>
          <p:cNvSpPr txBox="1"/>
          <p:nvPr/>
        </p:nvSpPr>
        <p:spPr>
          <a:xfrm>
            <a:off x="5708571" y="579171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2.5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D1AC1C-ABC3-4AE7-A295-4A114E2E6A03}"/>
              </a:ext>
            </a:extLst>
          </p:cNvPr>
          <p:cNvSpPr txBox="1"/>
          <p:nvPr/>
        </p:nvSpPr>
        <p:spPr>
          <a:xfrm>
            <a:off x="7500647" y="58004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961EE2D-A133-4C95-A5A7-BF4CEDCE2396}"/>
              </a:ext>
            </a:extLst>
          </p:cNvPr>
          <p:cNvSpPr txBox="1"/>
          <p:nvPr/>
        </p:nvSpPr>
        <p:spPr>
          <a:xfrm>
            <a:off x="3870742" y="58004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E486B4F-B177-4B3C-9025-6809E02AAA92}"/>
              </a:ext>
            </a:extLst>
          </p:cNvPr>
          <p:cNvSpPr txBox="1"/>
          <p:nvPr/>
        </p:nvSpPr>
        <p:spPr>
          <a:xfrm>
            <a:off x="9383413" y="58004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8D33C0E-C893-4C42-A133-FCAF371C7D8D}"/>
              </a:ext>
            </a:extLst>
          </p:cNvPr>
          <p:cNvSpPr txBox="1"/>
          <p:nvPr/>
        </p:nvSpPr>
        <p:spPr>
          <a:xfrm>
            <a:off x="11229231" y="58268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7024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743233" y="2842097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70" y="2842097"/>
            <a:ext cx="1353600" cy="1353600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2A5734-D5B7-4D5A-9699-7DEBA053C5D1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950F70-C0ED-4D13-9588-1DEB522BD6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835232-0D6E-49DD-9105-31D7883A85ED}"/>
              </a:ext>
            </a:extLst>
          </p:cNvPr>
          <p:cNvSpPr/>
          <p:nvPr/>
        </p:nvSpPr>
        <p:spPr>
          <a:xfrm>
            <a:off x="218982" y="810087"/>
            <a:ext cx="11973017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u="sng" dirty="0">
                <a:solidFill>
                  <a:schemeClr val="accent1"/>
                </a:solidFill>
                <a:latin typeface="+mj-lt"/>
              </a:rPr>
              <a:t>The Knowledge Phase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1.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Rank both sets of data separately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2.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Work out the difference between each pair of ranks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[d]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3.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Square each of these differences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[d</a:t>
            </a:r>
            <a:r>
              <a:rPr lang="en-GB" sz="2400" b="1" baseline="30000" dirty="0">
                <a:solidFill>
                  <a:schemeClr val="accent1"/>
                </a:solidFill>
                <a:latin typeface="+mj-lt"/>
              </a:rPr>
              <a:t>2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]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4.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Add all of these d</a:t>
            </a:r>
            <a:r>
              <a:rPr lang="en-GB" sz="2400" baseline="30000" dirty="0">
                <a:solidFill>
                  <a:schemeClr val="accent1"/>
                </a:solidFill>
                <a:latin typeface="+mj-lt"/>
              </a:rPr>
              <a:t>2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values together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</a:t>
            </a:r>
            <a:r>
              <a:rPr lang="el-GR" sz="2400" b="1" dirty="0">
                <a:solidFill>
                  <a:schemeClr val="accent1"/>
                </a:solidFill>
                <a:latin typeface="+mj-lt"/>
              </a:rPr>
              <a:t>Σ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d</a:t>
            </a:r>
            <a:r>
              <a:rPr lang="en-GB" sz="2400" b="1" baseline="30000" dirty="0">
                <a:solidFill>
                  <a:schemeClr val="accent1"/>
                </a:solidFill>
                <a:latin typeface="+mj-lt"/>
              </a:rPr>
              <a:t>2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]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5.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Multiply this answer by 6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[6</a:t>
            </a:r>
            <a:r>
              <a:rPr lang="el-GR" sz="2400" b="1" dirty="0">
                <a:solidFill>
                  <a:schemeClr val="accent1"/>
                </a:solidFill>
                <a:latin typeface="+mj-lt"/>
              </a:rPr>
              <a:t>Σ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d</a:t>
            </a:r>
            <a:r>
              <a:rPr lang="en-GB" sz="2400" b="1" baseline="30000" dirty="0">
                <a:solidFill>
                  <a:schemeClr val="accent1"/>
                </a:solidFill>
                <a:latin typeface="+mj-lt"/>
              </a:rPr>
              <a:t>2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]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6.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Count the number of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pairs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of data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[n] 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7.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Multiply this by the number of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pairs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of data </a:t>
            </a:r>
            <a:r>
              <a:rPr lang="en-GB" sz="2400" baseline="30000" dirty="0">
                <a:solidFill>
                  <a:schemeClr val="accent1"/>
                </a:solidFill>
                <a:latin typeface="+mj-lt"/>
              </a:rPr>
              <a:t>squared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- 1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[n(n</a:t>
            </a:r>
            <a:r>
              <a:rPr lang="en-GB" sz="2400" b="1" baseline="30000" dirty="0">
                <a:solidFill>
                  <a:schemeClr val="accent1"/>
                </a:solidFill>
                <a:latin typeface="+mj-lt"/>
              </a:rPr>
              <a:t>2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 - 1)]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1"/>
                </a:solidFill>
                <a:latin typeface="+mj-lt"/>
              </a:rPr>
              <a:t>8.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Substitute point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5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and point </a:t>
            </a:r>
            <a:r>
              <a:rPr lang="en-GB" sz="2400" b="1" dirty="0">
                <a:solidFill>
                  <a:schemeClr val="accent1"/>
                </a:solidFill>
                <a:latin typeface="+mj-lt"/>
              </a:rPr>
              <a:t>7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 into the formula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6A670E-B423-44D8-8918-DCA252BF75F6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D40222-D679-410E-961E-C018BA550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6661D5-4CB5-45F2-BE8A-7173EDD4C480}"/>
                  </a:ext>
                </a:extLst>
              </p:cNvPr>
              <p:cNvSpPr txBox="1"/>
              <p:nvPr/>
            </p:nvSpPr>
            <p:spPr>
              <a:xfrm>
                <a:off x="7066171" y="2566744"/>
                <a:ext cx="4537139" cy="1724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6661D5-4CB5-45F2-BE8A-7173EDD4C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6171" y="2566744"/>
                <a:ext cx="4537139" cy="1724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89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B1A122-2140-413A-95C1-BC8C4E9F7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87" y="855274"/>
            <a:ext cx="6976366" cy="388541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AE234D9-51E8-489C-B948-02622A905457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98CC13-E973-4126-B439-EFFE40D19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7E85F6-8DBE-4D15-9446-A5141A132497}"/>
                  </a:ext>
                </a:extLst>
              </p:cNvPr>
              <p:cNvSpPr txBox="1"/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7E85F6-8DBE-4D15-9446-A5141A132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8242113-6F9C-47B2-A051-3A7A7CEE206B}"/>
              </a:ext>
            </a:extLst>
          </p:cNvPr>
          <p:cNvSpPr txBox="1"/>
          <p:nvPr/>
        </p:nvSpPr>
        <p:spPr>
          <a:xfrm>
            <a:off x="213045" y="4636139"/>
            <a:ext cx="13115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Rank A </a:t>
            </a:r>
          </a:p>
          <a:p>
            <a:r>
              <a:rPr lang="en-GB" sz="2800" b="1" dirty="0">
                <a:solidFill>
                  <a:schemeClr val="accent6"/>
                </a:solidFill>
              </a:rPr>
              <a:t>Rank 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165125-5D13-45B3-A73B-495A4C1EFA80}"/>
              </a:ext>
            </a:extLst>
          </p:cNvPr>
          <p:cNvSpPr txBox="1"/>
          <p:nvPr/>
        </p:nvSpPr>
        <p:spPr>
          <a:xfrm>
            <a:off x="1685294" y="466914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B6742-A80D-481C-8A77-708B0EF9ABA2}"/>
              </a:ext>
            </a:extLst>
          </p:cNvPr>
          <p:cNvSpPr txBox="1"/>
          <p:nvPr/>
        </p:nvSpPr>
        <p:spPr>
          <a:xfrm>
            <a:off x="5485647" y="4696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0D63A6-70F5-47A8-A0CF-33B63C82F529}"/>
              </a:ext>
            </a:extLst>
          </p:cNvPr>
          <p:cNvSpPr txBox="1"/>
          <p:nvPr/>
        </p:nvSpPr>
        <p:spPr>
          <a:xfrm>
            <a:off x="2444737" y="466914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6511A5-C1CF-4E18-82B8-9239F82F6AC9}"/>
              </a:ext>
            </a:extLst>
          </p:cNvPr>
          <p:cNvSpPr txBox="1"/>
          <p:nvPr/>
        </p:nvSpPr>
        <p:spPr>
          <a:xfrm>
            <a:off x="3189354" y="466966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D60A5D-863E-463A-A815-30769E550986}"/>
              </a:ext>
            </a:extLst>
          </p:cNvPr>
          <p:cNvSpPr txBox="1"/>
          <p:nvPr/>
        </p:nvSpPr>
        <p:spPr>
          <a:xfrm>
            <a:off x="6230264" y="466914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F45FEA-2C4A-486B-B247-2638E528091D}"/>
              </a:ext>
            </a:extLst>
          </p:cNvPr>
          <p:cNvSpPr txBox="1"/>
          <p:nvPr/>
        </p:nvSpPr>
        <p:spPr>
          <a:xfrm>
            <a:off x="3966146" y="466914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9E3493-1536-45D2-9B8E-E119C5DE240F}"/>
              </a:ext>
            </a:extLst>
          </p:cNvPr>
          <p:cNvSpPr txBox="1"/>
          <p:nvPr/>
        </p:nvSpPr>
        <p:spPr>
          <a:xfrm>
            <a:off x="4741030" y="469629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B18CEC-2B2C-4E62-9DD9-2637A7127BA7}"/>
              </a:ext>
            </a:extLst>
          </p:cNvPr>
          <p:cNvSpPr txBox="1"/>
          <p:nvPr/>
        </p:nvSpPr>
        <p:spPr>
          <a:xfrm>
            <a:off x="6947428" y="465474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1184EF-2D63-41F6-AECC-8B9314153E09}"/>
              </a:ext>
            </a:extLst>
          </p:cNvPr>
          <p:cNvSpPr txBox="1"/>
          <p:nvPr/>
        </p:nvSpPr>
        <p:spPr>
          <a:xfrm>
            <a:off x="1675658" y="505709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2AC895-7F98-4090-A8B6-569E2F1359DD}"/>
              </a:ext>
            </a:extLst>
          </p:cNvPr>
          <p:cNvSpPr txBox="1"/>
          <p:nvPr/>
        </p:nvSpPr>
        <p:spPr>
          <a:xfrm>
            <a:off x="2282396" y="5037139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2.5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22E487-7178-4611-9E3F-A1092924F8DF}"/>
              </a:ext>
            </a:extLst>
          </p:cNvPr>
          <p:cNvSpPr txBox="1"/>
          <p:nvPr/>
        </p:nvSpPr>
        <p:spPr>
          <a:xfrm>
            <a:off x="5319825" y="5047997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589920-1844-4DEB-9A63-D9FD2A3838BF}"/>
              </a:ext>
            </a:extLst>
          </p:cNvPr>
          <p:cNvSpPr txBox="1"/>
          <p:nvPr/>
        </p:nvSpPr>
        <p:spPr>
          <a:xfrm>
            <a:off x="6232540" y="503403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3FB0E-4265-4F3A-80CF-2E6E9F9EB07F}"/>
              </a:ext>
            </a:extLst>
          </p:cNvPr>
          <p:cNvSpPr txBox="1"/>
          <p:nvPr/>
        </p:nvSpPr>
        <p:spPr>
          <a:xfrm>
            <a:off x="4492455" y="5038901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5.5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225672-7678-4801-9D83-53358DA1DBFA}"/>
              </a:ext>
            </a:extLst>
          </p:cNvPr>
          <p:cNvSpPr txBox="1"/>
          <p:nvPr/>
        </p:nvSpPr>
        <p:spPr>
          <a:xfrm>
            <a:off x="6783232" y="5019634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5.5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E22E35-2CBB-49DC-94AD-6A4F536A984D}"/>
              </a:ext>
            </a:extLst>
          </p:cNvPr>
          <p:cNvSpPr txBox="1"/>
          <p:nvPr/>
        </p:nvSpPr>
        <p:spPr>
          <a:xfrm>
            <a:off x="3984111" y="503035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73DE28-894D-45CC-BAA6-57BA52AE214D}"/>
              </a:ext>
            </a:extLst>
          </p:cNvPr>
          <p:cNvSpPr txBox="1"/>
          <p:nvPr/>
        </p:nvSpPr>
        <p:spPr>
          <a:xfrm>
            <a:off x="3201656" y="501616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BFFB0D-3EF3-4E4C-9B46-8BFB65CBAC67}"/>
                  </a:ext>
                </a:extLst>
              </p:cNvPr>
              <p:cNvSpPr txBox="1"/>
              <p:nvPr/>
            </p:nvSpPr>
            <p:spPr>
              <a:xfrm>
                <a:off x="869972" y="5378354"/>
                <a:ext cx="669222" cy="963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BFFB0D-3EF3-4E4C-9B46-8BFB65CBA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" y="5378354"/>
                <a:ext cx="669222" cy="9638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DCEDABC7-F91E-4251-9597-9C92C825BCFF}"/>
              </a:ext>
            </a:extLst>
          </p:cNvPr>
          <p:cNvSpPr txBox="1"/>
          <p:nvPr/>
        </p:nvSpPr>
        <p:spPr>
          <a:xfrm>
            <a:off x="1675658" y="540833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5D6B26-7490-451A-A7CC-138078C87D4F}"/>
              </a:ext>
            </a:extLst>
          </p:cNvPr>
          <p:cNvSpPr txBox="1"/>
          <p:nvPr/>
        </p:nvSpPr>
        <p:spPr>
          <a:xfrm>
            <a:off x="1686706" y="581898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85CA11-4ED7-4308-9069-230FD796BC95}"/>
              </a:ext>
            </a:extLst>
          </p:cNvPr>
          <p:cNvSpPr txBox="1"/>
          <p:nvPr/>
        </p:nvSpPr>
        <p:spPr>
          <a:xfrm>
            <a:off x="2273556" y="5391335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C7299E-8CD5-49DB-A612-D9578D6E0E0F}"/>
              </a:ext>
            </a:extLst>
          </p:cNvPr>
          <p:cNvSpPr txBox="1"/>
          <p:nvPr/>
        </p:nvSpPr>
        <p:spPr>
          <a:xfrm>
            <a:off x="2125421" y="5830834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0.25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28890C-C0DF-468F-A97E-2A6B1F0E039B}"/>
              </a:ext>
            </a:extLst>
          </p:cNvPr>
          <p:cNvSpPr txBox="1"/>
          <p:nvPr/>
        </p:nvSpPr>
        <p:spPr>
          <a:xfrm>
            <a:off x="3219621" y="539133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3F33C5-DC92-41CF-A707-899C2A089C59}"/>
              </a:ext>
            </a:extLst>
          </p:cNvPr>
          <p:cNvSpPr txBox="1"/>
          <p:nvPr/>
        </p:nvSpPr>
        <p:spPr>
          <a:xfrm>
            <a:off x="3129998" y="579847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DDBDF4-0F7A-47DC-AD96-8C7B3485C357}"/>
              </a:ext>
            </a:extLst>
          </p:cNvPr>
          <p:cNvSpPr txBox="1"/>
          <p:nvPr/>
        </p:nvSpPr>
        <p:spPr>
          <a:xfrm>
            <a:off x="3975782" y="543103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0925BF-8D27-4547-8DBF-01A967CD9708}"/>
              </a:ext>
            </a:extLst>
          </p:cNvPr>
          <p:cNvSpPr txBox="1"/>
          <p:nvPr/>
        </p:nvSpPr>
        <p:spPr>
          <a:xfrm>
            <a:off x="3966146" y="581898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4BD1D1-9F4F-4368-A8CA-4E22FFC356A9}"/>
              </a:ext>
            </a:extLst>
          </p:cNvPr>
          <p:cNvSpPr txBox="1"/>
          <p:nvPr/>
        </p:nvSpPr>
        <p:spPr>
          <a:xfrm>
            <a:off x="4461519" y="5408335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1.5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DA1AC2-420A-48D2-B0D6-141AEB83BEDA}"/>
              </a:ext>
            </a:extLst>
          </p:cNvPr>
          <p:cNvSpPr txBox="1"/>
          <p:nvPr/>
        </p:nvSpPr>
        <p:spPr>
          <a:xfrm>
            <a:off x="4444612" y="5818988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2.25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601F92-4AF4-47DF-897A-10B6C34287B2}"/>
              </a:ext>
            </a:extLst>
          </p:cNvPr>
          <p:cNvSpPr txBox="1"/>
          <p:nvPr/>
        </p:nvSpPr>
        <p:spPr>
          <a:xfrm>
            <a:off x="5438727" y="5403009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A9CE76-B24F-4CE4-8D26-01BDBA03D200}"/>
              </a:ext>
            </a:extLst>
          </p:cNvPr>
          <p:cNvSpPr txBox="1"/>
          <p:nvPr/>
        </p:nvSpPr>
        <p:spPr>
          <a:xfrm>
            <a:off x="5290592" y="5842508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0.25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DDA591-19BE-4B25-819E-A0BD08229E44}"/>
              </a:ext>
            </a:extLst>
          </p:cNvPr>
          <p:cNvSpPr txBox="1"/>
          <p:nvPr/>
        </p:nvSpPr>
        <p:spPr>
          <a:xfrm>
            <a:off x="6275981" y="540632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10AC53-45CF-4F5E-A994-78510D51C6F0}"/>
              </a:ext>
            </a:extLst>
          </p:cNvPr>
          <p:cNvSpPr txBox="1"/>
          <p:nvPr/>
        </p:nvSpPr>
        <p:spPr>
          <a:xfrm>
            <a:off x="6266345" y="579427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5AF5BDC-9A6B-4FEE-9022-3BEAC30896DD}"/>
              </a:ext>
            </a:extLst>
          </p:cNvPr>
          <p:cNvSpPr txBox="1"/>
          <p:nvPr/>
        </p:nvSpPr>
        <p:spPr>
          <a:xfrm>
            <a:off x="6815040" y="5414447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2.5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556D674-7337-4F21-97AB-0CE5E894DA57}"/>
              </a:ext>
            </a:extLst>
          </p:cNvPr>
          <p:cNvSpPr txBox="1"/>
          <p:nvPr/>
        </p:nvSpPr>
        <p:spPr>
          <a:xfrm>
            <a:off x="6758275" y="5802397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6.25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522C7A3-305F-4BF8-B439-469286831D32}"/>
                  </a:ext>
                </a:extLst>
              </p:cNvPr>
              <p:cNvSpPr txBox="1"/>
              <p:nvPr/>
            </p:nvSpPr>
            <p:spPr>
              <a:xfrm>
                <a:off x="7999694" y="3429000"/>
                <a:ext cx="1610249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GB" sz="28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800" b="1" dirty="0">
                    <a:solidFill>
                      <a:schemeClr val="accent6"/>
                    </a:solidFill>
                  </a:rPr>
                  <a:t> = 27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522C7A3-305F-4BF8-B439-469286831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694" y="3429000"/>
                <a:ext cx="1610249" cy="532966"/>
              </a:xfrm>
              <a:prstGeom prst="rect">
                <a:avLst/>
              </a:prstGeom>
              <a:blipFill>
                <a:blip r:embed="rId8"/>
                <a:stretch>
                  <a:fillRect t="-9195" r="-6439" b="-32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A7E9D5-B875-4C73-A204-C0309D341417}"/>
                  </a:ext>
                </a:extLst>
              </p:cNvPr>
              <p:cNvSpPr txBox="1"/>
              <p:nvPr/>
            </p:nvSpPr>
            <p:spPr>
              <a:xfrm>
                <a:off x="10323968" y="3429000"/>
                <a:ext cx="11809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A7E9D5-B875-4C73-A204-C0309D341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68" y="3429000"/>
                <a:ext cx="118090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22B0B17-AD3A-487D-AF81-E0F021F4D82D}"/>
                  </a:ext>
                </a:extLst>
              </p:cNvPr>
              <p:cNvSpPr txBox="1"/>
              <p:nvPr/>
            </p:nvSpPr>
            <p:spPr>
              <a:xfrm>
                <a:off x="7914797" y="4113692"/>
                <a:ext cx="4137350" cy="978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22B0B17-AD3A-487D-AF81-E0F021F4D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797" y="4113692"/>
                <a:ext cx="4137350" cy="9782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F7D43E8-7A25-4497-8869-1684BCD1530D}"/>
                  </a:ext>
                </a:extLst>
              </p:cNvPr>
              <p:cNvSpPr txBox="1"/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𝟔𝟕𝟗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F7D43E8-7A25-4497-8869-1684BCD15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465C807-99CE-4FA4-936B-FDAC02DB98A5}"/>
                  </a:ext>
                </a:extLst>
              </p:cNvPr>
              <p:cNvSpPr txBox="1"/>
              <p:nvPr/>
            </p:nvSpPr>
            <p:spPr>
              <a:xfrm>
                <a:off x="8054650" y="5767859"/>
                <a:ext cx="41373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𝒎𝒐𝒅𝒆𝒓𝒂𝒕𝒆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𝒑𝒐𝒔𝒊𝒕𝒊𝒗𝒆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solidFill>
                    <a:schemeClr val="accent6"/>
                  </a:solidFill>
                  <a:latin typeface="Cambria Math" panose="02040503050406030204" pitchFamily="18" charset="0"/>
                </a:endParaRPr>
              </a:p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𝒄𝒐𝒓𝒓𝒆𝒍𝒂𝒕𝒊𝒐𝒏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465C807-99CE-4FA4-936B-FDAC02DB9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650" y="5767859"/>
                <a:ext cx="4137350" cy="9541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40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A2886A-3995-41F5-A03E-0CB9F2532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13" y="703337"/>
            <a:ext cx="7217574" cy="4039783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4BF9F774-254A-4B6A-A4A9-64150B312E5D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2141C7-6187-4E05-B729-D38505A1B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7758CC-C66B-4A6A-BAB6-574B1D751CCD}"/>
                  </a:ext>
                </a:extLst>
              </p:cNvPr>
              <p:cNvSpPr txBox="1"/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7758CC-C66B-4A6A-BAB6-574B1D751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AC00626-05EB-498B-9018-ADE5701A3D0D}"/>
              </a:ext>
            </a:extLst>
          </p:cNvPr>
          <p:cNvSpPr txBox="1"/>
          <p:nvPr/>
        </p:nvSpPr>
        <p:spPr>
          <a:xfrm>
            <a:off x="213045" y="4636139"/>
            <a:ext cx="13115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Rank A </a:t>
            </a:r>
          </a:p>
          <a:p>
            <a:r>
              <a:rPr lang="en-GB" sz="2800" b="1" dirty="0">
                <a:solidFill>
                  <a:schemeClr val="accent6"/>
                </a:solidFill>
              </a:rPr>
              <a:t>Rank 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3483A5-67FE-4BD7-A9B8-2D5D7E02FBC1}"/>
              </a:ext>
            </a:extLst>
          </p:cNvPr>
          <p:cNvSpPr txBox="1"/>
          <p:nvPr/>
        </p:nvSpPr>
        <p:spPr>
          <a:xfrm>
            <a:off x="5697415" y="453655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7B7C8-C160-4045-BEF0-DAB358285AB8}"/>
              </a:ext>
            </a:extLst>
          </p:cNvPr>
          <p:cNvSpPr txBox="1"/>
          <p:nvPr/>
        </p:nvSpPr>
        <p:spPr>
          <a:xfrm>
            <a:off x="1797162" y="460084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EBF74E-B21A-4892-A3E4-7AE3DF155947}"/>
              </a:ext>
            </a:extLst>
          </p:cNvPr>
          <p:cNvSpPr txBox="1"/>
          <p:nvPr/>
        </p:nvSpPr>
        <p:spPr>
          <a:xfrm>
            <a:off x="3774046" y="460084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6A15E5-EBB1-4073-B41C-2FC77FFB39F8}"/>
              </a:ext>
            </a:extLst>
          </p:cNvPr>
          <p:cNvSpPr txBox="1"/>
          <p:nvPr/>
        </p:nvSpPr>
        <p:spPr>
          <a:xfrm>
            <a:off x="2831042" y="45698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09125A-98E5-4909-9172-4C5FBAD874D3}"/>
              </a:ext>
            </a:extLst>
          </p:cNvPr>
          <p:cNvSpPr txBox="1"/>
          <p:nvPr/>
        </p:nvSpPr>
        <p:spPr>
          <a:xfrm>
            <a:off x="6685937" y="457797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A0D3A0-132A-4DDD-B458-0626F0637D7C}"/>
              </a:ext>
            </a:extLst>
          </p:cNvPr>
          <p:cNvSpPr txBox="1"/>
          <p:nvPr/>
        </p:nvSpPr>
        <p:spPr>
          <a:xfrm>
            <a:off x="4706462" y="459598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C29CD6-1FE2-4C7C-9145-49B89382796D}"/>
              </a:ext>
            </a:extLst>
          </p:cNvPr>
          <p:cNvSpPr txBox="1"/>
          <p:nvPr/>
        </p:nvSpPr>
        <p:spPr>
          <a:xfrm>
            <a:off x="5702197" y="499809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F84F82-773D-4CEB-B439-658457B7E4C4}"/>
              </a:ext>
            </a:extLst>
          </p:cNvPr>
          <p:cNvSpPr txBox="1"/>
          <p:nvPr/>
        </p:nvSpPr>
        <p:spPr>
          <a:xfrm>
            <a:off x="3773018" y="50007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5FDEB0-1FED-4334-AF9F-A8F803A55CA5}"/>
              </a:ext>
            </a:extLst>
          </p:cNvPr>
          <p:cNvSpPr txBox="1"/>
          <p:nvPr/>
        </p:nvSpPr>
        <p:spPr>
          <a:xfrm>
            <a:off x="1791651" y="498016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1B9BA-5FCE-4548-9086-53E991EAE379}"/>
              </a:ext>
            </a:extLst>
          </p:cNvPr>
          <p:cNvSpPr txBox="1"/>
          <p:nvPr/>
        </p:nvSpPr>
        <p:spPr>
          <a:xfrm>
            <a:off x="2829178" y="4992044"/>
            <a:ext cx="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25B995-C24C-4B13-896A-8A9FACA551D3}"/>
              </a:ext>
            </a:extLst>
          </p:cNvPr>
          <p:cNvSpPr txBox="1"/>
          <p:nvPr/>
        </p:nvSpPr>
        <p:spPr>
          <a:xfrm>
            <a:off x="6676548" y="50085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81E406-45AE-4083-A80B-3F4C2401EFA9}"/>
              </a:ext>
            </a:extLst>
          </p:cNvPr>
          <p:cNvSpPr txBox="1"/>
          <p:nvPr/>
        </p:nvSpPr>
        <p:spPr>
          <a:xfrm>
            <a:off x="4698072" y="500376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32DDB5A-05E1-47D3-BB35-F912DAA6A289}"/>
                  </a:ext>
                </a:extLst>
              </p:cNvPr>
              <p:cNvSpPr txBox="1"/>
              <p:nvPr/>
            </p:nvSpPr>
            <p:spPr>
              <a:xfrm>
                <a:off x="869972" y="5378354"/>
                <a:ext cx="669222" cy="963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32DDB5A-05E1-47D3-BB35-F912DAA6A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" y="5378354"/>
                <a:ext cx="669222" cy="9638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4B72F06E-DE59-4484-A329-899A4BE842C8}"/>
              </a:ext>
            </a:extLst>
          </p:cNvPr>
          <p:cNvSpPr txBox="1"/>
          <p:nvPr/>
        </p:nvSpPr>
        <p:spPr>
          <a:xfrm>
            <a:off x="1773575" y="542419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C44FD8-99BE-4E99-9FD6-E7979CED5B5B}"/>
              </a:ext>
            </a:extLst>
          </p:cNvPr>
          <p:cNvSpPr txBox="1"/>
          <p:nvPr/>
        </p:nvSpPr>
        <p:spPr>
          <a:xfrm>
            <a:off x="1784623" y="583484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58682E-EB42-4B9F-A73D-101AAC9DB605}"/>
              </a:ext>
            </a:extLst>
          </p:cNvPr>
          <p:cNvSpPr txBox="1"/>
          <p:nvPr/>
        </p:nvSpPr>
        <p:spPr>
          <a:xfrm>
            <a:off x="2814201" y="5436993"/>
            <a:ext cx="35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006A0D-145A-46B0-BCCD-E9B84F15CCD1}"/>
              </a:ext>
            </a:extLst>
          </p:cNvPr>
          <p:cNvSpPr txBox="1"/>
          <p:nvPr/>
        </p:nvSpPr>
        <p:spPr>
          <a:xfrm>
            <a:off x="2837783" y="5876492"/>
            <a:ext cx="35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61C011-0554-4C9E-9BE7-B53DD864A8E8}"/>
              </a:ext>
            </a:extLst>
          </p:cNvPr>
          <p:cNvSpPr txBox="1"/>
          <p:nvPr/>
        </p:nvSpPr>
        <p:spPr>
          <a:xfrm>
            <a:off x="3789897" y="544485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F12C6E-714A-4495-9890-8EA11B009FE3}"/>
              </a:ext>
            </a:extLst>
          </p:cNvPr>
          <p:cNvSpPr txBox="1"/>
          <p:nvPr/>
        </p:nvSpPr>
        <p:spPr>
          <a:xfrm>
            <a:off x="3789897" y="586271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A49FC1-31AF-417C-91A3-2BB8C566662D}"/>
              </a:ext>
            </a:extLst>
          </p:cNvPr>
          <p:cNvSpPr txBox="1"/>
          <p:nvPr/>
        </p:nvSpPr>
        <p:spPr>
          <a:xfrm>
            <a:off x="4702854" y="54589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D17E60-3479-472A-9C58-1625D781386B}"/>
              </a:ext>
            </a:extLst>
          </p:cNvPr>
          <p:cNvSpPr txBox="1"/>
          <p:nvPr/>
        </p:nvSpPr>
        <p:spPr>
          <a:xfrm>
            <a:off x="4693218" y="584692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3B409A-C898-4911-846D-7E7C03852E6C}"/>
              </a:ext>
            </a:extLst>
          </p:cNvPr>
          <p:cNvSpPr txBox="1"/>
          <p:nvPr/>
        </p:nvSpPr>
        <p:spPr>
          <a:xfrm>
            <a:off x="5715150" y="54646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2C0221-C238-4F36-B863-7DB2BA725BEA}"/>
              </a:ext>
            </a:extLst>
          </p:cNvPr>
          <p:cNvSpPr txBox="1"/>
          <p:nvPr/>
        </p:nvSpPr>
        <p:spPr>
          <a:xfrm>
            <a:off x="5733564" y="586271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E3968DF-4F0B-4B9D-B04D-523C4D083881}"/>
              </a:ext>
            </a:extLst>
          </p:cNvPr>
          <p:cNvSpPr txBox="1"/>
          <p:nvPr/>
        </p:nvSpPr>
        <p:spPr>
          <a:xfrm>
            <a:off x="6681330" y="542797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EE9470B-1206-46F7-A469-DC9DFFAD225A}"/>
              </a:ext>
            </a:extLst>
          </p:cNvPr>
          <p:cNvSpPr txBox="1"/>
          <p:nvPr/>
        </p:nvSpPr>
        <p:spPr>
          <a:xfrm>
            <a:off x="6694283" y="583083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B6264AF-7358-40C0-9075-3410CB9F5ABA}"/>
                  </a:ext>
                </a:extLst>
              </p:cNvPr>
              <p:cNvSpPr txBox="1"/>
              <p:nvPr/>
            </p:nvSpPr>
            <p:spPr>
              <a:xfrm>
                <a:off x="7999694" y="3429000"/>
                <a:ext cx="1427507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GB" sz="28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800" b="1" dirty="0">
                    <a:solidFill>
                      <a:schemeClr val="accent6"/>
                    </a:solidFill>
                  </a:rPr>
                  <a:t> = 2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B6264AF-7358-40C0-9075-3410CB9F5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694" y="3429000"/>
                <a:ext cx="1427507" cy="532966"/>
              </a:xfrm>
              <a:prstGeom prst="rect">
                <a:avLst/>
              </a:prstGeom>
              <a:blipFill>
                <a:blip r:embed="rId8"/>
                <a:stretch>
                  <a:fillRect t="-9195" r="-7692" b="-32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A08BE05-C353-42B5-ABD5-EE07951E2C13}"/>
                  </a:ext>
                </a:extLst>
              </p:cNvPr>
              <p:cNvSpPr txBox="1"/>
              <p:nvPr/>
            </p:nvSpPr>
            <p:spPr>
              <a:xfrm>
                <a:off x="10323968" y="3429000"/>
                <a:ext cx="96731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chemeClr val="accent6"/>
                    </a:solidFill>
                  </a:rPr>
                  <a:t>6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A08BE05-C353-42B5-ABD5-EE07951E2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68" y="3429000"/>
                <a:ext cx="967316" cy="523220"/>
              </a:xfrm>
              <a:prstGeom prst="rect">
                <a:avLst/>
              </a:prstGeom>
              <a:blipFill>
                <a:blip r:embed="rId9"/>
                <a:stretch>
                  <a:fillRect t="-11765" r="-11392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3B045B-716B-4856-AC93-BED1E8858F35}"/>
                  </a:ext>
                </a:extLst>
              </p:cNvPr>
              <p:cNvSpPr txBox="1"/>
              <p:nvPr/>
            </p:nvSpPr>
            <p:spPr>
              <a:xfrm>
                <a:off x="7914797" y="4113692"/>
                <a:ext cx="4137351" cy="978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3B045B-716B-4856-AC93-BED1E8858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797" y="4113692"/>
                <a:ext cx="4137351" cy="9782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6DD7CA1-62F3-4C56-83ED-5EB0DF2A80CB}"/>
                  </a:ext>
                </a:extLst>
              </p:cNvPr>
              <p:cNvSpPr txBox="1"/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𝟗𝟒𝟑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6DD7CA1-62F3-4C56-83ED-5EB0DF2A8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593D3D9F-1F6C-4640-8C39-DFAF164FF23E}"/>
              </a:ext>
            </a:extLst>
          </p:cNvPr>
          <p:cNvSpPr txBox="1"/>
          <p:nvPr/>
        </p:nvSpPr>
        <p:spPr>
          <a:xfrm>
            <a:off x="8054650" y="5767859"/>
            <a:ext cx="4137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6"/>
                </a:solidFill>
              </a:rPr>
              <a:t>Very strong positive correlation</a:t>
            </a:r>
          </a:p>
        </p:txBody>
      </p:sp>
    </p:spTree>
    <p:extLst>
      <p:ext uri="{BB962C8B-B14F-4D97-AF65-F5344CB8AC3E}">
        <p14:creationId xmlns:p14="http://schemas.microsoft.com/office/powerpoint/2010/main" val="369101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20AFCE-B0EF-466F-B767-275D4798C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7994"/>
            <a:ext cx="7587348" cy="395982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68153FC1-6BD6-40C6-A5CA-F04E29ED760D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3344AE-71CD-44E0-BB87-EC3FA85CB9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4DB3D1-780C-4A01-9283-375293714390}"/>
                  </a:ext>
                </a:extLst>
              </p:cNvPr>
              <p:cNvSpPr txBox="1"/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GB" sz="48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GB" sz="4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4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4DB3D1-780C-4A01-9283-375293714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246" y="1336089"/>
                <a:ext cx="4537139" cy="1724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BE9B77E-C958-45A9-9261-F7BEC9BCB9BE}"/>
                  </a:ext>
                </a:extLst>
              </p:cNvPr>
              <p:cNvSpPr txBox="1"/>
              <p:nvPr/>
            </p:nvSpPr>
            <p:spPr>
              <a:xfrm>
                <a:off x="207697" y="4744123"/>
                <a:ext cx="669222" cy="963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BE9B77E-C958-45A9-9261-F7BEC9BCB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97" y="4744123"/>
                <a:ext cx="669222" cy="9638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86CC9439-DFFB-44CF-B240-A2BEB66BB3AB}"/>
              </a:ext>
            </a:extLst>
          </p:cNvPr>
          <p:cNvSpPr txBox="1"/>
          <p:nvPr/>
        </p:nvSpPr>
        <p:spPr>
          <a:xfrm>
            <a:off x="1013383" y="477410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A2B877-9CC4-4523-AE22-52D450624EBC}"/>
              </a:ext>
            </a:extLst>
          </p:cNvPr>
          <p:cNvSpPr txBox="1"/>
          <p:nvPr/>
        </p:nvSpPr>
        <p:spPr>
          <a:xfrm>
            <a:off x="1024431" y="518475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C251C11-83FE-4EB5-8496-92A838C97DCD}"/>
              </a:ext>
            </a:extLst>
          </p:cNvPr>
          <p:cNvSpPr txBox="1"/>
          <p:nvPr/>
        </p:nvSpPr>
        <p:spPr>
          <a:xfrm>
            <a:off x="1611281" y="475710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1A2635-4643-427D-8321-BA8B591A273F}"/>
              </a:ext>
            </a:extLst>
          </p:cNvPr>
          <p:cNvSpPr txBox="1"/>
          <p:nvPr/>
        </p:nvSpPr>
        <p:spPr>
          <a:xfrm>
            <a:off x="1631575" y="519559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504E5A-A84E-40CE-92EF-90DE90DBFA56}"/>
              </a:ext>
            </a:extLst>
          </p:cNvPr>
          <p:cNvSpPr txBox="1"/>
          <p:nvPr/>
        </p:nvSpPr>
        <p:spPr>
          <a:xfrm>
            <a:off x="2166737" y="4776848"/>
            <a:ext cx="391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5AB0AD-3790-492B-8AC2-742706B15F4A}"/>
              </a:ext>
            </a:extLst>
          </p:cNvPr>
          <p:cNvSpPr txBox="1"/>
          <p:nvPr/>
        </p:nvSpPr>
        <p:spPr>
          <a:xfrm>
            <a:off x="2138738" y="5195593"/>
            <a:ext cx="391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F0827E-AF99-4B91-8EED-7DF95B4015E8}"/>
              </a:ext>
            </a:extLst>
          </p:cNvPr>
          <p:cNvSpPr txBox="1"/>
          <p:nvPr/>
        </p:nvSpPr>
        <p:spPr>
          <a:xfrm>
            <a:off x="2641308" y="478704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EC20CE-6135-4324-85A6-1217C0DFDD93}"/>
              </a:ext>
            </a:extLst>
          </p:cNvPr>
          <p:cNvSpPr txBox="1"/>
          <p:nvPr/>
        </p:nvSpPr>
        <p:spPr>
          <a:xfrm>
            <a:off x="2631672" y="517499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0B1023A-5C36-4636-A187-F64E9DD82806}"/>
              </a:ext>
            </a:extLst>
          </p:cNvPr>
          <p:cNvSpPr txBox="1"/>
          <p:nvPr/>
        </p:nvSpPr>
        <p:spPr>
          <a:xfrm>
            <a:off x="3231924" y="4774104"/>
            <a:ext cx="412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A32DA8-B297-472C-A100-02C3C2E1897D}"/>
              </a:ext>
            </a:extLst>
          </p:cNvPr>
          <p:cNvSpPr txBox="1"/>
          <p:nvPr/>
        </p:nvSpPr>
        <p:spPr>
          <a:xfrm>
            <a:off x="3215017" y="518475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BA4EAE-CBE1-4A04-BB6C-1661B7EC7B13}"/>
              </a:ext>
            </a:extLst>
          </p:cNvPr>
          <p:cNvSpPr txBox="1"/>
          <p:nvPr/>
        </p:nvSpPr>
        <p:spPr>
          <a:xfrm>
            <a:off x="3834694" y="477966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9426D5-C135-49C3-808D-185F77F3F31A}"/>
              </a:ext>
            </a:extLst>
          </p:cNvPr>
          <p:cNvSpPr txBox="1"/>
          <p:nvPr/>
        </p:nvSpPr>
        <p:spPr>
          <a:xfrm>
            <a:off x="3811055" y="5208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D6DBD4-DB9C-4524-9638-9677038F8E82}"/>
              </a:ext>
            </a:extLst>
          </p:cNvPr>
          <p:cNvSpPr txBox="1"/>
          <p:nvPr/>
        </p:nvSpPr>
        <p:spPr>
          <a:xfrm>
            <a:off x="4485316" y="479105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C89A84-7054-478F-B10F-687CDA7DC286}"/>
              </a:ext>
            </a:extLst>
          </p:cNvPr>
          <p:cNvSpPr txBox="1"/>
          <p:nvPr/>
        </p:nvSpPr>
        <p:spPr>
          <a:xfrm>
            <a:off x="4475680" y="51790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A3275F-0248-4B22-8887-43CCA07B2164}"/>
              </a:ext>
            </a:extLst>
          </p:cNvPr>
          <p:cNvSpPr txBox="1"/>
          <p:nvPr/>
        </p:nvSpPr>
        <p:spPr>
          <a:xfrm>
            <a:off x="5089154" y="47802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A9BEAF-E577-4837-99CA-A15B5B7C5279}"/>
              </a:ext>
            </a:extLst>
          </p:cNvPr>
          <p:cNvSpPr txBox="1"/>
          <p:nvPr/>
        </p:nvSpPr>
        <p:spPr>
          <a:xfrm>
            <a:off x="5085656" y="516816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D5EF5A5-75F2-4494-94AD-B78CEAE1771B}"/>
                  </a:ext>
                </a:extLst>
              </p:cNvPr>
              <p:cNvSpPr txBox="1"/>
              <p:nvPr/>
            </p:nvSpPr>
            <p:spPr>
              <a:xfrm>
                <a:off x="7999694" y="3429000"/>
                <a:ext cx="1610249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GB" sz="28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GB" sz="28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800" b="1" dirty="0">
                    <a:solidFill>
                      <a:schemeClr val="accent6"/>
                    </a:solidFill>
                  </a:rPr>
                  <a:t> = 16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D5EF5A5-75F2-4494-94AD-B78CEAE17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694" y="3429000"/>
                <a:ext cx="1610249" cy="532966"/>
              </a:xfrm>
              <a:prstGeom prst="rect">
                <a:avLst/>
              </a:prstGeom>
              <a:blipFill>
                <a:blip r:embed="rId8"/>
                <a:stretch>
                  <a:fillRect t="-9195" r="-6439" b="-32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D77C835-002E-4D2E-B1BE-119E7E211C5E}"/>
                  </a:ext>
                </a:extLst>
              </p:cNvPr>
              <p:cNvSpPr txBox="1"/>
              <p:nvPr/>
            </p:nvSpPr>
            <p:spPr>
              <a:xfrm>
                <a:off x="10323968" y="3429000"/>
                <a:ext cx="11809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D77C835-002E-4D2E-B1BE-119E7E211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68" y="3429000"/>
                <a:ext cx="118090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D5D589F-1EFF-494F-BB4C-C0D4A2F2921F}"/>
                  </a:ext>
                </a:extLst>
              </p:cNvPr>
              <p:cNvSpPr txBox="1"/>
              <p:nvPr/>
            </p:nvSpPr>
            <p:spPr>
              <a:xfrm>
                <a:off x="7914797" y="4113692"/>
                <a:ext cx="4137350" cy="978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D5D589F-1EFF-494F-BB4C-C0D4A2F29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797" y="4113692"/>
                <a:ext cx="4137350" cy="9782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5BEAC7D-4FA7-491F-9A64-D72207FEA153}"/>
                  </a:ext>
                </a:extLst>
              </p:cNvPr>
              <p:cNvSpPr txBox="1"/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𝑺𝑹𝑪𝑪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𝟖𝟏𝟎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5BEAC7D-4FA7-491F-9A64-D72207FEA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010" y="5255176"/>
                <a:ext cx="263213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954B414-2362-40A8-9F08-9FFFB363575D}"/>
                  </a:ext>
                </a:extLst>
              </p:cNvPr>
              <p:cNvSpPr txBox="1"/>
              <p:nvPr/>
            </p:nvSpPr>
            <p:spPr>
              <a:xfrm>
                <a:off x="8054650" y="5767859"/>
                <a:ext cx="41373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𝒔𝒕𝒓𝒐𝒏𝒈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𝒑𝒐𝒔𝒊𝒕𝒊𝒗𝒆</m:t>
                      </m:r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solidFill>
                    <a:schemeClr val="accent6"/>
                  </a:solidFill>
                  <a:latin typeface="Cambria Math" panose="02040503050406030204" pitchFamily="18" charset="0"/>
                </a:endParaRPr>
              </a:p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𝒄𝒐𝒓𝒓𝒆𝒍𝒂𝒕𝒊𝒐𝒏</m:t>
                      </m:r>
                    </m:oMath>
                  </m:oMathPara>
                </a14:m>
                <a:endParaRPr lang="en-GB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954B414-2362-40A8-9F08-9FFFB363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650" y="5767859"/>
                <a:ext cx="4137350" cy="9541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60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AB7B73D-8B64-4E80-9492-427209DACD06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85A752-8229-4C2C-8A4B-08473FE7B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7AED3C-3AF2-4599-9F46-EA84608924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599"/>
          <a:stretch/>
        </p:blipFill>
        <p:spPr>
          <a:xfrm>
            <a:off x="185804" y="1368937"/>
            <a:ext cx="8493661" cy="4776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DFCB98-084B-4A5B-BF97-C7BFE3796523}"/>
              </a:ext>
            </a:extLst>
          </p:cNvPr>
          <p:cNvSpPr txBox="1"/>
          <p:nvPr/>
        </p:nvSpPr>
        <p:spPr>
          <a:xfrm>
            <a:off x="8679465" y="1368937"/>
            <a:ext cx="3512535" cy="452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Rank the clubs from best to worst IN YOU OPINION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Calculate the SRCC between your opinion and others in the class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Who do you most agree with?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Who do you most disagree with?</a:t>
            </a:r>
          </a:p>
        </p:txBody>
      </p:sp>
    </p:spTree>
    <p:extLst>
      <p:ext uri="{BB962C8B-B14F-4D97-AF65-F5344CB8AC3E}">
        <p14:creationId xmlns:p14="http://schemas.microsoft.com/office/powerpoint/2010/main" val="307297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AB7B73D-8B64-4E80-9492-427209DACD06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85A752-8229-4C2C-8A4B-08473FE7B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DFCB98-084B-4A5B-BF97-C7BFE3796523}"/>
              </a:ext>
            </a:extLst>
          </p:cNvPr>
          <p:cNvSpPr txBox="1"/>
          <p:nvPr/>
        </p:nvSpPr>
        <p:spPr>
          <a:xfrm>
            <a:off x="7750207" y="1211802"/>
            <a:ext cx="4441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Rank the princesses from least to most independent IN YOUR OPINION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Calculate the SRCC between your opinion and others in the class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Who do you most agree with?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Who do you most disagree with?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CF2CC-ECB9-4FE9-9CE9-7DD803C9E9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550"/>
          <a:stretch/>
        </p:blipFill>
        <p:spPr>
          <a:xfrm>
            <a:off x="201227" y="842935"/>
            <a:ext cx="7477958" cy="501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46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743233" y="2842097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70" y="2842097"/>
            <a:ext cx="1353600" cy="1353600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I calculate and interpret the value of the SRCC?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AB7B73D-8B64-4E80-9492-427209DACD06}"/>
              </a:ext>
            </a:extLst>
          </p:cNvPr>
          <p:cNvSpPr txBox="1">
            <a:spLocks/>
          </p:cNvSpPr>
          <p:nvPr/>
        </p:nvSpPr>
        <p:spPr>
          <a:xfrm>
            <a:off x="1771016" y="124287"/>
            <a:ext cx="8266670" cy="718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85A752-8229-4C2C-8A4B-08473FE7B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2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6019</TotalTime>
  <Words>1162</Words>
  <Application>Microsoft Office PowerPoint</Application>
  <PresentationFormat>Widescreen</PresentationFormat>
  <Paragraphs>244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Gautami</vt:lpstr>
      <vt:lpstr>Wingdings</vt:lpstr>
      <vt:lpstr>Office Theme</vt:lpstr>
      <vt:lpstr>How do we use box plots and scatter graphs to represent and compare large data sets?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195</cp:revision>
  <dcterms:created xsi:type="dcterms:W3CDTF">2022-05-17T07:55:04Z</dcterms:created>
  <dcterms:modified xsi:type="dcterms:W3CDTF">2024-06-06T11:58:46Z</dcterms:modified>
</cp:coreProperties>
</file>