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452" r:id="rId4"/>
    <p:sldId id="453" r:id="rId5"/>
    <p:sldId id="455" r:id="rId6"/>
    <p:sldId id="454" r:id="rId7"/>
    <p:sldId id="45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How do we use box plots and scatter graphs to represent and compare large data sets?</a:t>
            </a:r>
            <a:endParaRPr lang="en-GB" sz="16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7" name="Picture 2" descr="Aldersley High School - Moreton School">
            <a:extLst>
              <a:ext uri="{FF2B5EF4-FFF2-40B4-BE49-F238E27FC236}">
                <a16:creationId xmlns:a16="http://schemas.microsoft.com/office/drawing/2014/main" id="{4A54DF93-A4E7-4E65-8A49-278CF9DCC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20" y="0"/>
            <a:ext cx="1691680" cy="15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311941" y="4135811"/>
            <a:ext cx="9798936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u="sng" dirty="0">
                <a:solidFill>
                  <a:schemeClr val="accent1"/>
                </a:solidFill>
              </a:rPr>
              <a:t>PMCC</a:t>
            </a:r>
            <a:endParaRPr lang="en-GB" sz="9600" b="1" u="sng" dirty="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E40145-2850-493B-95FC-1ED3A2674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438"/>
            <a:ext cx="333375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9636791" cy="310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66C1DF8-A7A0-4E0E-9836-396CE2117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4" y="1362815"/>
            <a:ext cx="11597834" cy="354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9636791" cy="310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20E5FC-AFB1-4C76-B93E-54F535BEEC8B}"/>
              </a:ext>
            </a:extLst>
          </p:cNvPr>
          <p:cNvSpPr/>
          <p:nvPr/>
        </p:nvSpPr>
        <p:spPr>
          <a:xfrm>
            <a:off x="363983" y="942005"/>
            <a:ext cx="11505461" cy="4580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1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Product Moment Correlation Coefficient or PMCC is a value given to a correlation between two variables. 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The PMCC is a measure of the strength of a linear association between two variables and is denoted by r. 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Basically, if you were to draw a line of best fit through the data of two variables, the PMCC, r, indicates how far away all these data points are to this line of best fit 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Product Moment Correlation should be used if: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the variables are either interval or ratio measurements (i.e. numerical values which are not already ranked),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each variable is approximately normally distributed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en-GB" sz="21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there is a linear relationship between the two variables. </a:t>
            </a:r>
            <a:endParaRPr lang="en-GB" sz="21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21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9636791" cy="310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1DD6D1-1E4B-4FD9-8150-C4C5CE71BB0B}"/>
              </a:ext>
            </a:extLst>
          </p:cNvPr>
          <p:cNvSpPr/>
          <p:nvPr/>
        </p:nvSpPr>
        <p:spPr>
          <a:xfrm>
            <a:off x="156767" y="1635778"/>
            <a:ext cx="11609033" cy="1615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The PMCC is a value between – 1 and + 1 (where 0 indicates no correlation)</a:t>
            </a: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2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A negative value implies a negative correlation</a:t>
            </a: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2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A positive value implies a positive correlation</a:t>
            </a: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2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The closer the value is to zero, the weaker the correlation is </a:t>
            </a:r>
            <a:endParaRPr lang="en-GB" sz="2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B77E9E-8060-4631-9E7F-1AF35912C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767" y="4054737"/>
            <a:ext cx="11878465" cy="143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4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9636791" cy="310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6BAED9-DFBA-47E2-A77D-23909CE7A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54973" y="1187350"/>
            <a:ext cx="12452891" cy="374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1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9636791" cy="310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FDD352-699B-4E9B-9E45-12DB92861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42" y="814704"/>
            <a:ext cx="3186916" cy="1083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425DBC-9572-4F76-AEEF-A9F69A2D5E85}"/>
              </a:ext>
            </a:extLst>
          </p:cNvPr>
          <p:cNvSpPr txBox="1"/>
          <p:nvPr/>
        </p:nvSpPr>
        <p:spPr>
          <a:xfrm>
            <a:off x="3689818" y="837740"/>
            <a:ext cx="830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3"/>
                </a:solidFill>
              </a:rPr>
              <a:t>0.84 =&gt; Strong Positive Correlation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3B591A-34D0-43CE-BDE0-AF2944D508CF}"/>
              </a:ext>
            </a:extLst>
          </p:cNvPr>
          <p:cNvSpPr txBox="1"/>
          <p:nvPr/>
        </p:nvSpPr>
        <p:spPr>
          <a:xfrm>
            <a:off x="3682699" y="1490293"/>
            <a:ext cx="8502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3"/>
                </a:solidFill>
              </a:rPr>
              <a:t>The two judges score very similarly for the baking competition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DC657-5F92-4E39-B1DD-1742EEE610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42" y="1941488"/>
            <a:ext cx="3060725" cy="28585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822CFC-24FA-497A-B573-71FD8E25023F}"/>
              </a:ext>
            </a:extLst>
          </p:cNvPr>
          <p:cNvSpPr txBox="1"/>
          <p:nvPr/>
        </p:nvSpPr>
        <p:spPr>
          <a:xfrm>
            <a:off x="3790982" y="2863957"/>
            <a:ext cx="44292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3"/>
                </a:solidFill>
              </a:rPr>
              <a:t>Negative Correlation (Strong)</a:t>
            </a:r>
          </a:p>
          <a:p>
            <a:r>
              <a:rPr lang="en-GB" sz="2800" dirty="0">
                <a:solidFill>
                  <a:schemeClr val="accent3"/>
                </a:solidFill>
              </a:rPr>
              <a:t>PMCC </a:t>
            </a:r>
            <a:r>
              <a:rPr lang="en-GB" sz="2800" dirty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≈ -0.82</a:t>
            </a:r>
            <a:endParaRPr lang="en-GB" sz="2800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CFE734-FCA5-4598-9958-8A39F6F9D6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43" y="4866696"/>
            <a:ext cx="3236416" cy="12576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8A7FA2-0A25-4A56-9B04-166873ACCFC0}"/>
              </a:ext>
            </a:extLst>
          </p:cNvPr>
          <p:cNvSpPr txBox="1"/>
          <p:nvPr/>
        </p:nvSpPr>
        <p:spPr>
          <a:xfrm>
            <a:off x="3689818" y="5233892"/>
            <a:ext cx="6805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3"/>
                </a:solidFill>
              </a:rPr>
              <a:t>PMCC must be between -1 and +1</a:t>
            </a:r>
          </a:p>
        </p:txBody>
      </p:sp>
    </p:spTree>
    <p:extLst>
      <p:ext uri="{BB962C8B-B14F-4D97-AF65-F5344CB8AC3E}">
        <p14:creationId xmlns:p14="http://schemas.microsoft.com/office/powerpoint/2010/main" val="8067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743233" y="2842097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1" name="Picture 2" descr="Aldersley High School - Moreton School">
            <a:extLst>
              <a:ext uri="{FF2B5EF4-FFF2-40B4-BE49-F238E27FC236}">
                <a16:creationId xmlns:a16="http://schemas.microsoft.com/office/drawing/2014/main" id="{2883095A-6B30-4766-9F1C-D0C3F3B7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70" y="2842097"/>
            <a:ext cx="1353600" cy="1353600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does PMCC stand for and what does the value of the PMCC imply about the data?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D993712-73D7-4D16-8D21-E608806C990D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9636791" cy="310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</p:spTree>
    <p:extLst>
      <p:ext uri="{BB962C8B-B14F-4D97-AF65-F5344CB8AC3E}">
        <p14:creationId xmlns:p14="http://schemas.microsoft.com/office/powerpoint/2010/main" val="324278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5740</TotalTime>
  <Words>451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Gautami</vt:lpstr>
      <vt:lpstr>Wingdings</vt:lpstr>
      <vt:lpstr>Office Theme</vt:lpstr>
      <vt:lpstr>How do we use box plots and scatter graphs to represent and compare large data sets?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181</cp:revision>
  <dcterms:created xsi:type="dcterms:W3CDTF">2022-05-17T07:55:04Z</dcterms:created>
  <dcterms:modified xsi:type="dcterms:W3CDTF">2024-06-06T11:57:03Z</dcterms:modified>
</cp:coreProperties>
</file>