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333" r:id="rId3"/>
    <p:sldId id="334" r:id="rId4"/>
    <p:sldId id="335" r:id="rId5"/>
    <p:sldId id="295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36" r:id="rId15"/>
    <p:sldId id="345" r:id="rId16"/>
    <p:sldId id="346" r:id="rId17"/>
    <p:sldId id="319" r:id="rId18"/>
    <p:sldId id="347" r:id="rId19"/>
    <p:sldId id="348" r:id="rId20"/>
    <p:sldId id="34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7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.JP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.JP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.JP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.JP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.JP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.JP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.JP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.JP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.JP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409" y="2182838"/>
            <a:ext cx="9144000" cy="1911213"/>
          </a:xfrm>
        </p:spPr>
        <p:txBody>
          <a:bodyPr>
            <a:noAutofit/>
          </a:bodyPr>
          <a:lstStyle/>
          <a:p>
            <a:r>
              <a:rPr lang="en-GB" sz="4400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sz="1400" b="1" dirty="0">
              <a:solidFill>
                <a:schemeClr val="accent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520093" y="4182802"/>
            <a:ext cx="9144000" cy="19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The Normal Distribution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417528-A178-48FA-8990-C78C71BD4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1B9CBA62-6D5C-43FF-9C1D-329923A7F729}"/>
              </a:ext>
            </a:extLst>
          </p:cNvPr>
          <p:cNvSpPr txBox="1">
            <a:spLocks/>
          </p:cNvSpPr>
          <p:nvPr/>
        </p:nvSpPr>
        <p:spPr>
          <a:xfrm>
            <a:off x="1469934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0F37F0-09C8-4790-8598-1E30BC8F91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73" y="18543"/>
            <a:ext cx="3600450" cy="200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B30F06-0C65-46BF-89D3-EA22757BA4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112" y="1368937"/>
            <a:ext cx="11097087" cy="227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26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dirty="0">
              <a:solidFill>
                <a:schemeClr val="accent3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3132384-56EB-4B61-A712-75FAF704622F}"/>
              </a:ext>
            </a:extLst>
          </p:cNvPr>
          <p:cNvGrpSpPr/>
          <p:nvPr/>
        </p:nvGrpSpPr>
        <p:grpSpPr>
          <a:xfrm>
            <a:off x="8815526" y="2250411"/>
            <a:ext cx="1820545" cy="775335"/>
            <a:chOff x="0" y="-36095"/>
            <a:chExt cx="1820779" cy="775369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4058411C-D8D8-4033-8DBF-B8BE413D41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96" t="38233" r="69233" b="46253"/>
            <a:stretch/>
          </p:blipFill>
          <p:spPr bwMode="auto">
            <a:xfrm>
              <a:off x="0" y="28074"/>
              <a:ext cx="1752600" cy="7112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E9E93E7-E174-4423-97CE-703BB2D72585}"/>
                </a:ext>
              </a:extLst>
            </p:cNvPr>
            <p:cNvSpPr/>
            <p:nvPr/>
          </p:nvSpPr>
          <p:spPr>
            <a:xfrm>
              <a:off x="168442" y="0"/>
              <a:ext cx="461211" cy="2366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3E04B1C-C138-4A5C-BABE-320B10C4E90E}"/>
                </a:ext>
              </a:extLst>
            </p:cNvPr>
            <p:cNvSpPr/>
            <p:nvPr/>
          </p:nvSpPr>
          <p:spPr>
            <a:xfrm>
              <a:off x="1359568" y="-36095"/>
              <a:ext cx="461211" cy="2366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D866553-B8DE-483D-B0D1-9D0BBAA4751A}"/>
              </a:ext>
            </a:extLst>
          </p:cNvPr>
          <p:cNvGrpSpPr/>
          <p:nvPr/>
        </p:nvGrpSpPr>
        <p:grpSpPr>
          <a:xfrm>
            <a:off x="8832036" y="3426132"/>
            <a:ext cx="1804035" cy="822325"/>
            <a:chOff x="0" y="0"/>
            <a:chExt cx="1804101" cy="822860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0CE72729-9185-48BC-B249-6EAECABAA2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767" t="38057" r="7862" b="46429"/>
            <a:stretch/>
          </p:blipFill>
          <p:spPr bwMode="auto">
            <a:xfrm>
              <a:off x="52136" y="112295"/>
              <a:ext cx="1751965" cy="71056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7384BCF-B3BF-4799-B531-077AB037D8BF}"/>
                </a:ext>
              </a:extLst>
            </p:cNvPr>
            <p:cNvSpPr/>
            <p:nvPr/>
          </p:nvSpPr>
          <p:spPr>
            <a:xfrm>
              <a:off x="922421" y="0"/>
              <a:ext cx="637540" cy="2362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0954006-E630-4764-A2B6-B44B28B5BD49}"/>
                </a:ext>
              </a:extLst>
            </p:cNvPr>
            <p:cNvSpPr/>
            <p:nvPr/>
          </p:nvSpPr>
          <p:spPr>
            <a:xfrm>
              <a:off x="0" y="84221"/>
              <a:ext cx="461010" cy="2362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49EB174-4AEA-41B4-8D05-CA6C17AC2C79}"/>
              </a:ext>
            </a:extLst>
          </p:cNvPr>
          <p:cNvGrpSpPr/>
          <p:nvPr/>
        </p:nvGrpSpPr>
        <p:grpSpPr>
          <a:xfrm>
            <a:off x="8502650" y="4602024"/>
            <a:ext cx="2189480" cy="866775"/>
            <a:chOff x="0" y="0"/>
            <a:chExt cx="2189480" cy="866975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1B0B266A-355B-41EC-B67F-68000CB392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01" t="38408" r="35018" b="46078"/>
            <a:stretch/>
          </p:blipFill>
          <p:spPr bwMode="auto">
            <a:xfrm>
              <a:off x="0" y="156410"/>
              <a:ext cx="2189480" cy="71056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C6684A7-19B1-4E44-90CB-9101C7AFD779}"/>
                </a:ext>
              </a:extLst>
            </p:cNvPr>
            <p:cNvSpPr/>
            <p:nvPr/>
          </p:nvSpPr>
          <p:spPr>
            <a:xfrm>
              <a:off x="224589" y="100263"/>
              <a:ext cx="461152" cy="2366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3EF3226-6144-43C3-BB72-556DA099E6E9}"/>
                </a:ext>
              </a:extLst>
            </p:cNvPr>
            <p:cNvSpPr/>
            <p:nvPr/>
          </p:nvSpPr>
          <p:spPr>
            <a:xfrm>
              <a:off x="1259305" y="0"/>
              <a:ext cx="641350" cy="2362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A719551-8510-4543-8DD7-6C7FAE92A5FF}"/>
              </a:ext>
            </a:extLst>
          </p:cNvPr>
          <p:cNvGrpSpPr/>
          <p:nvPr/>
        </p:nvGrpSpPr>
        <p:grpSpPr>
          <a:xfrm>
            <a:off x="7842250" y="5690041"/>
            <a:ext cx="2849880" cy="988695"/>
            <a:chOff x="0" y="0"/>
            <a:chExt cx="2849880" cy="988695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CDAE45A7-486E-4D0A-83B7-73F66239EA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82" t="62059" r="12096"/>
            <a:stretch/>
          </p:blipFill>
          <p:spPr bwMode="auto">
            <a:xfrm>
              <a:off x="50800" y="63500"/>
              <a:ext cx="2789555" cy="92519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E05F783-AF56-4E69-A9AA-269A1B7174D7}"/>
                </a:ext>
              </a:extLst>
            </p:cNvPr>
            <p:cNvSpPr/>
            <p:nvPr/>
          </p:nvSpPr>
          <p:spPr>
            <a:xfrm>
              <a:off x="0" y="63500"/>
              <a:ext cx="812800" cy="4953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BDE51FC-2110-4FD8-B1DB-BDBF000674A8}"/>
                </a:ext>
              </a:extLst>
            </p:cNvPr>
            <p:cNvSpPr/>
            <p:nvPr/>
          </p:nvSpPr>
          <p:spPr>
            <a:xfrm>
              <a:off x="1968500" y="0"/>
              <a:ext cx="881380" cy="660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0B7AC112-C43F-48C4-99DD-9EA0339C9EB2}"/>
              </a:ext>
            </a:extLst>
          </p:cNvPr>
          <p:cNvSpPr/>
          <p:nvPr/>
        </p:nvSpPr>
        <p:spPr>
          <a:xfrm>
            <a:off x="9523" y="687786"/>
            <a:ext cx="8727253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9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Knowledge Phase</a:t>
            </a:r>
            <a:endParaRPr lang="en-GB" sz="19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sz="19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Last year we looked at histograms. A histogram is a bar chart for continuous data where the frequency is represented by the area of the bar rather than its height.</a:t>
            </a:r>
            <a:endParaRPr lang="en-GB" sz="19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sz="19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When a histogram is drawn we can see how the data is distributed across the scale and get a feel for what the data shows.</a:t>
            </a:r>
          </a:p>
          <a:p>
            <a:endParaRPr lang="en-GB" sz="19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sz="19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If the histogram </a:t>
            </a:r>
            <a:r>
              <a:rPr lang="en-GB" sz="1900" b="1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peaks</a:t>
            </a:r>
            <a:r>
              <a:rPr lang="en-GB" sz="19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towards the end of the graph we would say that this is has a negative skew. This suggests that the majority of the data is found to the right of the graph</a:t>
            </a:r>
            <a:endParaRPr lang="en-GB" sz="19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sz="19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 </a:t>
            </a:r>
            <a:endParaRPr lang="en-GB" sz="19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sz="19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If the histogram </a:t>
            </a:r>
            <a:r>
              <a:rPr lang="en-GB" sz="1900" b="1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peaks</a:t>
            </a:r>
            <a:r>
              <a:rPr lang="en-GB" sz="19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towards the beginning of the graph we would say that this is has a positive skew. This suggests that the majority of the data is found to the left of the graph</a:t>
            </a:r>
            <a:endParaRPr lang="en-GB" sz="19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sz="19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 </a:t>
            </a:r>
            <a:endParaRPr lang="en-GB" sz="19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sz="19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If the histogram </a:t>
            </a:r>
            <a:r>
              <a:rPr lang="en-GB" sz="1900" b="1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peaks</a:t>
            </a:r>
            <a:r>
              <a:rPr lang="en-GB" sz="19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in the centre of the graph we would say that this is has a symmetrical skew. This suggests that the data is quite evenly shared out between the lower and upper end of the graph</a:t>
            </a:r>
            <a:endParaRPr lang="en-GB" sz="19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sz="19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 </a:t>
            </a:r>
            <a:endParaRPr lang="en-GB" sz="19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sz="19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This type of distribution is common and is called the </a:t>
            </a:r>
            <a:r>
              <a:rPr lang="en-GB" sz="1900" b="1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normal distribution</a:t>
            </a:r>
            <a:endParaRPr lang="en-GB" sz="19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455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0F2B8D0-BEE5-49D8-833E-DBC27C6ABA58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14" y="721310"/>
            <a:ext cx="2640330" cy="1651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64A8BED-354F-40D9-8D84-7259B6650475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1" t="13576" r="12500" b="16121"/>
          <a:stretch/>
        </p:blipFill>
        <p:spPr bwMode="auto">
          <a:xfrm>
            <a:off x="6158013" y="2612845"/>
            <a:ext cx="2640329" cy="14531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583499D-DF16-44BD-BF53-DC26B48F8E76}"/>
              </a:ext>
            </a:extLst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1" t="11842" r="8571" b="6580"/>
          <a:stretch/>
        </p:blipFill>
        <p:spPr bwMode="auto">
          <a:xfrm>
            <a:off x="6226427" y="4280868"/>
            <a:ext cx="2571915" cy="1613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E4F5DA5-57A9-4F88-8FB9-9BA6AC839BAE}"/>
              </a:ext>
            </a:extLst>
          </p:cNvPr>
          <p:cNvSpPr/>
          <p:nvPr/>
        </p:nvSpPr>
        <p:spPr>
          <a:xfrm>
            <a:off x="35859" y="800871"/>
            <a:ext cx="6096000" cy="545489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 histogram for the weights of 100 boys might 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look like this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If the number of boys doubles and the class </a:t>
            </a:r>
            <a:b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</a:b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intervals halved  it would look like this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 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If we kept repeating this process the bars would </a:t>
            </a:r>
            <a:b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</a:b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become more and more smoothed out and we </a:t>
            </a:r>
            <a:b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</a:b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would eventually get a </a:t>
            </a:r>
            <a:r>
              <a:rPr lang="en-GB" sz="2400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bell shaped curve.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 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 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Variables which have these qualities are said to be </a:t>
            </a:r>
            <a:r>
              <a:rPr lang="en-GB" sz="2400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normally distributed</a:t>
            </a:r>
            <a:endParaRPr lang="en-GB" sz="20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609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97768D0-B907-4F89-9B27-8B329906D580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15" b="67810"/>
          <a:stretch/>
        </p:blipFill>
        <p:spPr>
          <a:xfrm>
            <a:off x="2900100" y="1368937"/>
            <a:ext cx="7735348" cy="456057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E4DFEB5-020E-44AE-8673-77A580F38346}"/>
              </a:ext>
            </a:extLst>
          </p:cNvPr>
          <p:cNvSpPr/>
          <p:nvPr/>
        </p:nvSpPr>
        <p:spPr>
          <a:xfrm>
            <a:off x="-2715" y="2965623"/>
            <a:ext cx="3005169" cy="1651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Positive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b="1" dirty="0">
                <a:solidFill>
                  <a:schemeClr val="accent3"/>
                </a:solidFill>
                <a:effectLst/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Skew</a:t>
            </a:r>
            <a:endParaRPr lang="en-GB" sz="44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45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-2715" y="2965623"/>
            <a:ext cx="3005169" cy="252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Symmetrical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b="1" dirty="0">
                <a:solidFill>
                  <a:schemeClr val="accent3"/>
                </a:solidFill>
                <a:effectLst/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Skew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b="1" dirty="0">
                <a:solidFill>
                  <a:schemeClr val="accent3"/>
                </a:solidFill>
                <a:effectLst/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NORMAL</a:t>
            </a:r>
            <a:endParaRPr lang="en-GB" sz="44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97768D0-B907-4F89-9B27-8B329906D580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2" t="-888" r="35083" b="68698"/>
          <a:stretch/>
        </p:blipFill>
        <p:spPr>
          <a:xfrm>
            <a:off x="2900100" y="1368937"/>
            <a:ext cx="7735348" cy="456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31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-2715" y="2965623"/>
            <a:ext cx="3005169" cy="1651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No 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b="1" dirty="0">
                <a:solidFill>
                  <a:schemeClr val="accent3"/>
                </a:solidFill>
                <a:effectLst/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Skew</a:t>
            </a:r>
            <a:endParaRPr lang="en-GB" sz="44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97768D0-B907-4F89-9B27-8B329906D580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83" t="-1694" r="2032" b="69504"/>
          <a:stretch/>
        </p:blipFill>
        <p:spPr>
          <a:xfrm>
            <a:off x="2900100" y="1368937"/>
            <a:ext cx="7735348" cy="456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94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-2715" y="2965623"/>
            <a:ext cx="3005169" cy="252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Symmetrical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Skew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NORMAL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97768D0-B907-4F89-9B27-8B329906D580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" t="32365" r="64744" b="35445"/>
          <a:stretch/>
        </p:blipFill>
        <p:spPr>
          <a:xfrm>
            <a:off x="2900100" y="1368937"/>
            <a:ext cx="7735348" cy="456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69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-2715" y="2965623"/>
            <a:ext cx="3005169" cy="1651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No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Skew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97768D0-B907-4F89-9B27-8B329906D580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03" t="33275" r="31913" b="34535"/>
          <a:stretch/>
        </p:blipFill>
        <p:spPr>
          <a:xfrm>
            <a:off x="2900100" y="1368937"/>
            <a:ext cx="7735348" cy="456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30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-2715" y="2965623"/>
            <a:ext cx="3005169" cy="1651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Negative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Skew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97768D0-B907-4F89-9B27-8B329906D580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87" t="31773" r="729" b="36037"/>
          <a:stretch/>
        </p:blipFill>
        <p:spPr>
          <a:xfrm>
            <a:off x="2900100" y="1368937"/>
            <a:ext cx="7735348" cy="456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47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-2715" y="2965623"/>
            <a:ext cx="3005169" cy="1651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No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Skew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97768D0-B907-4F89-9B27-8B329906D580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" t="66901" r="66004" b="909"/>
          <a:stretch/>
        </p:blipFill>
        <p:spPr>
          <a:xfrm>
            <a:off x="2900100" y="1368937"/>
            <a:ext cx="7735348" cy="456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94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-2715" y="2965623"/>
            <a:ext cx="3005169" cy="1651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Positive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Skew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97768D0-B907-4F89-9B27-8B329906D580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48" t="65452" r="32768" b="2358"/>
          <a:stretch/>
        </p:blipFill>
        <p:spPr>
          <a:xfrm>
            <a:off x="2900100" y="1368937"/>
            <a:ext cx="7735348" cy="456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57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-2715" y="2965623"/>
            <a:ext cx="3005169" cy="252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Symmetrical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Skew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NORMAL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97768D0-B907-4F89-9B27-8B329906D580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5" t="65839" r="541" b="1971"/>
          <a:stretch/>
        </p:blipFill>
        <p:spPr>
          <a:xfrm>
            <a:off x="2900100" y="1368937"/>
            <a:ext cx="7735348" cy="456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66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A732CCD-EBDA-42CF-A2EC-A14D0E75CD3C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6" t="15259" r="2222" b="34968"/>
          <a:stretch/>
        </p:blipFill>
        <p:spPr bwMode="auto">
          <a:xfrm>
            <a:off x="6165700" y="1347186"/>
            <a:ext cx="6026300" cy="2286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80B099D-D52F-418E-B261-0AC88777FEAB}"/>
              </a:ext>
            </a:extLst>
          </p:cNvPr>
          <p:cNvSpPr/>
          <p:nvPr/>
        </p:nvSpPr>
        <p:spPr>
          <a:xfrm>
            <a:off x="69700" y="960691"/>
            <a:ext cx="6096000" cy="534498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Knowledge Phase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10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distribution is 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symmetrical about the mean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100"/>
              </a:spcAft>
              <a:buFont typeface="Arial" panose="020B0604020202020204" pitchFamily="34" charset="0"/>
              <a:buChar char="*"/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mean, median and mode are all equal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150"/>
              </a:spcAft>
              <a:buFont typeface="Arial" panose="020B0604020202020204" pitchFamily="34" charset="0"/>
              <a:buChar char="*"/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68% of observations lie within one standard deviation of the mean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100"/>
              </a:spcAft>
              <a:buFont typeface="Arial" panose="020B0604020202020204" pitchFamily="34" charset="0"/>
              <a:buChar char="*"/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95% of observations lie within two standard deviations of the mean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100"/>
              </a:spcAft>
              <a:buFont typeface="Arial" panose="020B0604020202020204" pitchFamily="34" charset="0"/>
              <a:buChar char="*"/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99.8% of observations lie 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within three standard deviations of the mean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NB </a:t>
            </a:r>
            <a:r>
              <a:rPr lang="en-GB" sz="2400" b="1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wider the curve the shorter it will be as they should both have the same area underneath them</a:t>
            </a:r>
            <a:endParaRPr lang="en-GB" sz="20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848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072D26-8F12-40C1-A278-197A251A76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620" y="1550669"/>
            <a:ext cx="6925903" cy="452761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8A55FD3-6BC3-4F75-AA5B-2A87D22F36DF}"/>
              </a:ext>
            </a:extLst>
          </p:cNvPr>
          <p:cNvSpPr/>
          <p:nvPr/>
        </p:nvSpPr>
        <p:spPr>
          <a:xfrm>
            <a:off x="220621" y="959139"/>
            <a:ext cx="6096000" cy="4672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  <a:endParaRPr lang="en-GB" sz="20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795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A55FD3-6BC3-4F75-AA5B-2A87D22F36DF}"/>
              </a:ext>
            </a:extLst>
          </p:cNvPr>
          <p:cNvSpPr/>
          <p:nvPr/>
        </p:nvSpPr>
        <p:spPr>
          <a:xfrm>
            <a:off x="220621" y="959139"/>
            <a:ext cx="6096000" cy="4672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WE DO</a:t>
            </a:r>
            <a:endParaRPr lang="en-GB" sz="20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38A920-7B4B-4660-83E0-540F69766D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50" y="1639003"/>
            <a:ext cx="6067425" cy="33147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D3050C-3620-452A-B198-A17E7F517A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891" y="3972628"/>
            <a:ext cx="6105525" cy="98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91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1BC6FC06-81DB-4722-86D8-E05189B286FA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000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sz="2000" dirty="0">
              <a:solidFill>
                <a:schemeClr val="accent3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DCF68D5-75CB-4969-BE58-B959D92CFCFC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F2021BF-640D-477B-A0FC-63A922D0B6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22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A55FD3-6BC3-4F75-AA5B-2A87D22F36DF}"/>
              </a:ext>
            </a:extLst>
          </p:cNvPr>
          <p:cNvSpPr/>
          <p:nvPr/>
        </p:nvSpPr>
        <p:spPr>
          <a:xfrm>
            <a:off x="122967" y="793665"/>
            <a:ext cx="4733119" cy="5362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A Normal Distribution is used to represent the results of a test out of 30 for students in 11B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The mean score is known to be 20 with a standard deviation of 3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a) Between which two scores are 68% of the marks between?</a:t>
            </a:r>
          </a:p>
          <a:p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b) Between which two scores are 95% of the marks between?</a:t>
            </a:r>
          </a:p>
          <a:p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c) Between which two scores are 99.8% of the marks between?</a:t>
            </a:r>
            <a:endParaRPr lang="en-GB" sz="24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075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A55FD3-6BC3-4F75-AA5B-2A87D22F36DF}"/>
              </a:ext>
            </a:extLst>
          </p:cNvPr>
          <p:cNvSpPr/>
          <p:nvPr/>
        </p:nvSpPr>
        <p:spPr>
          <a:xfrm>
            <a:off x="122967" y="793665"/>
            <a:ext cx="4733119" cy="4992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A Normal Distribution is used to represent the weights of 3000 chocolate bars with a standard deviation of 3g and a mean of 120g.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a) How many bars would you expect to weigh between 117g and 123g?</a:t>
            </a:r>
          </a:p>
          <a:p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b) How many bars would you expect to weigh between 114g and 126g?</a:t>
            </a:r>
          </a:p>
          <a:p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c) How many bars would you expect to weigh less than 114g?</a:t>
            </a:r>
            <a:endParaRPr lang="en-GB" sz="24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721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r>
              <a:rPr lang="en-GB" sz="8800" b="1" dirty="0">
                <a:solidFill>
                  <a:schemeClr val="accent1"/>
                </a:solidFill>
              </a:rPr>
              <a:t>Exam Questions</a:t>
            </a:r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5124" name="Picture 4" descr="exam Icon 4733778">
            <a:extLst>
              <a:ext uri="{FF2B5EF4-FFF2-40B4-BE49-F238E27FC236}">
                <a16:creationId xmlns:a16="http://schemas.microsoft.com/office/drawing/2014/main" id="{B0B50973-7EC6-4AC2-B5D0-9A5A4A003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828" y="4175548"/>
            <a:ext cx="1353600" cy="13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701558BF-9767-4C85-81A9-F4491645AB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BC6FC06-81DB-4722-86D8-E05189B286FA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000" i="1" dirty="0">
                <a:solidFill>
                  <a:schemeClr val="accent3"/>
                </a:solidFill>
              </a:rPr>
              <a:t>What are the properties of a normal distribution?</a:t>
            </a:r>
            <a:endParaRPr lang="en-GB" sz="2000" dirty="0">
              <a:solidFill>
                <a:schemeClr val="accent3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DCF68D5-75CB-4969-BE58-B959D92CFCFC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F2021BF-640D-477B-A0FC-63A922D0B6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82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2990</TotalTime>
  <Words>1025</Words>
  <Application>Microsoft Office PowerPoint</Application>
  <PresentationFormat>Widescreen</PresentationFormat>
  <Paragraphs>121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Gautami</vt:lpstr>
      <vt:lpstr>Symbol</vt:lpstr>
      <vt:lpstr>Office Theme</vt:lpstr>
      <vt:lpstr>How can the different probability distributions be used to calculate probabilities is specific circumstances?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99</cp:revision>
  <dcterms:created xsi:type="dcterms:W3CDTF">2022-05-17T07:55:04Z</dcterms:created>
  <dcterms:modified xsi:type="dcterms:W3CDTF">2024-02-08T14:22:43Z</dcterms:modified>
</cp:coreProperties>
</file>