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6" r:id="rId1"/>
  </p:sldMasterIdLst>
  <p:sldIdLst>
    <p:sldId id="256" r:id="rId2"/>
    <p:sldId id="289" r:id="rId3"/>
    <p:sldId id="320" r:id="rId4"/>
    <p:sldId id="321" r:id="rId5"/>
    <p:sldId id="295" r:id="rId6"/>
    <p:sldId id="323" r:id="rId7"/>
    <p:sldId id="324" r:id="rId8"/>
    <p:sldId id="325" r:id="rId9"/>
    <p:sldId id="326" r:id="rId10"/>
    <p:sldId id="327" r:id="rId11"/>
    <p:sldId id="328" r:id="rId12"/>
    <p:sldId id="329" r:id="rId13"/>
    <p:sldId id="330" r:id="rId14"/>
    <p:sldId id="331" r:id="rId15"/>
    <p:sldId id="332" r:id="rId16"/>
    <p:sldId id="333" r:id="rId17"/>
    <p:sldId id="334" r:id="rId18"/>
    <p:sldId id="335" r:id="rId19"/>
    <p:sldId id="336" r:id="rId20"/>
    <p:sldId id="322" r:id="rId21"/>
    <p:sldId id="337" r:id="rId22"/>
    <p:sldId id="338" r:id="rId23"/>
    <p:sldId id="339" r:id="rId24"/>
    <p:sldId id="319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34" autoAdjust="0"/>
    <p:restoredTop sz="94660"/>
  </p:normalViewPr>
  <p:slideViewPr>
    <p:cSldViewPr snapToGrid="0">
      <p:cViewPr varScale="1">
        <p:scale>
          <a:sx n="86" d="100"/>
          <a:sy n="86" d="100"/>
        </p:scale>
        <p:origin x="571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6B072-5E28-4AEA-A0F0-4CAD26C302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941605-DACF-4D7C-9545-39C5072C19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B0433C-5B35-40F9-9EBB-D9590F4C5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08/02/2024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920F3E-AF7F-43F9-9183-BF01C3F85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6EF022-9789-46AA-A447-3CEE85FF9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727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EFC6B-A6CC-48EB-8575-344AF612D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DD8C36-4530-44F9-8148-3BD8ADAE94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746A6-E376-4400-96D3-1D630FB2D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08/02/2024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B4F4E-1845-4F2A-9133-CBAB969B9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EC0F56-37A9-4824-A028-903387EC3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6249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29554-6254-44A2-906A-CFB561AC9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F421DC-3FDF-4A68-9ECE-A278452901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E5E0AB-5A68-4A0A-B930-C81C28D14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08/02/2024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E038D0-9F5C-41AF-AFF9-E502B7A70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4D7D13-3634-4F2C-A221-EBD018DAD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1939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5866C-8842-4D64-A781-52DF83B7A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5DC8DE-74E4-4441-8AF3-2BC45F5E54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93C213-5B42-412D-A8A1-C0D746E004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DF4B94-E745-47B1-88B8-4BD00BEDE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08/02/2024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022163-43F8-416F-B1CF-D8DAF277E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714880-3FAF-4DEA-BEBD-F73E55BDB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4563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42897-CD95-4AD2-849A-F653195B8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3E8639-C96E-44F2-A211-364301406D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5D3724-D50C-4459-88C4-DA5BC04489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31FAD8-C6FD-4F71-853D-F1902E2C2E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3BA530-C836-48FB-B823-306A4D1322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C82BE7-235D-47CC-BED9-F72791AF8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08/02/2024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E8B7F0-3941-4935-B904-C463B9571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8AD4DD-E4B4-40D3-91FD-6BCABD69F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3727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D3B3F-2743-4FE0-A13F-062A163F5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A58F61-C29B-452D-AB67-39A165DF2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08/02/2024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C0B695-8F00-4CE0-8A96-64823F4DD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EDC951-606C-4536-AF6A-44450056D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0162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8E81B1-9B41-4AD5-B5F2-666BC36FC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08/02/2024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4B62ED-7DF8-4DE0-858F-C2432859C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9D1F23-8EE9-421A-A4F8-A1E088363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5547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BA761-667A-4F0A-A052-32BEA8DE2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A4A5A5-DB8A-492C-8BE1-2184240BB7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2E7582-00F1-480D-A774-5876148FE9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AE00BC-A331-426D-AF4C-26FD491D5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08/02/2024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08BA32-CA65-4184-98DD-80C0AD30B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421B45-E21A-43DC-9B8C-15DD93D86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8488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18493-D661-451E-935A-ECEA04202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92AE8-0043-48F4-9CC3-F66E4E39FF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6BB39B-84F7-448C-BFBD-4F844B9B63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0CB3A1-3912-47C3-ADD9-F463C4865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08/02/2024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5E5B28-42E1-4A69-9AC5-955B14E9D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C2B7BC-2D8E-4751-892C-7D6710268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8410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887CC-6C22-4B34-96BC-2C95A4E6C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987B1D-F8FA-483B-86D2-BFF69C0212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39789F-B05A-41BC-BC54-17354FFDA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08/02/2024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3A4A94-E0E8-42DA-BB22-156C8D88C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30335B-4A81-41B0-8B26-76AEBDCC9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8694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B8BDB8-4C32-4803-9B13-02C8D93E65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C5A0B0-9BBD-4DB3-BB33-CBEFA20475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C58500-8C03-4235-B763-B04765312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08/02/2024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73401-3FBF-4309-A91A-737B31DE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95CD15-AFFB-4740-85BD-2A9F44E4F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7008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215631-765E-4B35-BAB5-56D6BE053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706CB6-92D3-4F89-B006-A4EB93A119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12F70E-0065-4DC3-8121-494C0BAA90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C460FC-30B6-42B8-953D-5EC6D09F31C8}" type="datetimeFigureOut">
              <a:rPr lang="en-GB" smtClean="0"/>
              <a:t>08/02/2024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678C08-3ECD-4AF3-9993-A1EE0111F7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B47304-BDDB-4DFA-A33F-CD5EE12FB2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2389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3.JP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3.JP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3.JP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3.JP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3.JP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3.JP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3.JP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3.JP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3.JP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3.JP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3.JP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3.JPG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3.JPG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3.JPG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3.JPG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B44C5-C8CC-41DB-B17F-DE9DCF103B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9409" y="2182838"/>
            <a:ext cx="9144000" cy="1911213"/>
          </a:xfrm>
        </p:spPr>
        <p:txBody>
          <a:bodyPr>
            <a:noAutofit/>
          </a:bodyPr>
          <a:lstStyle/>
          <a:p>
            <a:r>
              <a:rPr lang="en-GB" sz="4400" b="1" dirty="0">
                <a:solidFill>
                  <a:schemeClr val="accent1"/>
                </a:solidFill>
              </a:rPr>
              <a:t>How can the different probability distributions be used to calculate probabilities is specific circumstances?</a:t>
            </a:r>
            <a:endParaRPr lang="en-GB" sz="1400" b="1" dirty="0">
              <a:solidFill>
                <a:schemeClr val="accent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5044984" y="1089706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7FCEC2AE-8D0D-4350-8F76-3D90A8380F75}"/>
              </a:ext>
            </a:extLst>
          </p:cNvPr>
          <p:cNvSpPr txBox="1">
            <a:spLocks/>
          </p:cNvSpPr>
          <p:nvPr/>
        </p:nvSpPr>
        <p:spPr>
          <a:xfrm>
            <a:off x="1520093" y="4182802"/>
            <a:ext cx="9144000" cy="19289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000" b="1" u="sng" dirty="0">
                <a:solidFill>
                  <a:srgbClr val="7030A0"/>
                </a:solidFill>
              </a:rPr>
              <a:t>The Uniform Distribution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5417528-A178-48FA-8990-C78C71BD4B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13" name="Subtitle 2">
            <a:extLst>
              <a:ext uri="{FF2B5EF4-FFF2-40B4-BE49-F238E27FC236}">
                <a16:creationId xmlns:a16="http://schemas.microsoft.com/office/drawing/2014/main" id="{1B9CBA62-6D5C-43FF-9C1D-329923A7F729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What does the Uniform Distribution look like and how can we use it to predict values?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B0F37F0-09C8-4790-8598-1E30BC8F91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073" y="18543"/>
            <a:ext cx="3600450" cy="2009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61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accent1"/>
                </a:solidFill>
              </a:rPr>
              <a:t>How can the different probability distributions be used to calculate probabilities is specific circumstances?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854D027-EC73-4190-908E-52E0AE70FE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B9BA5D38-3493-4291-AB57-503F15B4608B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What does the Uniform Distribution look like and how can we use it to predict values?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0C590C-11AB-4A71-8013-0EF49AA93F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681" y="1342485"/>
            <a:ext cx="11956584" cy="249266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116AE45-DB06-4065-A37A-21F78D7673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086" y="4240697"/>
            <a:ext cx="11454529" cy="1401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191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accent1"/>
                </a:solidFill>
              </a:rPr>
              <a:t>How can the different probability distributions be used to calculate probabilities is specific circumstances?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854D027-EC73-4190-908E-52E0AE70FE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B9BA5D38-3493-4291-AB57-503F15B4608B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What does the Uniform Distribution look like and how can we use it to predict values?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4A46D01-155F-47D2-84A2-FCEF1FFA35CD}"/>
              </a:ext>
            </a:extLst>
          </p:cNvPr>
          <p:cNvSpPr/>
          <p:nvPr/>
        </p:nvSpPr>
        <p:spPr>
          <a:xfrm>
            <a:off x="136124" y="1292032"/>
            <a:ext cx="12055876" cy="938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400" b="1" u="sng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The Knowledge Phase</a:t>
            </a:r>
            <a:endParaRPr lang="en-GB" sz="24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The Discrete Uniform Distribution occurs when the probability of each outcome is equally likely</a:t>
            </a:r>
            <a:endParaRPr lang="en-GB" sz="24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23DB4D9-7175-4C0A-9CBB-CA05B30DED03}"/>
              </a:ext>
            </a:extLst>
          </p:cNvPr>
          <p:cNvSpPr/>
          <p:nvPr/>
        </p:nvSpPr>
        <p:spPr>
          <a:xfrm>
            <a:off x="136124" y="2387629"/>
            <a:ext cx="6096000" cy="168026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4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Examples of this include:</a:t>
            </a:r>
            <a:endParaRPr lang="en-GB" sz="24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 marL="342900" lvl="0" indent="-342900">
              <a:lnSpc>
                <a:spcPct val="106000"/>
              </a:lnSpc>
              <a:spcAft>
                <a:spcPts val="100"/>
              </a:spcAft>
              <a:buFont typeface="Symbol" panose="05050102010706020507" pitchFamily="18" charset="2"/>
              <a:buChar char=""/>
            </a:pPr>
            <a:r>
              <a:rPr lang="en-GB" sz="24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Rolling a fair dice</a:t>
            </a:r>
            <a:endParaRPr lang="en-GB" sz="24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 marL="342900" lvl="0" indent="-342900">
              <a:lnSpc>
                <a:spcPct val="106000"/>
              </a:lnSpc>
              <a:spcAft>
                <a:spcPts val="100"/>
              </a:spcAft>
              <a:buFont typeface="Symbol" panose="05050102010706020507" pitchFamily="18" charset="2"/>
              <a:buChar char=""/>
            </a:pPr>
            <a:r>
              <a:rPr lang="en-GB" sz="24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Flipping a fair coin</a:t>
            </a:r>
            <a:endParaRPr lang="en-GB" sz="24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 marL="342900" lvl="0" indent="-342900">
              <a:lnSpc>
                <a:spcPct val="106000"/>
              </a:lnSpc>
              <a:spcAft>
                <a:spcPts val="100"/>
              </a:spcAft>
              <a:buFont typeface="Symbol" panose="05050102010706020507" pitchFamily="18" charset="2"/>
              <a:buChar char=""/>
            </a:pPr>
            <a:r>
              <a:rPr lang="en-GB" sz="24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Choosing a card from a fair deck</a:t>
            </a:r>
            <a:endParaRPr lang="en-GB" sz="24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829EF7A-E9DC-4856-81F4-1B1842A701B0}"/>
              </a:ext>
            </a:extLst>
          </p:cNvPr>
          <p:cNvSpPr/>
          <p:nvPr/>
        </p:nvSpPr>
        <p:spPr>
          <a:xfrm>
            <a:off x="68062" y="4327183"/>
            <a:ext cx="12055876" cy="1667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4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If the distribution has outcomes of 1, 2, 3, ..., n then the probability of each value occurring is 1/n</a:t>
            </a:r>
          </a:p>
          <a:p>
            <a:pPr>
              <a:lnSpc>
                <a:spcPct val="106000"/>
              </a:lnSpc>
              <a:spcAft>
                <a:spcPts val="100"/>
              </a:spcAft>
            </a:pPr>
            <a:endParaRPr lang="en-GB" sz="24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4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N.B if the distribution has outcomes which does not start at 1 we must take this into consideration when calculation the probability.</a:t>
            </a:r>
            <a:endParaRPr lang="en-GB" sz="24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7432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accent1"/>
                </a:solidFill>
              </a:rPr>
              <a:t>How can the different probability distributions be used to calculate probabilities is specific circumstances?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854D027-EC73-4190-908E-52E0AE70FE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B9BA5D38-3493-4291-AB57-503F15B4608B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What does the Uniform Distribution look like and how can we use it to predict values?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B041C2C-CFB3-46FC-9144-B01C8D9B3135}"/>
              </a:ext>
            </a:extLst>
          </p:cNvPr>
          <p:cNvSpPr/>
          <p:nvPr/>
        </p:nvSpPr>
        <p:spPr>
          <a:xfrm>
            <a:off x="269288" y="1706288"/>
            <a:ext cx="5829671" cy="2705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32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The Discrete Uniform Distribution is also known as the </a:t>
            </a:r>
            <a:r>
              <a:rPr lang="en-GB" sz="3200" i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RECTANGULAR </a:t>
            </a:r>
            <a:r>
              <a:rPr lang="en-GB" sz="32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distribution </a:t>
            </a:r>
            <a:endParaRPr lang="en-GB" sz="28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32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as it looks like a rectangle </a:t>
            </a:r>
            <a:endParaRPr lang="en-GB" sz="28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32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when drawn</a:t>
            </a:r>
            <a:endParaRPr lang="en-GB" sz="28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A79598E-1507-4F0A-AC7E-5A5F25428A94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43" t="15770" r="4028" b="13622"/>
          <a:stretch/>
        </p:blipFill>
        <p:spPr bwMode="auto">
          <a:xfrm>
            <a:off x="6184776" y="1368937"/>
            <a:ext cx="5829672" cy="320129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BD4115A-024E-4F62-A8F4-C30738AEFF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1577931"/>
              </p:ext>
            </p:extLst>
          </p:nvPr>
        </p:nvGraphicFramePr>
        <p:xfrm>
          <a:off x="349438" y="4798394"/>
          <a:ext cx="11611741" cy="12916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60412">
                  <a:extLst>
                    <a:ext uri="{9D8B030D-6E8A-4147-A177-3AD203B41FA5}">
                      <a16:colId xmlns:a16="http://schemas.microsoft.com/office/drawing/2014/main" val="3976672004"/>
                    </a:ext>
                  </a:extLst>
                </a:gridCol>
                <a:gridCol w="8951329">
                  <a:extLst>
                    <a:ext uri="{9D8B030D-6E8A-4147-A177-3AD203B41FA5}">
                      <a16:colId xmlns:a16="http://schemas.microsoft.com/office/drawing/2014/main" val="1447042599"/>
                    </a:ext>
                  </a:extLst>
                </a:gridCol>
              </a:tblGrid>
              <a:tr h="1291690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accent1"/>
                          </a:solidFill>
                          <a:effectLst/>
                        </a:rPr>
                        <a:t>Historical</a:t>
                      </a:r>
                      <a:endParaRPr lang="en-GB" sz="1600" dirty="0">
                        <a:solidFill>
                          <a:schemeClr val="accent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accent1"/>
                          </a:solidFill>
                          <a:effectLst/>
                        </a:rPr>
                        <a:t>Origins</a:t>
                      </a:r>
                      <a:endParaRPr lang="en-GB" sz="160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800" b="0" dirty="0">
                          <a:solidFill>
                            <a:schemeClr val="accent1"/>
                          </a:solidFill>
                          <a:effectLst/>
                        </a:rPr>
                        <a:t>According to James Landau's entry to Jeff Miller's Earliest Known Uses of Some of the Words of Mathematics: "Uniform distribution appears in 1937 in Introduction to Mathematical Probability by J. V. </a:t>
                      </a:r>
                      <a:r>
                        <a:rPr lang="en-GB" sz="1800" b="0" dirty="0" err="1">
                          <a:solidFill>
                            <a:schemeClr val="accent1"/>
                          </a:solidFill>
                          <a:effectLst/>
                        </a:rPr>
                        <a:t>Uspensky</a:t>
                      </a:r>
                      <a:r>
                        <a:rPr lang="en-GB" sz="1800" b="0" dirty="0">
                          <a:solidFill>
                            <a:schemeClr val="accent1"/>
                          </a:solidFill>
                          <a:effectLst/>
                        </a:rPr>
                        <a:t>.</a:t>
                      </a:r>
                      <a:endParaRPr lang="en-GB" sz="1600" b="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0816551"/>
                  </a:ext>
                </a:extLst>
              </a:tr>
            </a:tbl>
          </a:graphicData>
        </a:graphic>
      </p:graphicFrame>
      <p:pic>
        <p:nvPicPr>
          <p:cNvPr id="2049" name="Picture 85">
            <a:extLst>
              <a:ext uri="{FF2B5EF4-FFF2-40B4-BE49-F238E27FC236}">
                <a16:creationId xmlns:a16="http://schemas.microsoft.com/office/drawing/2014/main" id="{9001E5DD-EF33-4138-9477-29458082CA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434"/>
          <a:stretch>
            <a:fillRect/>
          </a:stretch>
        </p:blipFill>
        <p:spPr bwMode="auto">
          <a:xfrm>
            <a:off x="1593447" y="4869630"/>
            <a:ext cx="1328050" cy="114921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765607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074" name="Picture 2" descr="checklist Icon 4380341">
            <a:extLst>
              <a:ext uri="{FF2B5EF4-FFF2-40B4-BE49-F238E27FC236}">
                <a16:creationId xmlns:a16="http://schemas.microsoft.com/office/drawing/2014/main" id="{3C26041F-3BAA-486F-AAF7-A3757471A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3" y="65650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B7AB86-8B33-4855-BD4D-C85A4CE0A506}"/>
              </a:ext>
            </a:extLst>
          </p:cNvPr>
          <p:cNvSpPr txBox="1"/>
          <p:nvPr/>
        </p:nvSpPr>
        <p:spPr>
          <a:xfrm>
            <a:off x="226303" y="2166578"/>
            <a:ext cx="1317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MWB ACTIVITY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92A7EA86-08C4-4694-B830-15520D6EF36C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What does the Uniform Distribution look like and how can we use it to predict values?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8F4801F-DD1A-4AB1-A3CA-F75958DC6ED5}"/>
              </a:ext>
            </a:extLst>
          </p:cNvPr>
          <p:cNvSpPr/>
          <p:nvPr/>
        </p:nvSpPr>
        <p:spPr>
          <a:xfrm>
            <a:off x="226303" y="4078057"/>
            <a:ext cx="2509398" cy="1816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5400" b="1" dirty="0">
                <a:solidFill>
                  <a:schemeClr val="accent3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Not Uniform</a:t>
            </a:r>
            <a:endParaRPr lang="en-GB" sz="5400" dirty="0">
              <a:solidFill>
                <a:schemeClr val="accent3"/>
              </a:solidFill>
              <a:effectLst/>
              <a:latin typeface="+mj-lt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1A192CF1-23F8-45A8-A0C8-029CFF36BB55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accent1"/>
                </a:solidFill>
              </a:rPr>
              <a:t>How can the different probability distributions be used to calculate probabilities is specific circumstances?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0E6A8E3-4933-4E60-A274-236D976213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5F53348-079E-4A41-A674-0449214A5ED5}"/>
              </a:ext>
            </a:extLst>
          </p:cNvPr>
          <p:cNvPicPr/>
          <p:nvPr/>
        </p:nvPicPr>
        <p:blipFill rotWithShape="1">
          <a:blip r:embed="rId6"/>
          <a:srcRect l="4534" t="5213" r="67534" b="79595"/>
          <a:stretch/>
        </p:blipFill>
        <p:spPr>
          <a:xfrm>
            <a:off x="3447508" y="1274242"/>
            <a:ext cx="8001739" cy="4989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455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074" name="Picture 2" descr="checklist Icon 4380341">
            <a:extLst>
              <a:ext uri="{FF2B5EF4-FFF2-40B4-BE49-F238E27FC236}">
                <a16:creationId xmlns:a16="http://schemas.microsoft.com/office/drawing/2014/main" id="{3C26041F-3BAA-486F-AAF7-A3757471A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3" y="65650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B7AB86-8B33-4855-BD4D-C85A4CE0A506}"/>
              </a:ext>
            </a:extLst>
          </p:cNvPr>
          <p:cNvSpPr txBox="1"/>
          <p:nvPr/>
        </p:nvSpPr>
        <p:spPr>
          <a:xfrm>
            <a:off x="226303" y="2166578"/>
            <a:ext cx="1317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MWB ACTIVITY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92A7EA86-08C4-4694-B830-15520D6EF36C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What does the Uniform Distribution look like and how can we use it to predict values?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8F4801F-DD1A-4AB1-A3CA-F75958DC6ED5}"/>
              </a:ext>
            </a:extLst>
          </p:cNvPr>
          <p:cNvSpPr/>
          <p:nvPr/>
        </p:nvSpPr>
        <p:spPr>
          <a:xfrm>
            <a:off x="226303" y="4078057"/>
            <a:ext cx="2509398" cy="1970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endParaRPr lang="en-GB" sz="5400" b="1" dirty="0">
              <a:solidFill>
                <a:schemeClr val="accent3"/>
              </a:solidFill>
              <a:latin typeface="+mj-lt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5400" b="1" dirty="0">
                <a:solidFill>
                  <a:schemeClr val="accent3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Uniform</a:t>
            </a:r>
            <a:endParaRPr lang="en-GB" sz="5400" dirty="0">
              <a:solidFill>
                <a:schemeClr val="accent3"/>
              </a:solidFill>
              <a:effectLst/>
              <a:latin typeface="+mj-lt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1A192CF1-23F8-45A8-A0C8-029CFF36BB55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accent1"/>
                </a:solidFill>
              </a:rPr>
              <a:t>How can the different probability distributions be used to calculate probabilities is specific circumstances?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0E6A8E3-4933-4E60-A274-236D976213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5F53348-079E-4A41-A674-0449214A5ED5}"/>
              </a:ext>
            </a:extLst>
          </p:cNvPr>
          <p:cNvPicPr/>
          <p:nvPr/>
        </p:nvPicPr>
        <p:blipFill rotWithShape="1">
          <a:blip r:embed="rId6"/>
          <a:srcRect l="37559" t="6251" r="34509" b="78557"/>
          <a:stretch/>
        </p:blipFill>
        <p:spPr>
          <a:xfrm>
            <a:off x="3447508" y="1274242"/>
            <a:ext cx="8001739" cy="4989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556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074" name="Picture 2" descr="checklist Icon 4380341">
            <a:extLst>
              <a:ext uri="{FF2B5EF4-FFF2-40B4-BE49-F238E27FC236}">
                <a16:creationId xmlns:a16="http://schemas.microsoft.com/office/drawing/2014/main" id="{3C26041F-3BAA-486F-AAF7-A3757471A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3" y="65650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B7AB86-8B33-4855-BD4D-C85A4CE0A506}"/>
              </a:ext>
            </a:extLst>
          </p:cNvPr>
          <p:cNvSpPr txBox="1"/>
          <p:nvPr/>
        </p:nvSpPr>
        <p:spPr>
          <a:xfrm>
            <a:off x="226303" y="2166578"/>
            <a:ext cx="1317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MWB ACTIVITY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92A7EA86-08C4-4694-B830-15520D6EF36C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What does the Uniform Distribution look like and how can we use it to predict values?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8F4801F-DD1A-4AB1-A3CA-F75958DC6ED5}"/>
              </a:ext>
            </a:extLst>
          </p:cNvPr>
          <p:cNvSpPr/>
          <p:nvPr/>
        </p:nvSpPr>
        <p:spPr>
          <a:xfrm>
            <a:off x="226303" y="4078057"/>
            <a:ext cx="2509398" cy="1970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5400" b="1" dirty="0">
                <a:solidFill>
                  <a:schemeClr val="accent3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Not</a:t>
            </a: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5400" b="1" dirty="0">
                <a:solidFill>
                  <a:schemeClr val="accent3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Uniform</a:t>
            </a:r>
            <a:endParaRPr lang="en-GB" sz="5400" dirty="0">
              <a:solidFill>
                <a:schemeClr val="accent3"/>
              </a:solidFill>
              <a:effectLst/>
              <a:latin typeface="+mj-lt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1A192CF1-23F8-45A8-A0C8-029CFF36BB55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accent1"/>
                </a:solidFill>
              </a:rPr>
              <a:t>How can the different probability distributions be used to calculate probabilities is specific circumstances?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0E6A8E3-4933-4E60-A274-236D976213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5F53348-079E-4A41-A674-0449214A5ED5}"/>
              </a:ext>
            </a:extLst>
          </p:cNvPr>
          <p:cNvPicPr/>
          <p:nvPr/>
        </p:nvPicPr>
        <p:blipFill rotWithShape="1">
          <a:blip r:embed="rId6"/>
          <a:srcRect l="67920" t="5157" r="4148" b="79651"/>
          <a:stretch/>
        </p:blipFill>
        <p:spPr>
          <a:xfrm>
            <a:off x="3447508" y="1274242"/>
            <a:ext cx="8001739" cy="4989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219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074" name="Picture 2" descr="checklist Icon 4380341">
            <a:extLst>
              <a:ext uri="{FF2B5EF4-FFF2-40B4-BE49-F238E27FC236}">
                <a16:creationId xmlns:a16="http://schemas.microsoft.com/office/drawing/2014/main" id="{3C26041F-3BAA-486F-AAF7-A3757471A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3" y="65650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B7AB86-8B33-4855-BD4D-C85A4CE0A506}"/>
              </a:ext>
            </a:extLst>
          </p:cNvPr>
          <p:cNvSpPr txBox="1"/>
          <p:nvPr/>
        </p:nvSpPr>
        <p:spPr>
          <a:xfrm>
            <a:off x="226303" y="2166578"/>
            <a:ext cx="1317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MWB ACTIVITY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92A7EA86-08C4-4694-B830-15520D6EF36C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What does the Uniform Distribution look like and how can we use it to predict values?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8F4801F-DD1A-4AB1-A3CA-F75958DC6ED5}"/>
              </a:ext>
            </a:extLst>
          </p:cNvPr>
          <p:cNvSpPr/>
          <p:nvPr/>
        </p:nvSpPr>
        <p:spPr>
          <a:xfrm>
            <a:off x="226303" y="4078057"/>
            <a:ext cx="2509398" cy="1970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5400" b="1" dirty="0">
                <a:solidFill>
                  <a:schemeClr val="accent3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Not</a:t>
            </a: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5400" b="1" dirty="0">
                <a:solidFill>
                  <a:schemeClr val="accent3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Uniform</a:t>
            </a:r>
            <a:endParaRPr lang="en-GB" sz="5400" dirty="0">
              <a:solidFill>
                <a:schemeClr val="accent3"/>
              </a:solidFill>
              <a:effectLst/>
              <a:latin typeface="+mj-lt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1A192CF1-23F8-45A8-A0C8-029CFF36BB55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accent1"/>
                </a:solidFill>
              </a:rPr>
              <a:t>How can the different probability distributions be used to calculate probabilities is specific circumstances?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0E6A8E3-4933-4E60-A274-236D976213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5F53348-079E-4A41-A674-0449214A5ED5}"/>
              </a:ext>
            </a:extLst>
          </p:cNvPr>
          <p:cNvPicPr/>
          <p:nvPr/>
        </p:nvPicPr>
        <p:blipFill rotWithShape="1">
          <a:blip r:embed="rId6"/>
          <a:srcRect l="65451" t="24518" r="6617" b="60290"/>
          <a:stretch/>
        </p:blipFill>
        <p:spPr>
          <a:xfrm>
            <a:off x="3447508" y="1274242"/>
            <a:ext cx="8001739" cy="4989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16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074" name="Picture 2" descr="checklist Icon 4380341">
            <a:extLst>
              <a:ext uri="{FF2B5EF4-FFF2-40B4-BE49-F238E27FC236}">
                <a16:creationId xmlns:a16="http://schemas.microsoft.com/office/drawing/2014/main" id="{3C26041F-3BAA-486F-AAF7-A3757471A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3" y="65650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B7AB86-8B33-4855-BD4D-C85A4CE0A506}"/>
              </a:ext>
            </a:extLst>
          </p:cNvPr>
          <p:cNvSpPr txBox="1"/>
          <p:nvPr/>
        </p:nvSpPr>
        <p:spPr>
          <a:xfrm>
            <a:off x="226303" y="2166578"/>
            <a:ext cx="1317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MWB ACTIVITY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92A7EA86-08C4-4694-B830-15520D6EF36C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What does the Uniform Distribution look like and how can we use it to predict values?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8F4801F-DD1A-4AB1-A3CA-F75958DC6ED5}"/>
              </a:ext>
            </a:extLst>
          </p:cNvPr>
          <p:cNvSpPr/>
          <p:nvPr/>
        </p:nvSpPr>
        <p:spPr>
          <a:xfrm>
            <a:off x="226303" y="4078057"/>
            <a:ext cx="2509398" cy="1970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endParaRPr lang="en-GB" sz="5400" b="1" dirty="0">
              <a:solidFill>
                <a:schemeClr val="accent3"/>
              </a:solidFill>
              <a:latin typeface="+mj-lt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5400" b="1" dirty="0">
                <a:solidFill>
                  <a:schemeClr val="accent3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Uniform</a:t>
            </a:r>
            <a:endParaRPr lang="en-GB" sz="5400" dirty="0">
              <a:solidFill>
                <a:schemeClr val="accent3"/>
              </a:solidFill>
              <a:effectLst/>
              <a:latin typeface="+mj-lt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1A192CF1-23F8-45A8-A0C8-029CFF36BB55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accent1"/>
                </a:solidFill>
              </a:rPr>
              <a:t>How can the different probability distributions be used to calculate probabilities is specific circumstances?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0E6A8E3-4933-4E60-A274-236D976213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5F53348-079E-4A41-A674-0449214A5ED5}"/>
              </a:ext>
            </a:extLst>
          </p:cNvPr>
          <p:cNvPicPr/>
          <p:nvPr/>
        </p:nvPicPr>
        <p:blipFill rotWithShape="1">
          <a:blip r:embed="rId6"/>
          <a:srcRect l="34945" t="24955" r="35532" b="59853"/>
          <a:stretch/>
        </p:blipFill>
        <p:spPr>
          <a:xfrm>
            <a:off x="2991776" y="1274242"/>
            <a:ext cx="8457472" cy="4989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361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074" name="Picture 2" descr="checklist Icon 4380341">
            <a:extLst>
              <a:ext uri="{FF2B5EF4-FFF2-40B4-BE49-F238E27FC236}">
                <a16:creationId xmlns:a16="http://schemas.microsoft.com/office/drawing/2014/main" id="{3C26041F-3BAA-486F-AAF7-A3757471A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3" y="65650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B7AB86-8B33-4855-BD4D-C85A4CE0A506}"/>
              </a:ext>
            </a:extLst>
          </p:cNvPr>
          <p:cNvSpPr txBox="1"/>
          <p:nvPr/>
        </p:nvSpPr>
        <p:spPr>
          <a:xfrm>
            <a:off x="226303" y="2166578"/>
            <a:ext cx="1317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MWB ACTIVITY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92A7EA86-08C4-4694-B830-15520D6EF36C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What does the Uniform Distribution look like and how can we use it to predict values?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8F4801F-DD1A-4AB1-A3CA-F75958DC6ED5}"/>
              </a:ext>
            </a:extLst>
          </p:cNvPr>
          <p:cNvSpPr/>
          <p:nvPr/>
        </p:nvSpPr>
        <p:spPr>
          <a:xfrm>
            <a:off x="226303" y="4078057"/>
            <a:ext cx="2509398" cy="1970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endParaRPr lang="en-GB" sz="5400" b="1" dirty="0">
              <a:solidFill>
                <a:schemeClr val="accent3"/>
              </a:solidFill>
              <a:latin typeface="+mj-lt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5400" b="1" dirty="0">
                <a:solidFill>
                  <a:schemeClr val="accent3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Uniform</a:t>
            </a:r>
            <a:endParaRPr lang="en-GB" sz="5400" dirty="0">
              <a:solidFill>
                <a:schemeClr val="accent3"/>
              </a:solidFill>
              <a:effectLst/>
              <a:latin typeface="+mj-lt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1A192CF1-23F8-45A8-A0C8-029CFF36BB55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accent1"/>
                </a:solidFill>
              </a:rPr>
              <a:t>How can the different probability distributions be used to calculate probabilities is specific circumstances?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0E6A8E3-4933-4E60-A274-236D976213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5F53348-079E-4A41-A674-0449214A5ED5}"/>
              </a:ext>
            </a:extLst>
          </p:cNvPr>
          <p:cNvPicPr/>
          <p:nvPr/>
        </p:nvPicPr>
        <p:blipFill rotWithShape="1">
          <a:blip r:embed="rId6"/>
          <a:srcRect l="2318" t="24635" r="68159" b="57918"/>
          <a:stretch/>
        </p:blipFill>
        <p:spPr>
          <a:xfrm>
            <a:off x="3182576" y="1274242"/>
            <a:ext cx="8266671" cy="4989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593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074" name="Picture 2" descr="checklist Icon 4380341">
            <a:extLst>
              <a:ext uri="{FF2B5EF4-FFF2-40B4-BE49-F238E27FC236}">
                <a16:creationId xmlns:a16="http://schemas.microsoft.com/office/drawing/2014/main" id="{3C26041F-3BAA-486F-AAF7-A3757471A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3" y="65650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B7AB86-8B33-4855-BD4D-C85A4CE0A506}"/>
              </a:ext>
            </a:extLst>
          </p:cNvPr>
          <p:cNvSpPr txBox="1"/>
          <p:nvPr/>
        </p:nvSpPr>
        <p:spPr>
          <a:xfrm>
            <a:off x="226303" y="2166578"/>
            <a:ext cx="1317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MWB ACTIVITY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92A7EA86-08C4-4694-B830-15520D6EF36C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What does the Uniform Distribution look like and how can we use it to predict values?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8F4801F-DD1A-4AB1-A3CA-F75958DC6ED5}"/>
              </a:ext>
            </a:extLst>
          </p:cNvPr>
          <p:cNvSpPr/>
          <p:nvPr/>
        </p:nvSpPr>
        <p:spPr>
          <a:xfrm>
            <a:off x="226303" y="4078057"/>
            <a:ext cx="2509398" cy="1970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5400" b="1" dirty="0">
                <a:solidFill>
                  <a:schemeClr val="accent3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Not</a:t>
            </a: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5400" b="1" dirty="0">
                <a:solidFill>
                  <a:schemeClr val="accent3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Uniform</a:t>
            </a:r>
            <a:endParaRPr lang="en-GB" sz="5400" dirty="0">
              <a:solidFill>
                <a:schemeClr val="accent3"/>
              </a:solidFill>
              <a:effectLst/>
              <a:latin typeface="+mj-lt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1A192CF1-23F8-45A8-A0C8-029CFF36BB55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accent1"/>
                </a:solidFill>
              </a:rPr>
              <a:t>How can the different probability distributions be used to calculate probabilities is specific circumstances?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0E6A8E3-4933-4E60-A274-236D976213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5F53348-079E-4A41-A674-0449214A5ED5}"/>
              </a:ext>
            </a:extLst>
          </p:cNvPr>
          <p:cNvPicPr/>
          <p:nvPr/>
        </p:nvPicPr>
        <p:blipFill rotWithShape="1">
          <a:blip r:embed="rId6"/>
          <a:srcRect l="2523" t="42902" r="67954" b="39651"/>
          <a:stretch/>
        </p:blipFill>
        <p:spPr>
          <a:xfrm>
            <a:off x="3182576" y="1274242"/>
            <a:ext cx="8266671" cy="4989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858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074" name="Picture 2" descr="checklist Icon 4380341">
            <a:extLst>
              <a:ext uri="{FF2B5EF4-FFF2-40B4-BE49-F238E27FC236}">
                <a16:creationId xmlns:a16="http://schemas.microsoft.com/office/drawing/2014/main" id="{3C26041F-3BAA-486F-AAF7-A3757471A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3" y="65650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B7AB86-8B33-4855-BD4D-C85A4CE0A506}"/>
              </a:ext>
            </a:extLst>
          </p:cNvPr>
          <p:cNvSpPr txBox="1"/>
          <p:nvPr/>
        </p:nvSpPr>
        <p:spPr>
          <a:xfrm>
            <a:off x="226303" y="2166578"/>
            <a:ext cx="1317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MWB ACTIVITY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92A7EA86-08C4-4694-B830-15520D6EF36C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What does the Uniform Distribution look like and how can we use it to predict values?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8F4801F-DD1A-4AB1-A3CA-F75958DC6ED5}"/>
              </a:ext>
            </a:extLst>
          </p:cNvPr>
          <p:cNvSpPr/>
          <p:nvPr/>
        </p:nvSpPr>
        <p:spPr>
          <a:xfrm>
            <a:off x="226303" y="4078057"/>
            <a:ext cx="2509398" cy="1970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5400" b="1" dirty="0">
                <a:solidFill>
                  <a:schemeClr val="accent3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Not</a:t>
            </a: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5400" b="1" dirty="0">
                <a:solidFill>
                  <a:schemeClr val="accent3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Uniform</a:t>
            </a:r>
            <a:endParaRPr lang="en-GB" sz="5400" dirty="0">
              <a:solidFill>
                <a:schemeClr val="accent3"/>
              </a:solidFill>
              <a:effectLst/>
              <a:latin typeface="+mj-lt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1A192CF1-23F8-45A8-A0C8-029CFF36BB55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accent1"/>
                </a:solidFill>
              </a:rPr>
              <a:t>How can the different probability distributions be used to calculate probabilities is specific circumstances?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0E6A8E3-4933-4E60-A274-236D976213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5F53348-079E-4A41-A674-0449214A5ED5}"/>
              </a:ext>
            </a:extLst>
          </p:cNvPr>
          <p:cNvPicPr/>
          <p:nvPr/>
        </p:nvPicPr>
        <p:blipFill rotWithShape="1">
          <a:blip r:embed="rId6"/>
          <a:srcRect l="36122" t="44112" r="34355" b="38441"/>
          <a:stretch/>
        </p:blipFill>
        <p:spPr>
          <a:xfrm>
            <a:off x="3182576" y="1274242"/>
            <a:ext cx="8266671" cy="4989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847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074" name="Picture 2" descr="checklist Icon 4380341">
            <a:extLst>
              <a:ext uri="{FF2B5EF4-FFF2-40B4-BE49-F238E27FC236}">
                <a16:creationId xmlns:a16="http://schemas.microsoft.com/office/drawing/2014/main" id="{3C26041F-3BAA-486F-AAF7-A3757471A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3" y="65650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B7AB86-8B33-4855-BD4D-C85A4CE0A506}"/>
              </a:ext>
            </a:extLst>
          </p:cNvPr>
          <p:cNvSpPr txBox="1"/>
          <p:nvPr/>
        </p:nvSpPr>
        <p:spPr>
          <a:xfrm>
            <a:off x="226303" y="2166578"/>
            <a:ext cx="1317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MWB ACTIVITY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92A7EA86-08C4-4694-B830-15520D6EF36C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What does the Uniform Distribution look like and how can we use it to predict values?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8F4801F-DD1A-4AB1-A3CA-F75958DC6ED5}"/>
              </a:ext>
            </a:extLst>
          </p:cNvPr>
          <p:cNvSpPr/>
          <p:nvPr/>
        </p:nvSpPr>
        <p:spPr>
          <a:xfrm>
            <a:off x="226303" y="4078057"/>
            <a:ext cx="2509398" cy="1970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5400" b="1" dirty="0">
                <a:solidFill>
                  <a:schemeClr val="accent3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Not</a:t>
            </a: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5400" b="1" dirty="0">
                <a:solidFill>
                  <a:schemeClr val="accent3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Uniform</a:t>
            </a:r>
            <a:endParaRPr lang="en-GB" sz="5400" dirty="0">
              <a:solidFill>
                <a:schemeClr val="accent3"/>
              </a:solidFill>
              <a:effectLst/>
              <a:latin typeface="+mj-lt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1A192CF1-23F8-45A8-A0C8-029CFF36BB55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accent1"/>
                </a:solidFill>
              </a:rPr>
              <a:t>How can the different probability distributions be used to calculate probabilities is specific circumstances?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0E6A8E3-4933-4E60-A274-236D976213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5F53348-079E-4A41-A674-0449214A5ED5}"/>
              </a:ext>
            </a:extLst>
          </p:cNvPr>
          <p:cNvPicPr/>
          <p:nvPr/>
        </p:nvPicPr>
        <p:blipFill rotWithShape="1">
          <a:blip r:embed="rId6"/>
          <a:srcRect l="66983" t="43087" r="3494" b="39466"/>
          <a:stretch/>
        </p:blipFill>
        <p:spPr>
          <a:xfrm>
            <a:off x="3182576" y="1274242"/>
            <a:ext cx="8266671" cy="4989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885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074" name="Picture 2" descr="checklist Icon 4380341">
            <a:extLst>
              <a:ext uri="{FF2B5EF4-FFF2-40B4-BE49-F238E27FC236}">
                <a16:creationId xmlns:a16="http://schemas.microsoft.com/office/drawing/2014/main" id="{3C26041F-3BAA-486F-AAF7-A3757471A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3" y="65650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B7AB86-8B33-4855-BD4D-C85A4CE0A506}"/>
              </a:ext>
            </a:extLst>
          </p:cNvPr>
          <p:cNvSpPr txBox="1"/>
          <p:nvPr/>
        </p:nvSpPr>
        <p:spPr>
          <a:xfrm>
            <a:off x="226303" y="2166578"/>
            <a:ext cx="1317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MWB ACTIVITY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92A7EA86-08C4-4694-B830-15520D6EF36C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What does the Uniform Distribution look like and how can we use it to predict values?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8F4801F-DD1A-4AB1-A3CA-F75958DC6ED5}"/>
              </a:ext>
            </a:extLst>
          </p:cNvPr>
          <p:cNvSpPr/>
          <p:nvPr/>
        </p:nvSpPr>
        <p:spPr>
          <a:xfrm>
            <a:off x="226303" y="4078057"/>
            <a:ext cx="2509398" cy="1970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5400" b="1" dirty="0">
                <a:solidFill>
                  <a:schemeClr val="accent3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Not</a:t>
            </a: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5400" b="1" dirty="0">
                <a:solidFill>
                  <a:schemeClr val="accent3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Uniform</a:t>
            </a:r>
            <a:endParaRPr lang="en-GB" sz="5400" dirty="0">
              <a:solidFill>
                <a:schemeClr val="accent3"/>
              </a:solidFill>
              <a:effectLst/>
              <a:latin typeface="+mj-lt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1A192CF1-23F8-45A8-A0C8-029CFF36BB55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accent1"/>
                </a:solidFill>
              </a:rPr>
              <a:t>How can the different probability distributions be used to calculate probabilities is specific circumstances?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0E6A8E3-4933-4E60-A274-236D976213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5F53348-079E-4A41-A674-0449214A5ED5}"/>
              </a:ext>
            </a:extLst>
          </p:cNvPr>
          <p:cNvPicPr/>
          <p:nvPr/>
        </p:nvPicPr>
        <p:blipFill rotWithShape="1">
          <a:blip r:embed="rId6"/>
          <a:srcRect l="67504" t="61105" r="2973" b="21448"/>
          <a:stretch/>
        </p:blipFill>
        <p:spPr>
          <a:xfrm>
            <a:off x="3182576" y="1274242"/>
            <a:ext cx="8266671" cy="4989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993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074" name="Picture 2" descr="checklist Icon 4380341">
            <a:extLst>
              <a:ext uri="{FF2B5EF4-FFF2-40B4-BE49-F238E27FC236}">
                <a16:creationId xmlns:a16="http://schemas.microsoft.com/office/drawing/2014/main" id="{3C26041F-3BAA-486F-AAF7-A3757471A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3" y="65650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B7AB86-8B33-4855-BD4D-C85A4CE0A506}"/>
              </a:ext>
            </a:extLst>
          </p:cNvPr>
          <p:cNvSpPr txBox="1"/>
          <p:nvPr/>
        </p:nvSpPr>
        <p:spPr>
          <a:xfrm>
            <a:off x="226303" y="2166578"/>
            <a:ext cx="1317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MWB ACTIVITY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92A7EA86-08C4-4694-B830-15520D6EF36C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What does the Uniform Distribution look like and how can we use it to predict values?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8F4801F-DD1A-4AB1-A3CA-F75958DC6ED5}"/>
              </a:ext>
            </a:extLst>
          </p:cNvPr>
          <p:cNvSpPr/>
          <p:nvPr/>
        </p:nvSpPr>
        <p:spPr>
          <a:xfrm>
            <a:off x="226303" y="4078057"/>
            <a:ext cx="2509398" cy="1970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5400" b="1" dirty="0">
                <a:solidFill>
                  <a:schemeClr val="accent3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Not</a:t>
            </a: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5400" b="1" dirty="0">
                <a:solidFill>
                  <a:schemeClr val="accent3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Uniform</a:t>
            </a:r>
            <a:endParaRPr lang="en-GB" sz="5400" dirty="0">
              <a:solidFill>
                <a:schemeClr val="accent3"/>
              </a:solidFill>
              <a:effectLst/>
              <a:latin typeface="+mj-lt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1A192CF1-23F8-45A8-A0C8-029CFF36BB55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accent1"/>
                </a:solidFill>
              </a:rPr>
              <a:t>How can the different probability distributions be used to calculate probabilities is specific circumstances?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0E6A8E3-4933-4E60-A274-236D976213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5F53348-079E-4A41-A674-0449214A5ED5}"/>
              </a:ext>
            </a:extLst>
          </p:cNvPr>
          <p:cNvPicPr/>
          <p:nvPr/>
        </p:nvPicPr>
        <p:blipFill rotWithShape="1">
          <a:blip r:embed="rId6"/>
          <a:srcRect l="33794" t="60663" r="36683" b="21890"/>
          <a:stretch/>
        </p:blipFill>
        <p:spPr>
          <a:xfrm>
            <a:off x="3182576" y="1274242"/>
            <a:ext cx="8266671" cy="4989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533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074" name="Picture 2" descr="checklist Icon 4380341">
            <a:extLst>
              <a:ext uri="{FF2B5EF4-FFF2-40B4-BE49-F238E27FC236}">
                <a16:creationId xmlns:a16="http://schemas.microsoft.com/office/drawing/2014/main" id="{3C26041F-3BAA-486F-AAF7-A3757471A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3" y="65650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B7AB86-8B33-4855-BD4D-C85A4CE0A506}"/>
              </a:ext>
            </a:extLst>
          </p:cNvPr>
          <p:cNvSpPr txBox="1"/>
          <p:nvPr/>
        </p:nvSpPr>
        <p:spPr>
          <a:xfrm>
            <a:off x="226303" y="2166578"/>
            <a:ext cx="1317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MWB ACTIVITY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92A7EA86-08C4-4694-B830-15520D6EF36C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What does the Uniform Distribution look like and how can we use it to predict values?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8F4801F-DD1A-4AB1-A3CA-F75958DC6ED5}"/>
              </a:ext>
            </a:extLst>
          </p:cNvPr>
          <p:cNvSpPr/>
          <p:nvPr/>
        </p:nvSpPr>
        <p:spPr>
          <a:xfrm>
            <a:off x="226303" y="4078057"/>
            <a:ext cx="2509398" cy="1970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5400" b="1" dirty="0">
                <a:solidFill>
                  <a:schemeClr val="accent3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Not</a:t>
            </a: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5400" b="1" dirty="0">
                <a:solidFill>
                  <a:schemeClr val="accent3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Uniform</a:t>
            </a:r>
            <a:endParaRPr lang="en-GB" sz="5400" dirty="0">
              <a:solidFill>
                <a:schemeClr val="accent3"/>
              </a:solidFill>
              <a:effectLst/>
              <a:latin typeface="+mj-lt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1A192CF1-23F8-45A8-A0C8-029CFF36BB55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accent1"/>
                </a:solidFill>
              </a:rPr>
              <a:t>How can the different probability distributions be used to calculate probabilities is specific circumstances?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0E6A8E3-4933-4E60-A274-236D976213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5F53348-079E-4A41-A674-0449214A5ED5}"/>
              </a:ext>
            </a:extLst>
          </p:cNvPr>
          <p:cNvPicPr/>
          <p:nvPr/>
        </p:nvPicPr>
        <p:blipFill rotWithShape="1">
          <a:blip r:embed="rId6"/>
          <a:srcRect l="4467" t="59401" r="66010" b="23152"/>
          <a:stretch/>
        </p:blipFill>
        <p:spPr>
          <a:xfrm>
            <a:off x="3182576" y="1274242"/>
            <a:ext cx="8266671" cy="4989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397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074" name="Picture 2" descr="checklist Icon 4380341">
            <a:extLst>
              <a:ext uri="{FF2B5EF4-FFF2-40B4-BE49-F238E27FC236}">
                <a16:creationId xmlns:a16="http://schemas.microsoft.com/office/drawing/2014/main" id="{3C26041F-3BAA-486F-AAF7-A3757471A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3" y="65650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B7AB86-8B33-4855-BD4D-C85A4CE0A506}"/>
              </a:ext>
            </a:extLst>
          </p:cNvPr>
          <p:cNvSpPr txBox="1"/>
          <p:nvPr/>
        </p:nvSpPr>
        <p:spPr>
          <a:xfrm>
            <a:off x="226303" y="2166578"/>
            <a:ext cx="1317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MWB ACTIVITY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92A7EA86-08C4-4694-B830-15520D6EF36C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What does the Uniform Distribution look like and how can we use it to predict values?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8F4801F-DD1A-4AB1-A3CA-F75958DC6ED5}"/>
              </a:ext>
            </a:extLst>
          </p:cNvPr>
          <p:cNvSpPr/>
          <p:nvPr/>
        </p:nvSpPr>
        <p:spPr>
          <a:xfrm>
            <a:off x="226303" y="4078057"/>
            <a:ext cx="2509398" cy="1970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5400" b="1" dirty="0">
                <a:solidFill>
                  <a:schemeClr val="accent3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Not</a:t>
            </a: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5400" b="1" dirty="0">
                <a:solidFill>
                  <a:schemeClr val="accent3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Uniform</a:t>
            </a:r>
            <a:endParaRPr lang="en-GB" sz="5400" dirty="0">
              <a:solidFill>
                <a:schemeClr val="accent3"/>
              </a:solidFill>
              <a:effectLst/>
              <a:latin typeface="+mj-lt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1A192CF1-23F8-45A8-A0C8-029CFF36BB55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accent1"/>
                </a:solidFill>
              </a:rPr>
              <a:t>How can the different probability distributions be used to calculate probabilities is specific circumstances?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0E6A8E3-4933-4E60-A274-236D976213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5F53348-079E-4A41-A674-0449214A5ED5}"/>
              </a:ext>
            </a:extLst>
          </p:cNvPr>
          <p:cNvPicPr/>
          <p:nvPr/>
        </p:nvPicPr>
        <p:blipFill rotWithShape="1">
          <a:blip r:embed="rId6"/>
          <a:srcRect l="2931" t="79344" r="67546" b="3209"/>
          <a:stretch/>
        </p:blipFill>
        <p:spPr>
          <a:xfrm>
            <a:off x="3182576" y="1274242"/>
            <a:ext cx="8266671" cy="4989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566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074" name="Picture 2" descr="checklist Icon 4380341">
            <a:extLst>
              <a:ext uri="{FF2B5EF4-FFF2-40B4-BE49-F238E27FC236}">
                <a16:creationId xmlns:a16="http://schemas.microsoft.com/office/drawing/2014/main" id="{3C26041F-3BAA-486F-AAF7-A3757471A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3" y="65650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B7AB86-8B33-4855-BD4D-C85A4CE0A506}"/>
              </a:ext>
            </a:extLst>
          </p:cNvPr>
          <p:cNvSpPr txBox="1"/>
          <p:nvPr/>
        </p:nvSpPr>
        <p:spPr>
          <a:xfrm>
            <a:off x="226303" y="2166578"/>
            <a:ext cx="1317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MWB ACTIVITY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92A7EA86-08C4-4694-B830-15520D6EF36C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What does the Uniform Distribution look like and how can we use it to predict values?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8F4801F-DD1A-4AB1-A3CA-F75958DC6ED5}"/>
              </a:ext>
            </a:extLst>
          </p:cNvPr>
          <p:cNvSpPr/>
          <p:nvPr/>
        </p:nvSpPr>
        <p:spPr>
          <a:xfrm>
            <a:off x="226303" y="4078057"/>
            <a:ext cx="2509398" cy="1970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endParaRPr lang="en-GB" sz="5400" b="1" dirty="0">
              <a:solidFill>
                <a:schemeClr val="accent3"/>
              </a:solidFill>
              <a:latin typeface="+mj-lt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5400" b="1" dirty="0">
                <a:solidFill>
                  <a:schemeClr val="accent3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Uniform</a:t>
            </a:r>
            <a:endParaRPr lang="en-GB" sz="5400" dirty="0">
              <a:solidFill>
                <a:schemeClr val="accent3"/>
              </a:solidFill>
              <a:effectLst/>
              <a:latin typeface="+mj-lt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1A192CF1-23F8-45A8-A0C8-029CFF36BB55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accent1"/>
                </a:solidFill>
              </a:rPr>
              <a:t>How can the different probability distributions be used to calculate probabilities is specific circumstances?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0E6A8E3-4933-4E60-A274-236D976213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5F53348-079E-4A41-A674-0449214A5ED5}"/>
              </a:ext>
            </a:extLst>
          </p:cNvPr>
          <p:cNvPicPr/>
          <p:nvPr/>
        </p:nvPicPr>
        <p:blipFill rotWithShape="1">
          <a:blip r:embed="rId6"/>
          <a:srcRect l="37392" t="78693" r="33085" b="3860"/>
          <a:stretch/>
        </p:blipFill>
        <p:spPr>
          <a:xfrm>
            <a:off x="3182576" y="1274242"/>
            <a:ext cx="8266671" cy="4989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603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074" name="Picture 2" descr="checklist Icon 4380341">
            <a:extLst>
              <a:ext uri="{FF2B5EF4-FFF2-40B4-BE49-F238E27FC236}">
                <a16:creationId xmlns:a16="http://schemas.microsoft.com/office/drawing/2014/main" id="{3C26041F-3BAA-486F-AAF7-A3757471A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3" y="65650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B7AB86-8B33-4855-BD4D-C85A4CE0A506}"/>
              </a:ext>
            </a:extLst>
          </p:cNvPr>
          <p:cNvSpPr txBox="1"/>
          <p:nvPr/>
        </p:nvSpPr>
        <p:spPr>
          <a:xfrm>
            <a:off x="226303" y="2166578"/>
            <a:ext cx="1317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MWB ACTIVITY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92A7EA86-08C4-4694-B830-15520D6EF36C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What does the Uniform Distribution look like and how can we use it to predict values?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8F4801F-DD1A-4AB1-A3CA-F75958DC6ED5}"/>
              </a:ext>
            </a:extLst>
          </p:cNvPr>
          <p:cNvSpPr/>
          <p:nvPr/>
        </p:nvSpPr>
        <p:spPr>
          <a:xfrm>
            <a:off x="226303" y="4078057"/>
            <a:ext cx="2509398" cy="1970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endParaRPr lang="en-GB" sz="5400" b="1" dirty="0">
              <a:solidFill>
                <a:schemeClr val="accent3"/>
              </a:solidFill>
              <a:latin typeface="+mj-lt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5400" b="1" dirty="0">
                <a:solidFill>
                  <a:schemeClr val="accent3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Uniform</a:t>
            </a:r>
            <a:endParaRPr lang="en-GB" sz="5400" dirty="0">
              <a:solidFill>
                <a:schemeClr val="accent3"/>
              </a:solidFill>
              <a:effectLst/>
              <a:latin typeface="+mj-lt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1A192CF1-23F8-45A8-A0C8-029CFF36BB55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accent1"/>
                </a:solidFill>
              </a:rPr>
              <a:t>How can the different probability distributions be used to calculate probabilities is specific circumstances?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0E6A8E3-4933-4E60-A274-236D976213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5F53348-079E-4A41-A674-0449214A5ED5}"/>
              </a:ext>
            </a:extLst>
          </p:cNvPr>
          <p:cNvPicPr/>
          <p:nvPr/>
        </p:nvPicPr>
        <p:blipFill rotWithShape="1">
          <a:blip r:embed="rId6"/>
          <a:srcRect l="69127" t="79816" r="1350" b="2737"/>
          <a:stretch/>
        </p:blipFill>
        <p:spPr>
          <a:xfrm>
            <a:off x="3182576" y="1274242"/>
            <a:ext cx="8266671" cy="4989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091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accent1"/>
                </a:solidFill>
              </a:rPr>
              <a:t>How can the different probability distributions be used to calculate probabilities is specific circumstances?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854D027-EC73-4190-908E-52E0AE70FE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B9BA5D38-3493-4291-AB57-503F15B4608B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What does the Uniform Distribution look like and how can we use it to predict values?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8E5D6B5-3F66-4AC6-90C2-2F3FDBDFAC85}"/>
              </a:ext>
            </a:extLst>
          </p:cNvPr>
          <p:cNvSpPr/>
          <p:nvPr/>
        </p:nvSpPr>
        <p:spPr>
          <a:xfrm>
            <a:off x="109491" y="938653"/>
            <a:ext cx="10692130" cy="4915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400" b="1" u="sng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The Knowledge Phase</a:t>
            </a:r>
            <a:endParaRPr lang="en-GB" sz="20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4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We can calculate averages from a Uniform distribution. We know that to calculate the mean of any set of data we add all of the values together and divide by the total number of values.</a:t>
            </a:r>
            <a:endParaRPr lang="en-GB" sz="20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4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When calculating the weighted mean we use a similar process but must take into consideration the weight of each piece of data.</a:t>
            </a:r>
            <a:endParaRPr lang="en-GB" sz="20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4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For a discrete uniform distribution, when the data is evenly spaced and of equal weight we know that the mean and median will be the same value.</a:t>
            </a:r>
            <a:endParaRPr lang="en-GB" sz="20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4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With the uniform distribution, because the probability (weight) of each value is the same we can calculate these values using a shortcut:</a:t>
            </a:r>
            <a:endParaRPr lang="en-GB" sz="20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 marL="342900" lvl="0" indent="-342900">
              <a:lnSpc>
                <a:spcPct val="106000"/>
              </a:lnSpc>
              <a:spcAft>
                <a:spcPts val="100"/>
              </a:spcAft>
              <a:buFont typeface="+mj-lt"/>
              <a:buAutoNum type="arabicPeriod"/>
            </a:pPr>
            <a:r>
              <a:rPr lang="en-GB" sz="24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adding the first and last values</a:t>
            </a:r>
            <a:endParaRPr lang="en-GB" sz="20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 marL="342900" lvl="0" indent="-342900">
              <a:lnSpc>
                <a:spcPct val="106000"/>
              </a:lnSpc>
              <a:spcAft>
                <a:spcPts val="100"/>
              </a:spcAft>
              <a:buFont typeface="+mj-lt"/>
              <a:buAutoNum type="arabicPeriod"/>
            </a:pPr>
            <a:r>
              <a:rPr lang="en-GB" sz="24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dividing by 2</a:t>
            </a:r>
            <a:endParaRPr lang="en-GB" sz="20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83257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accent1"/>
                </a:solidFill>
              </a:rPr>
              <a:t>How can the different probability distributions be used to calculate probabilities is specific circumstances?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854D027-EC73-4190-908E-52E0AE70FE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B9BA5D38-3493-4291-AB57-503F15B4608B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What does the Uniform Distribution look like and how can we use it to predict values?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79406A5-F60B-4BB6-831D-071625F367AF}"/>
              </a:ext>
            </a:extLst>
          </p:cNvPr>
          <p:cNvSpPr/>
          <p:nvPr/>
        </p:nvSpPr>
        <p:spPr>
          <a:xfrm>
            <a:off x="198268" y="958133"/>
            <a:ext cx="6957134" cy="28581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800" b="1" u="sng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I DO</a:t>
            </a:r>
          </a:p>
          <a:p>
            <a:pPr>
              <a:lnSpc>
                <a:spcPct val="106000"/>
              </a:lnSpc>
              <a:spcAft>
                <a:spcPts val="100"/>
              </a:spcAft>
            </a:pPr>
            <a:endParaRPr lang="en-GB" sz="2800" b="1" u="sng" dirty="0">
              <a:solidFill>
                <a:schemeClr val="accent1"/>
              </a:solidFill>
              <a:latin typeface="Calibri Light" panose="020F03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8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When you roll a fair dice, each of the six faces </a:t>
            </a:r>
            <a:br>
              <a:rPr lang="en-GB" sz="28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</a:br>
            <a:r>
              <a:rPr lang="en-GB" sz="28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is equally likely to occur. </a:t>
            </a:r>
            <a:endParaRPr lang="en-GB" sz="24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8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 </a:t>
            </a:r>
            <a:endParaRPr lang="en-GB" sz="24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r>
              <a:rPr lang="en-GB" sz="28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Draw a probability diagram to show this</a:t>
            </a:r>
            <a:endParaRPr lang="en-GB" sz="28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89471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accent1"/>
                </a:solidFill>
              </a:rPr>
              <a:t>How can the different probability distributions be used to calculate probabilities is specific circumstances?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854D027-EC73-4190-908E-52E0AE70FE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B9BA5D38-3493-4291-AB57-503F15B4608B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What does the Uniform Distribution look like and how can we use it to predict values?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79406A5-F60B-4BB6-831D-071625F367AF}"/>
              </a:ext>
            </a:extLst>
          </p:cNvPr>
          <p:cNvSpPr/>
          <p:nvPr/>
        </p:nvSpPr>
        <p:spPr>
          <a:xfrm>
            <a:off x="198268" y="958133"/>
            <a:ext cx="6957134" cy="3185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800" b="1" u="sng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WE DO</a:t>
            </a:r>
          </a:p>
          <a:p>
            <a:pPr>
              <a:lnSpc>
                <a:spcPct val="106000"/>
              </a:lnSpc>
              <a:spcAft>
                <a:spcPts val="100"/>
              </a:spcAft>
            </a:pPr>
            <a:endParaRPr lang="en-GB" sz="2800" b="1" u="sng" dirty="0">
              <a:solidFill>
                <a:schemeClr val="accent1"/>
              </a:solidFill>
              <a:latin typeface="Calibri Light" panose="020F03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r>
              <a:rPr lang="en-GB" sz="2800" dirty="0">
                <a:solidFill>
                  <a:schemeClr val="accent1"/>
                </a:solidFill>
              </a:rPr>
              <a:t>When you roll a fair dice, each of the six faces is equally likely to occur. </a:t>
            </a:r>
          </a:p>
          <a:p>
            <a:r>
              <a:rPr lang="en-GB" sz="2800" dirty="0">
                <a:solidFill>
                  <a:schemeClr val="accent1"/>
                </a:solidFill>
              </a:rPr>
              <a:t> </a:t>
            </a:r>
          </a:p>
          <a:p>
            <a:r>
              <a:rPr lang="en-GB" sz="2800" dirty="0">
                <a:solidFill>
                  <a:schemeClr val="accent1"/>
                </a:solidFill>
              </a:rPr>
              <a:t>Calculate the mean and median score from the dice</a:t>
            </a:r>
          </a:p>
        </p:txBody>
      </p:sp>
    </p:spTree>
    <p:extLst>
      <p:ext uri="{BB962C8B-B14F-4D97-AF65-F5344CB8AC3E}">
        <p14:creationId xmlns:p14="http://schemas.microsoft.com/office/powerpoint/2010/main" val="10260690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accent1"/>
                </a:solidFill>
              </a:rPr>
              <a:t>How can the different probability distributions be used to calculate probabilities is specific circumstances?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854D027-EC73-4190-908E-52E0AE70FE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B9BA5D38-3493-4291-AB57-503F15B4608B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What does the Uniform Distribution look like and how can we use it to predict values?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79406A5-F60B-4BB6-831D-071625F367AF}"/>
              </a:ext>
            </a:extLst>
          </p:cNvPr>
          <p:cNvSpPr/>
          <p:nvPr/>
        </p:nvSpPr>
        <p:spPr>
          <a:xfrm>
            <a:off x="198268" y="958133"/>
            <a:ext cx="6957134" cy="3616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800" b="1" u="sng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YOU DO</a:t>
            </a:r>
          </a:p>
          <a:p>
            <a:pPr>
              <a:lnSpc>
                <a:spcPct val="106000"/>
              </a:lnSpc>
              <a:spcAft>
                <a:spcPts val="100"/>
              </a:spcAft>
            </a:pPr>
            <a:endParaRPr lang="en-GB" sz="2800" b="1" u="sng" dirty="0">
              <a:solidFill>
                <a:schemeClr val="accent1"/>
              </a:solidFill>
              <a:latin typeface="Calibri Light" panose="020F03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r>
              <a:rPr lang="en-GB" sz="2800" dirty="0">
                <a:solidFill>
                  <a:schemeClr val="accent1"/>
                </a:solidFill>
              </a:rPr>
              <a:t>Random numbers from 0 to 9 are created using a calculator. </a:t>
            </a:r>
          </a:p>
          <a:p>
            <a:r>
              <a:rPr lang="en-GB" sz="2800" dirty="0">
                <a:solidFill>
                  <a:schemeClr val="accent1"/>
                </a:solidFill>
              </a:rPr>
              <a:t>Draw a diagram to illustrate the probability distribution</a:t>
            </a:r>
          </a:p>
          <a:p>
            <a:r>
              <a:rPr lang="en-GB" sz="2800" dirty="0">
                <a:solidFill>
                  <a:schemeClr val="accent1"/>
                </a:solidFill>
              </a:rPr>
              <a:t>(a) what is the probability of each value?</a:t>
            </a:r>
          </a:p>
          <a:p>
            <a:r>
              <a:rPr lang="en-GB" sz="2800" dirty="0">
                <a:solidFill>
                  <a:schemeClr val="accent1"/>
                </a:solidFill>
              </a:rPr>
              <a:t>(b) what is the expected mean value?</a:t>
            </a:r>
          </a:p>
        </p:txBody>
      </p:sp>
    </p:spTree>
    <p:extLst>
      <p:ext uri="{BB962C8B-B14F-4D97-AF65-F5344CB8AC3E}">
        <p14:creationId xmlns:p14="http://schemas.microsoft.com/office/powerpoint/2010/main" val="17491796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0F9FA65-FAC6-41E3-8809-D78F981FD63C}"/>
              </a:ext>
            </a:extLst>
          </p:cNvPr>
          <p:cNvSpPr txBox="1">
            <a:spLocks/>
          </p:cNvSpPr>
          <p:nvPr/>
        </p:nvSpPr>
        <p:spPr>
          <a:xfrm>
            <a:off x="214913" y="1580225"/>
            <a:ext cx="11762173" cy="45680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800" b="1" dirty="0">
                <a:solidFill>
                  <a:schemeClr val="accent1"/>
                </a:solidFill>
              </a:rPr>
              <a:t>Practise Questions</a:t>
            </a:r>
          </a:p>
          <a:p>
            <a:endParaRPr lang="en-GB" sz="8800" b="1" dirty="0">
              <a:solidFill>
                <a:schemeClr val="accent1"/>
              </a:solidFill>
            </a:endParaRPr>
          </a:p>
          <a:p>
            <a:r>
              <a:rPr lang="en-GB" sz="8800" b="1" dirty="0">
                <a:solidFill>
                  <a:schemeClr val="accent1"/>
                </a:solidFill>
              </a:rPr>
              <a:t>Exam Questions</a:t>
            </a:r>
            <a:endParaRPr lang="en-GB" sz="8800" dirty="0">
              <a:solidFill>
                <a:schemeClr val="accent1"/>
              </a:solidFill>
            </a:endParaRPr>
          </a:p>
        </p:txBody>
      </p:sp>
      <p:pic>
        <p:nvPicPr>
          <p:cNvPr id="5124" name="Picture 4" descr="exam Icon 4733778">
            <a:extLst>
              <a:ext uri="{FF2B5EF4-FFF2-40B4-BE49-F238E27FC236}">
                <a16:creationId xmlns:a16="http://schemas.microsoft.com/office/drawing/2014/main" id="{B0B50973-7EC6-4AC2-B5D0-9A5A4A0039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2828" y="4175548"/>
            <a:ext cx="1353600" cy="135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106C1D1-B328-417B-80FC-A4F25E2A8C9F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750" y="1580225"/>
            <a:ext cx="1353600" cy="1353600"/>
          </a:xfrm>
          <a:prstGeom prst="rect">
            <a:avLst/>
          </a:prstGeom>
        </p:spPr>
      </p:pic>
      <p:sp>
        <p:nvSpPr>
          <p:cNvPr id="4" name="Subtitle 3">
            <a:extLst>
              <a:ext uri="{FF2B5EF4-FFF2-40B4-BE49-F238E27FC236}">
                <a16:creationId xmlns:a16="http://schemas.microsoft.com/office/drawing/2014/main" id="{701558BF-9767-4C85-81A9-F4491645AB1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1BC6FC06-81DB-4722-86D8-E05189B286FA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What does the Uniform Distribution look like and how can we use it to predict values?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7DCF68D5-75CB-4969-BE58-B959D92CFCFC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accent1"/>
                </a:solidFill>
              </a:rPr>
              <a:t>How can the different probability distributions be used to calculate probabilities is specific circumstances?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F2021BF-640D-477B-A0FC-63A922D0B6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7222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2937</TotalTime>
  <Words>1206</Words>
  <Application>Microsoft Office PowerPoint</Application>
  <PresentationFormat>Widescreen</PresentationFormat>
  <Paragraphs>134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Yu Mincho</vt:lpstr>
      <vt:lpstr>Arial</vt:lpstr>
      <vt:lpstr>Calibri</vt:lpstr>
      <vt:lpstr>Calibri Light</vt:lpstr>
      <vt:lpstr>Gautami</vt:lpstr>
      <vt:lpstr>Symbol</vt:lpstr>
      <vt:lpstr>Office Theme</vt:lpstr>
      <vt:lpstr>How can the different probability distributions be used to calculate probabilities is specific circumstances?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11: Confidence Intervals and the Central Limit Theorem</dc:title>
  <dc:creator>Mrs E Hodgetts</dc:creator>
  <cp:lastModifiedBy>Mrs Hodgetts</cp:lastModifiedBy>
  <cp:revision>90</cp:revision>
  <dcterms:created xsi:type="dcterms:W3CDTF">2022-05-17T07:55:04Z</dcterms:created>
  <dcterms:modified xsi:type="dcterms:W3CDTF">2024-02-08T13:29:37Z</dcterms:modified>
</cp:coreProperties>
</file>