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6" r:id="rId1"/>
  </p:sldMasterIdLst>
  <p:sldIdLst>
    <p:sldId id="256" r:id="rId2"/>
    <p:sldId id="304" r:id="rId3"/>
    <p:sldId id="306" r:id="rId4"/>
    <p:sldId id="307" r:id="rId5"/>
    <p:sldId id="290" r:id="rId6"/>
    <p:sldId id="300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D6B072-5E28-4AEA-A0F0-4CAD26C3025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A941605-DACF-4D7C-9545-39C5072C196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B0433C-5B35-40F9-9EBB-D9590F4C57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460FC-30B6-42B8-953D-5EC6D09F31C8}" type="datetimeFigureOut">
              <a:rPr lang="en-GB" smtClean="0"/>
              <a:t>09/11/2023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920F3E-AF7F-43F9-9183-BF01C3F854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6EF022-9789-46AA-A447-3CEE85FF9F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E3F92-42B2-44FD-87C4-0F69EE84AB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37272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0EFC6B-A6CC-48EB-8575-344AF612D7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DD8C36-4530-44F9-8148-3BD8ADAE94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E746A6-E376-4400-96D3-1D630FB2D2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460FC-30B6-42B8-953D-5EC6D09F31C8}" type="datetimeFigureOut">
              <a:rPr lang="en-GB" smtClean="0"/>
              <a:t>09/11/2023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9B4F4E-1845-4F2A-9133-CBAB969B90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EC0F56-37A9-4824-A028-903387EC39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E3F92-42B2-44FD-87C4-0F69EE84AB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862495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F29554-6254-44A2-906A-CFB561AC90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F421DC-3FDF-4A68-9ECE-A278452901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E5E0AB-5A68-4A0A-B930-C81C28D140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460FC-30B6-42B8-953D-5EC6D09F31C8}" type="datetimeFigureOut">
              <a:rPr lang="en-GB" smtClean="0"/>
              <a:t>09/11/2023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E038D0-9F5C-41AF-AFF9-E502B7A705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4D7D13-3634-4F2C-A221-EBD018DAD5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E3F92-42B2-44FD-87C4-0F69EE84AB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19396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F5866C-8842-4D64-A781-52DF83B7AA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5DC8DE-74E4-4441-8AF3-2BC45F5E541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893C213-5B42-412D-A8A1-C0D746E0043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6DF4B94-E745-47B1-88B8-4BD00BEDE3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460FC-30B6-42B8-953D-5EC6D09F31C8}" type="datetimeFigureOut">
              <a:rPr lang="en-GB" smtClean="0"/>
              <a:t>09/11/2023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D022163-43F8-416F-B1CF-D8DAF277E8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714880-3FAF-4DEA-BEBD-F73E55BDB2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E3F92-42B2-44FD-87C4-0F69EE84AB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45638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C42897-CD95-4AD2-849A-F653195B85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C3E8639-C96E-44F2-A211-364301406D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D5D3724-D50C-4459-88C4-DA5BC044898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031FAD8-C6FD-4F71-853D-F1902E2C2ED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93BA530-C836-48FB-B823-306A4D13225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1C82BE7-235D-47CC-BED9-F72791AF87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460FC-30B6-42B8-953D-5EC6D09F31C8}" type="datetimeFigureOut">
              <a:rPr lang="en-GB" smtClean="0"/>
              <a:t>09/11/2023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EE8B7F0-3941-4935-B904-C463B9571E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88AD4DD-E4B4-40D3-91FD-6BCABD69FC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E3F92-42B2-44FD-87C4-0F69EE84AB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37278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4D3B3F-2743-4FE0-A13F-062A163F5F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BA58F61-C29B-452D-AB67-39A165DF2A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460FC-30B6-42B8-953D-5EC6D09F31C8}" type="datetimeFigureOut">
              <a:rPr lang="en-GB" smtClean="0"/>
              <a:t>09/11/2023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6C0B695-8F00-4CE0-8A96-64823F4DDD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CEDC951-606C-4536-AF6A-44450056DE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E3F92-42B2-44FD-87C4-0F69EE84AB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01627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D8E81B1-9B41-4AD5-B5F2-666BC36FCA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460FC-30B6-42B8-953D-5EC6D09F31C8}" type="datetimeFigureOut">
              <a:rPr lang="en-GB" smtClean="0"/>
              <a:t>09/11/2023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F4B62ED-7DF8-4DE0-858F-C2432859C9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9D1F23-8EE9-421A-A4F8-A1E088363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E3F92-42B2-44FD-87C4-0F69EE84AB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55476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1BA761-667A-4F0A-A052-32BEA8DE2E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A4A5A5-DB8A-492C-8BE1-2184240BB7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2E7582-00F1-480D-A774-5876148FE9D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AE00BC-A331-426D-AF4C-26FD491D53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460FC-30B6-42B8-953D-5EC6D09F31C8}" type="datetimeFigureOut">
              <a:rPr lang="en-GB" smtClean="0"/>
              <a:t>09/11/2023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08BA32-CA65-4184-98DD-80C0AD30BD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5421B45-E21A-43DC-9B8C-15DD93D862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E3F92-42B2-44FD-87C4-0F69EE84AB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84883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C18493-D661-451E-935A-ECEA042028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5692AE8-0043-48F4-9CC3-F66E4E39FF3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6BB39B-84F7-448C-BFBD-4F844B9B63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B0CB3A1-3912-47C3-ADD9-F463C4865A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460FC-30B6-42B8-953D-5EC6D09F31C8}" type="datetimeFigureOut">
              <a:rPr lang="en-GB" smtClean="0"/>
              <a:t>09/11/2023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D5E5B28-42E1-4A69-9AC5-955B14E9DC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C2B7BC-2D8E-4751-892C-7D67102686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E3F92-42B2-44FD-87C4-0F69EE84AB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284101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3887CC-6C22-4B34-96BC-2C95A4E6C5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0987B1D-F8FA-483B-86D2-BFF69C0212E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39789F-B05A-41BC-BC54-17354FFDAE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460FC-30B6-42B8-953D-5EC6D09F31C8}" type="datetimeFigureOut">
              <a:rPr lang="en-GB" smtClean="0"/>
              <a:t>09/11/2023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3A4A94-E0E8-42DA-BB22-156C8D88C3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30335B-4A81-41B0-8B26-76AEBDCC95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E3F92-42B2-44FD-87C4-0F69EE84AB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8694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CB8BDB8-4C32-4803-9B13-02C8D93E65C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8C5A0B0-9BBD-4DB3-BB33-CBEFA20475D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C58500-8C03-4235-B763-B047653120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460FC-30B6-42B8-953D-5EC6D09F31C8}" type="datetimeFigureOut">
              <a:rPr lang="en-GB" smtClean="0"/>
              <a:t>09/11/2023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273401-3FBF-4309-A91A-737B31DE8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95CD15-AFFB-4740-85BD-2A9F44E4F1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E3F92-42B2-44FD-87C4-0F69EE84AB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70083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E215631-765E-4B35-BAB5-56D6BE0539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0706CB6-92D3-4F89-B006-A4EB93A119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12F70E-0065-4DC3-8121-494C0BAA909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C460FC-30B6-42B8-953D-5EC6D09F31C8}" type="datetimeFigureOut">
              <a:rPr lang="en-GB" smtClean="0"/>
              <a:t>09/11/2023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678C08-3ECD-4AF3-9993-A1EE0111F7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B47304-BDDB-4DFA-A33F-CD5EE12FB2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CE3F92-42B2-44FD-87C4-0F69EE84AB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23895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7" r:id="rId1"/>
    <p:sldLayoutId id="2147483798" r:id="rId2"/>
    <p:sldLayoutId id="2147483799" r:id="rId3"/>
    <p:sldLayoutId id="2147483800" r:id="rId4"/>
    <p:sldLayoutId id="2147483801" r:id="rId5"/>
    <p:sldLayoutId id="2147483802" r:id="rId6"/>
    <p:sldLayoutId id="2147483803" r:id="rId7"/>
    <p:sldLayoutId id="2147483804" r:id="rId8"/>
    <p:sldLayoutId id="2147483805" r:id="rId9"/>
    <p:sldLayoutId id="2147483806" r:id="rId10"/>
    <p:sldLayoutId id="214748380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4.JP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G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3B44C5-C8CC-41DB-B17F-DE9DCF103BE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21654" y="1848240"/>
            <a:ext cx="9144000" cy="1396042"/>
          </a:xfrm>
        </p:spPr>
        <p:txBody>
          <a:bodyPr>
            <a:noAutofit/>
          </a:bodyPr>
          <a:lstStyle/>
          <a:p>
            <a:r>
              <a:rPr lang="en-GB" sz="4400" b="1" dirty="0">
                <a:solidFill>
                  <a:schemeClr val="tx2"/>
                </a:solidFill>
              </a:rPr>
              <a:t>How can we use different statistical calculations to describe sets of data?</a:t>
            </a:r>
            <a:endParaRPr lang="en-GB" sz="3200" b="1" dirty="0">
              <a:solidFill>
                <a:schemeClr val="tx2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5C8FFFF-7729-4436-A123-D6817B15909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99870" y="6420775"/>
            <a:ext cx="9144000" cy="437225"/>
          </a:xfrm>
        </p:spPr>
        <p:txBody>
          <a:bodyPr>
            <a:normAutofit/>
          </a:bodyPr>
          <a:lstStyle/>
          <a:p>
            <a:pPr algn="l"/>
            <a:r>
              <a:rPr lang="en-GB" i="1" dirty="0">
                <a:solidFill>
                  <a:schemeClr val="accent3"/>
                </a:solidFill>
              </a:rPr>
              <a:t>What is the geometric mean and how do we calculate it?</a:t>
            </a:r>
            <a:endParaRPr lang="en-GB" dirty="0">
              <a:solidFill>
                <a:schemeClr val="accent3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1F64884-B4E4-416B-8DFE-6D53C8D98A8E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25" b="21721"/>
          <a:stretch/>
        </p:blipFill>
        <p:spPr bwMode="auto">
          <a:xfrm>
            <a:off x="0" y="6263640"/>
            <a:ext cx="1499870" cy="5943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EE2FF3-25A2-4778-ADAC-9D8044E35A43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58" b="20371"/>
          <a:stretch/>
        </p:blipFill>
        <p:spPr bwMode="auto">
          <a:xfrm>
            <a:off x="5044984" y="1089706"/>
            <a:ext cx="1771015" cy="685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1" name="Subtitle 2">
            <a:extLst>
              <a:ext uri="{FF2B5EF4-FFF2-40B4-BE49-F238E27FC236}">
                <a16:creationId xmlns:a16="http://schemas.microsoft.com/office/drawing/2014/main" id="{7FCEC2AE-8D0D-4350-8F76-3D90A8380F75}"/>
              </a:ext>
            </a:extLst>
          </p:cNvPr>
          <p:cNvSpPr txBox="1">
            <a:spLocks/>
          </p:cNvSpPr>
          <p:nvPr/>
        </p:nvSpPr>
        <p:spPr>
          <a:xfrm>
            <a:off x="1499870" y="3746376"/>
            <a:ext cx="9144000" cy="15131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000" b="1" u="sng" dirty="0">
                <a:solidFill>
                  <a:srgbClr val="7030A0"/>
                </a:solidFill>
              </a:rPr>
              <a:t>The Geometric Mean 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8A2C476-D344-428A-815C-A9761AEFF999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3045041" cy="168675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D4634565-79E7-45EE-B12D-5CCD1E4F420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7685" y="0"/>
            <a:ext cx="2154315" cy="1211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2612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95C8FFFF-7729-4436-A123-D6817B15909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99870" y="6420775"/>
            <a:ext cx="9144000" cy="437225"/>
          </a:xfrm>
        </p:spPr>
        <p:txBody>
          <a:bodyPr>
            <a:normAutofit/>
          </a:bodyPr>
          <a:lstStyle/>
          <a:p>
            <a:pPr algn="l"/>
            <a:r>
              <a:rPr lang="en-GB" i="1" dirty="0">
                <a:solidFill>
                  <a:schemeClr val="accent3"/>
                </a:solidFill>
              </a:rPr>
              <a:t>What is the geometric mean and how do we calculate it?</a:t>
            </a:r>
            <a:endParaRPr lang="en-GB" dirty="0">
              <a:solidFill>
                <a:schemeClr val="accent3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1F64884-B4E4-416B-8DFE-6D53C8D98A8E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25" b="21721"/>
          <a:stretch/>
        </p:blipFill>
        <p:spPr bwMode="auto">
          <a:xfrm>
            <a:off x="0" y="6263640"/>
            <a:ext cx="1499870" cy="5943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EE2FF3-25A2-4778-ADAC-9D8044E35A43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58" b="20371"/>
          <a:stretch/>
        </p:blipFill>
        <p:spPr bwMode="auto">
          <a:xfrm>
            <a:off x="0" y="0"/>
            <a:ext cx="1771015" cy="685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474D3171-5EDE-4F6B-B6BC-AA6ABE46E0CB}"/>
              </a:ext>
            </a:extLst>
          </p:cNvPr>
          <p:cNvSpPr txBox="1">
            <a:spLocks/>
          </p:cNvSpPr>
          <p:nvPr/>
        </p:nvSpPr>
        <p:spPr>
          <a:xfrm>
            <a:off x="1771015" y="124287"/>
            <a:ext cx="7938197" cy="437225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>
                <a:solidFill>
                  <a:schemeClr val="tx2"/>
                </a:solidFill>
              </a:rPr>
              <a:t>How can we use different statistical calculations to describe sets of data?</a:t>
            </a:r>
            <a:endParaRPr lang="en-GB" dirty="0">
              <a:solidFill>
                <a:srgbClr val="7030A0"/>
              </a:solidFill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F5DB092-3648-48DA-B7C1-C35A48C03F5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7685" y="0"/>
            <a:ext cx="2154315" cy="121180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8CA81C1-D4BF-41F2-99E6-6B084972B89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3652" y="1071885"/>
            <a:ext cx="9727497" cy="229275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D20FA11-6208-404C-8E68-2641A380A08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72750" y="3875009"/>
            <a:ext cx="9810959" cy="1540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19000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95C8FFFF-7729-4436-A123-D6817B15909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99870" y="6420775"/>
            <a:ext cx="9144000" cy="437225"/>
          </a:xfrm>
        </p:spPr>
        <p:txBody>
          <a:bodyPr>
            <a:normAutofit/>
          </a:bodyPr>
          <a:lstStyle/>
          <a:p>
            <a:pPr algn="l"/>
            <a:r>
              <a:rPr lang="en-GB" i="1" dirty="0">
                <a:solidFill>
                  <a:schemeClr val="accent3"/>
                </a:solidFill>
              </a:rPr>
              <a:t>What is the geometric mean and how do we calculate it?</a:t>
            </a:r>
            <a:endParaRPr lang="en-GB" dirty="0">
              <a:solidFill>
                <a:schemeClr val="accent3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1F64884-B4E4-416B-8DFE-6D53C8D98A8E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25" b="21721"/>
          <a:stretch/>
        </p:blipFill>
        <p:spPr bwMode="auto">
          <a:xfrm>
            <a:off x="0" y="6263640"/>
            <a:ext cx="1499870" cy="5943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EE2FF3-25A2-4778-ADAC-9D8044E35A43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58" b="20371"/>
          <a:stretch/>
        </p:blipFill>
        <p:spPr bwMode="auto">
          <a:xfrm>
            <a:off x="0" y="0"/>
            <a:ext cx="1771015" cy="685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474D3171-5EDE-4F6B-B6BC-AA6ABE46E0CB}"/>
              </a:ext>
            </a:extLst>
          </p:cNvPr>
          <p:cNvSpPr txBox="1">
            <a:spLocks/>
          </p:cNvSpPr>
          <p:nvPr/>
        </p:nvSpPr>
        <p:spPr>
          <a:xfrm>
            <a:off x="1771015" y="124287"/>
            <a:ext cx="7938197" cy="437225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>
                <a:solidFill>
                  <a:schemeClr val="tx2"/>
                </a:solidFill>
              </a:rPr>
              <a:t>How can we use different statistical calculations to describe sets of data?</a:t>
            </a:r>
            <a:endParaRPr lang="en-GB" dirty="0">
              <a:solidFill>
                <a:srgbClr val="7030A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81BAE700-BB94-4D9A-BC32-1DCA83FAFAF0}"/>
                  </a:ext>
                </a:extLst>
              </p:cNvPr>
              <p:cNvSpPr/>
              <p:nvPr/>
            </p:nvSpPr>
            <p:spPr>
              <a:xfrm>
                <a:off x="82078" y="810087"/>
                <a:ext cx="11644544" cy="372146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GB" sz="2400" b="1" u="sng" dirty="0">
                    <a:solidFill>
                      <a:schemeClr val="accent1"/>
                    </a:solidFill>
                    <a:latin typeface="+mj-lt"/>
                    <a:ea typeface="Calibri" panose="020F0502020204030204" pitchFamily="34" charset="0"/>
                    <a:cs typeface="Gautami" panose="020B0502040204020203" pitchFamily="34" charset="0"/>
                  </a:rPr>
                  <a:t>The Knowledge Phase</a:t>
                </a:r>
                <a:endParaRPr lang="en-GB" sz="2400" dirty="0">
                  <a:solidFill>
                    <a:schemeClr val="accent1"/>
                  </a:solidFill>
                  <a:latin typeface="+mj-lt"/>
                  <a:ea typeface="Calibri" panose="020F0502020204030204" pitchFamily="34" charset="0"/>
                  <a:cs typeface="Gautami" panose="020B0502040204020203" pitchFamily="34" charset="0"/>
                </a:endParaRPr>
              </a:p>
              <a:p>
                <a:r>
                  <a:rPr lang="en-GB" sz="2400" dirty="0">
                    <a:solidFill>
                      <a:schemeClr val="accent1"/>
                    </a:solidFill>
                    <a:latin typeface="+mj-lt"/>
                  </a:rPr>
                  <a:t>The mean that you have been calculating already is known as the </a:t>
                </a:r>
                <a:r>
                  <a:rPr lang="en-GB" sz="2400" b="1" dirty="0">
                    <a:solidFill>
                      <a:schemeClr val="accent1"/>
                    </a:solidFill>
                    <a:latin typeface="+mj-lt"/>
                  </a:rPr>
                  <a:t>'ARITHMETIC MEAN'</a:t>
                </a:r>
                <a:endParaRPr lang="en-GB" sz="2400" dirty="0">
                  <a:solidFill>
                    <a:schemeClr val="accent1"/>
                  </a:solidFill>
                  <a:latin typeface="+mj-lt"/>
                </a:endParaRPr>
              </a:p>
              <a:p>
                <a:r>
                  <a:rPr lang="en-GB" sz="2400" dirty="0">
                    <a:solidFill>
                      <a:schemeClr val="accent1"/>
                    </a:solidFill>
                    <a:latin typeface="+mj-lt"/>
                  </a:rPr>
                  <a:t>This is the average of a set of numerical values, as calculated by adding them together and dividing by </a:t>
                </a:r>
                <a:br>
                  <a:rPr lang="en-GB" sz="2400" dirty="0">
                    <a:solidFill>
                      <a:schemeClr val="accent1"/>
                    </a:solidFill>
                    <a:latin typeface="+mj-lt"/>
                  </a:rPr>
                </a:br>
                <a:r>
                  <a:rPr lang="en-GB" sz="2400" dirty="0">
                    <a:solidFill>
                      <a:schemeClr val="accent1"/>
                    </a:solidFill>
                    <a:latin typeface="+mj-lt"/>
                  </a:rPr>
                  <a:t>the number of terms in the set.</a:t>
                </a:r>
              </a:p>
              <a:p>
                <a:r>
                  <a:rPr lang="en-GB" sz="2400" dirty="0">
                    <a:solidFill>
                      <a:schemeClr val="accent1"/>
                    </a:solidFill>
                    <a:latin typeface="+mj-lt"/>
                  </a:rPr>
                  <a:t>The '</a:t>
                </a:r>
                <a:r>
                  <a:rPr lang="en-GB" sz="2400" b="1" dirty="0">
                    <a:solidFill>
                      <a:schemeClr val="accent1"/>
                    </a:solidFill>
                    <a:latin typeface="+mj-lt"/>
                  </a:rPr>
                  <a:t>'GEOMETRIC MEAN'</a:t>
                </a:r>
                <a:r>
                  <a:rPr lang="en-GB" sz="2400" dirty="0">
                    <a:solidFill>
                      <a:schemeClr val="accent1"/>
                    </a:solidFill>
                    <a:latin typeface="+mj-lt"/>
                  </a:rPr>
                  <a:t> is the </a:t>
                </a:r>
                <a:r>
                  <a:rPr lang="en-GB" sz="2400" i="1" dirty="0">
                    <a:solidFill>
                      <a:schemeClr val="accent1"/>
                    </a:solidFill>
                    <a:latin typeface="+mj-lt"/>
                  </a:rPr>
                  <a:t>nth root </a:t>
                </a:r>
                <a:r>
                  <a:rPr lang="en-GB" sz="2400" dirty="0">
                    <a:solidFill>
                      <a:schemeClr val="accent1"/>
                    </a:solidFill>
                    <a:latin typeface="+mj-lt"/>
                  </a:rPr>
                  <a:t>of the </a:t>
                </a:r>
                <a:r>
                  <a:rPr lang="en-GB" sz="2400" i="1" dirty="0">
                    <a:solidFill>
                      <a:schemeClr val="accent1"/>
                    </a:solidFill>
                    <a:latin typeface="+mj-lt"/>
                  </a:rPr>
                  <a:t>product</a:t>
                </a:r>
                <a:r>
                  <a:rPr lang="en-GB" sz="2400" dirty="0">
                    <a:solidFill>
                      <a:schemeClr val="accent1"/>
                    </a:solidFill>
                    <a:latin typeface="+mj-lt"/>
                  </a:rPr>
                  <a:t> of the n items in a distribution.</a:t>
                </a:r>
              </a:p>
              <a:p>
                <a:endParaRPr lang="en-GB" sz="2400" i="1" dirty="0">
                  <a:solidFill>
                    <a:schemeClr val="accent1"/>
                  </a:solidFill>
                  <a:latin typeface="+mj-lt"/>
                </a:endParaRPr>
              </a:p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ctrlPr>
                            <a:rPr lang="en-GB" sz="2400" i="1">
                              <a:solidFill>
                                <a:schemeClr val="accent1"/>
                              </a:solidFill>
                              <a:latin typeface="+mj-lt"/>
                            </a:rPr>
                          </m:ctrlPr>
                        </m:radPr>
                        <m:deg>
                          <m:r>
                            <a:rPr lang="en-GB" sz="2400" i="1">
                              <a:solidFill>
                                <a:schemeClr val="accent1"/>
                              </a:solidFill>
                              <a:latin typeface="+mj-lt"/>
                            </a:rPr>
                            <m:t>𝑛</m:t>
                          </m:r>
                        </m:deg>
                        <m:e>
                          <m:r>
                            <a:rPr lang="en-GB" sz="2400" i="1">
                              <a:solidFill>
                                <a:schemeClr val="accent1"/>
                              </a:solidFill>
                              <a:latin typeface="+mj-lt"/>
                            </a:rPr>
                            <m:t>1 </m:t>
                          </m:r>
                          <m:r>
                            <a:rPr lang="en-GB" sz="2400" i="1">
                              <a:solidFill>
                                <a:schemeClr val="accent1"/>
                              </a:solidFill>
                              <a:latin typeface="+mj-lt"/>
                            </a:rPr>
                            <m:t>𝑋</m:t>
                          </m:r>
                          <m:r>
                            <a:rPr lang="en-GB" sz="2400" i="1">
                              <a:solidFill>
                                <a:schemeClr val="accent1"/>
                              </a:solidFill>
                              <a:latin typeface="+mj-lt"/>
                            </a:rPr>
                            <m:t> 2 </m:t>
                          </m:r>
                          <m:r>
                            <a:rPr lang="en-GB" sz="2400" i="1">
                              <a:solidFill>
                                <a:schemeClr val="accent1"/>
                              </a:solidFill>
                              <a:latin typeface="+mj-lt"/>
                            </a:rPr>
                            <m:t>𝑋</m:t>
                          </m:r>
                          <m:r>
                            <a:rPr lang="en-GB" sz="2400" i="1">
                              <a:solidFill>
                                <a:schemeClr val="accent1"/>
                              </a:solidFill>
                              <a:latin typeface="+mj-lt"/>
                            </a:rPr>
                            <m:t>…</m:t>
                          </m:r>
                          <m:r>
                            <a:rPr lang="en-GB" sz="2400" i="1">
                              <a:solidFill>
                                <a:schemeClr val="accent1"/>
                              </a:solidFill>
                              <a:latin typeface="+mj-lt"/>
                            </a:rPr>
                            <m:t>𝑛</m:t>
                          </m:r>
                        </m:e>
                      </m:rad>
                    </m:oMath>
                  </m:oMathPara>
                </a14:m>
                <a:endParaRPr lang="en-GB" sz="2400" dirty="0">
                  <a:solidFill>
                    <a:schemeClr val="accent1"/>
                  </a:solidFill>
                  <a:latin typeface="+mj-lt"/>
                </a:endParaRPr>
              </a:p>
              <a:p>
                <a:r>
                  <a:rPr lang="en-GB" sz="2400" dirty="0">
                    <a:solidFill>
                      <a:schemeClr val="accent1"/>
                    </a:solidFill>
                    <a:latin typeface="+mj-lt"/>
                  </a:rPr>
                  <a:t> </a:t>
                </a:r>
              </a:p>
            </p:txBody>
          </p:sp>
        </mc:Choice>
        <mc:Fallback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81BAE700-BB94-4D9A-BC32-1DCA83FAFAF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078" y="810087"/>
                <a:ext cx="11644544" cy="3721468"/>
              </a:xfrm>
              <a:prstGeom prst="rect">
                <a:avLst/>
              </a:prstGeom>
              <a:blipFill>
                <a:blip r:embed="rId4"/>
                <a:stretch>
                  <a:fillRect l="-78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1" name="Picture 10">
            <a:extLst>
              <a:ext uri="{FF2B5EF4-FFF2-40B4-BE49-F238E27FC236}">
                <a16:creationId xmlns:a16="http://schemas.microsoft.com/office/drawing/2014/main" id="{3F5DB092-3648-48DA-B7C1-C35A48C03F5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7685" y="0"/>
            <a:ext cx="2154315" cy="121180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1EF06F3-1845-4ABA-9361-4B8C9D958AE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9566" y="4631428"/>
            <a:ext cx="11072628" cy="138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94843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95C8FFFF-7729-4436-A123-D6817B15909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99870" y="6420775"/>
            <a:ext cx="9144000" cy="437225"/>
          </a:xfrm>
        </p:spPr>
        <p:txBody>
          <a:bodyPr>
            <a:normAutofit/>
          </a:bodyPr>
          <a:lstStyle/>
          <a:p>
            <a:pPr algn="l"/>
            <a:r>
              <a:rPr lang="en-GB" i="1" dirty="0">
                <a:solidFill>
                  <a:schemeClr val="accent3"/>
                </a:solidFill>
              </a:rPr>
              <a:t>What is the geometric mean and how do we calculate it?</a:t>
            </a:r>
            <a:endParaRPr lang="en-GB" dirty="0">
              <a:solidFill>
                <a:schemeClr val="accent3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1F64884-B4E4-416B-8DFE-6D53C8D98A8E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25" b="21721"/>
          <a:stretch/>
        </p:blipFill>
        <p:spPr bwMode="auto">
          <a:xfrm>
            <a:off x="0" y="6263640"/>
            <a:ext cx="1499870" cy="5943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EE2FF3-25A2-4778-ADAC-9D8044E35A43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58" b="20371"/>
          <a:stretch/>
        </p:blipFill>
        <p:spPr bwMode="auto">
          <a:xfrm>
            <a:off x="0" y="0"/>
            <a:ext cx="1771015" cy="685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474D3171-5EDE-4F6B-B6BC-AA6ABE46E0CB}"/>
              </a:ext>
            </a:extLst>
          </p:cNvPr>
          <p:cNvSpPr txBox="1">
            <a:spLocks/>
          </p:cNvSpPr>
          <p:nvPr/>
        </p:nvSpPr>
        <p:spPr>
          <a:xfrm>
            <a:off x="1771015" y="124287"/>
            <a:ext cx="7938197" cy="437225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>
                <a:solidFill>
                  <a:schemeClr val="tx2"/>
                </a:solidFill>
              </a:rPr>
              <a:t>How can we use different statistical calculations to describe sets of data?</a:t>
            </a:r>
            <a:endParaRPr lang="en-GB" dirty="0">
              <a:solidFill>
                <a:srgbClr val="7030A0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1BAE700-BB94-4D9A-BC32-1DCA83FAFAF0}"/>
              </a:ext>
            </a:extLst>
          </p:cNvPr>
          <p:cNvSpPr/>
          <p:nvPr/>
        </p:nvSpPr>
        <p:spPr>
          <a:xfrm>
            <a:off x="82078" y="739516"/>
            <a:ext cx="5706163" cy="51552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2400" b="1" u="sng" dirty="0">
                <a:solidFill>
                  <a:schemeClr val="accent1"/>
                </a:solidFill>
                <a:latin typeface="+mj-lt"/>
                <a:ea typeface="Calibri" panose="020F0502020204030204" pitchFamily="34" charset="0"/>
                <a:cs typeface="Gautami" panose="020B0502040204020203" pitchFamily="34" charset="0"/>
              </a:rPr>
              <a:t>I DO</a:t>
            </a:r>
          </a:p>
          <a:p>
            <a:r>
              <a:rPr lang="en-GB" sz="2400" dirty="0">
                <a:solidFill>
                  <a:schemeClr val="accent1"/>
                </a:solidFill>
                <a:latin typeface="+mj-lt"/>
              </a:rPr>
              <a:t>Find the arithmetic and geometric mean of </a:t>
            </a:r>
          </a:p>
          <a:p>
            <a:pPr algn="ctr"/>
            <a:r>
              <a:rPr lang="en-GB" sz="2400" dirty="0">
                <a:solidFill>
                  <a:schemeClr val="accent1"/>
                </a:solidFill>
                <a:latin typeface="+mj-lt"/>
              </a:rPr>
              <a:t>5 and 7</a:t>
            </a:r>
          </a:p>
          <a:p>
            <a:endParaRPr lang="en-GB" sz="2400" dirty="0">
              <a:solidFill>
                <a:schemeClr val="accent1"/>
              </a:solidFill>
              <a:latin typeface="+mj-lt"/>
            </a:endParaRPr>
          </a:p>
          <a:p>
            <a:endParaRPr lang="en-GB" sz="2400" dirty="0">
              <a:solidFill>
                <a:schemeClr val="accent1"/>
              </a:solidFill>
              <a:latin typeface="+mj-lt"/>
            </a:endParaRPr>
          </a:p>
          <a:p>
            <a:r>
              <a:rPr lang="en-GB" sz="2400" b="1" u="sng" dirty="0">
                <a:solidFill>
                  <a:schemeClr val="accent1"/>
                </a:solidFill>
                <a:latin typeface="+mj-lt"/>
              </a:rPr>
              <a:t>WE DO</a:t>
            </a:r>
          </a:p>
          <a:p>
            <a:r>
              <a:rPr lang="en-GB" sz="2400" dirty="0">
                <a:solidFill>
                  <a:schemeClr val="accent1"/>
                </a:solidFill>
                <a:latin typeface="+mj-lt"/>
              </a:rPr>
              <a:t>Find the arithmetic and geometric mean of </a:t>
            </a:r>
          </a:p>
          <a:p>
            <a:pPr algn="ctr"/>
            <a:r>
              <a:rPr lang="en-GB" sz="2400" dirty="0">
                <a:solidFill>
                  <a:schemeClr val="accent1"/>
                </a:solidFill>
                <a:latin typeface="+mj-lt"/>
              </a:rPr>
              <a:t>2, 5, 7 and 4</a:t>
            </a:r>
          </a:p>
          <a:p>
            <a:endParaRPr lang="en-GB" sz="2400" dirty="0">
              <a:solidFill>
                <a:schemeClr val="accent1"/>
              </a:solidFill>
              <a:latin typeface="+mj-lt"/>
            </a:endParaRPr>
          </a:p>
          <a:p>
            <a:endParaRPr lang="en-GB" sz="2400" dirty="0">
              <a:solidFill>
                <a:schemeClr val="accent1"/>
              </a:solidFill>
              <a:latin typeface="+mj-lt"/>
            </a:endParaRPr>
          </a:p>
          <a:p>
            <a:r>
              <a:rPr lang="en-GB" sz="2400" b="1" u="sng" dirty="0">
                <a:solidFill>
                  <a:schemeClr val="accent1"/>
                </a:solidFill>
                <a:latin typeface="+mj-lt"/>
              </a:rPr>
              <a:t>YOU DO</a:t>
            </a:r>
          </a:p>
          <a:p>
            <a:r>
              <a:rPr lang="en-GB" sz="2400" dirty="0">
                <a:solidFill>
                  <a:schemeClr val="accent1"/>
                </a:solidFill>
                <a:latin typeface="+mj-lt"/>
              </a:rPr>
              <a:t>Find the arithmetic and geometric mean of </a:t>
            </a:r>
          </a:p>
          <a:p>
            <a:pPr algn="ctr"/>
            <a:r>
              <a:rPr lang="en-GB" sz="2400" dirty="0">
                <a:solidFill>
                  <a:schemeClr val="accent1"/>
                </a:solidFill>
                <a:latin typeface="+mj-lt"/>
              </a:rPr>
              <a:t>3, 4 and 6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F5DB092-3648-48DA-B7C1-C35A48C03F5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7685" y="0"/>
            <a:ext cx="2154315" cy="1211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20366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1F64884-B4E4-416B-8DFE-6D53C8D98A8E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25" b="21721"/>
          <a:stretch/>
        </p:blipFill>
        <p:spPr bwMode="auto">
          <a:xfrm>
            <a:off x="0" y="6263640"/>
            <a:ext cx="1499870" cy="5943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EE2FF3-25A2-4778-ADAC-9D8044E35A43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58" b="20371"/>
          <a:stretch/>
        </p:blipFill>
        <p:spPr bwMode="auto">
          <a:xfrm>
            <a:off x="0" y="0"/>
            <a:ext cx="1771015" cy="685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474D3171-5EDE-4F6B-B6BC-AA6ABE46E0CB}"/>
              </a:ext>
            </a:extLst>
          </p:cNvPr>
          <p:cNvSpPr txBox="1">
            <a:spLocks/>
          </p:cNvSpPr>
          <p:nvPr/>
        </p:nvSpPr>
        <p:spPr>
          <a:xfrm>
            <a:off x="1771015" y="124287"/>
            <a:ext cx="7938197" cy="437225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>
                <a:solidFill>
                  <a:schemeClr val="tx2"/>
                </a:solidFill>
              </a:rPr>
              <a:t>How can we use different statistical calculations to describe sets of data?</a:t>
            </a:r>
            <a:endParaRPr lang="en-GB" dirty="0">
              <a:solidFill>
                <a:srgbClr val="7030A0"/>
              </a:solidFill>
            </a:endParaRP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40F9FA65-FAC6-41E3-8809-D78F981FD63C}"/>
              </a:ext>
            </a:extLst>
          </p:cNvPr>
          <p:cNvSpPr txBox="1">
            <a:spLocks/>
          </p:cNvSpPr>
          <p:nvPr/>
        </p:nvSpPr>
        <p:spPr>
          <a:xfrm>
            <a:off x="214913" y="1580225"/>
            <a:ext cx="11762173" cy="45680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8800" b="1" dirty="0">
                <a:solidFill>
                  <a:schemeClr val="accent1"/>
                </a:solidFill>
              </a:rPr>
              <a:t>Practise Questions</a:t>
            </a:r>
          </a:p>
          <a:p>
            <a:endParaRPr lang="en-GB" sz="8800" b="1" dirty="0">
              <a:solidFill>
                <a:schemeClr val="accent1"/>
              </a:solidFill>
            </a:endParaRPr>
          </a:p>
          <a:p>
            <a:r>
              <a:rPr lang="en-GB" sz="8800" b="1" dirty="0">
                <a:solidFill>
                  <a:schemeClr val="accent1"/>
                </a:solidFill>
              </a:rPr>
              <a:t>Exam Questions</a:t>
            </a:r>
            <a:endParaRPr lang="en-GB" sz="8800" dirty="0">
              <a:solidFill>
                <a:schemeClr val="accent1"/>
              </a:solidFill>
            </a:endParaRPr>
          </a:p>
        </p:txBody>
      </p:sp>
      <p:pic>
        <p:nvPicPr>
          <p:cNvPr id="5124" name="Picture 4" descr="exam Icon 4733778">
            <a:extLst>
              <a:ext uri="{FF2B5EF4-FFF2-40B4-BE49-F238E27FC236}">
                <a16:creationId xmlns:a16="http://schemas.microsoft.com/office/drawing/2014/main" id="{B0B50973-7EC6-4AC2-B5D0-9A5A4A0039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2828" y="4175548"/>
            <a:ext cx="1353600" cy="135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106C1D1-B328-417B-80FC-A4F25E2A8C9F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750" y="1580225"/>
            <a:ext cx="1353600" cy="1353600"/>
          </a:xfrm>
          <a:prstGeom prst="rect">
            <a:avLst/>
          </a:prstGeom>
        </p:spPr>
      </p:pic>
      <p:sp>
        <p:nvSpPr>
          <p:cNvPr id="4" name="Subtitle 3">
            <a:extLst>
              <a:ext uri="{FF2B5EF4-FFF2-40B4-BE49-F238E27FC236}">
                <a16:creationId xmlns:a16="http://schemas.microsoft.com/office/drawing/2014/main" id="{701558BF-9767-4C85-81A9-F4491645AB1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4" name="Subtitle 2">
            <a:extLst>
              <a:ext uri="{FF2B5EF4-FFF2-40B4-BE49-F238E27FC236}">
                <a16:creationId xmlns:a16="http://schemas.microsoft.com/office/drawing/2014/main" id="{9B1A8B0F-0248-446C-9BA0-0F51147C1F1E}"/>
              </a:ext>
            </a:extLst>
          </p:cNvPr>
          <p:cNvSpPr txBox="1">
            <a:spLocks/>
          </p:cNvSpPr>
          <p:nvPr/>
        </p:nvSpPr>
        <p:spPr>
          <a:xfrm>
            <a:off x="1499870" y="6420775"/>
            <a:ext cx="9144000" cy="43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i="1" dirty="0">
                <a:solidFill>
                  <a:schemeClr val="accent3"/>
                </a:solidFill>
              </a:rPr>
              <a:t>What is the geometric mean and how do we calculate it?</a:t>
            </a:r>
            <a:endParaRPr lang="en-GB" dirty="0">
              <a:solidFill>
                <a:schemeClr val="accent3"/>
              </a:solidFill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A7E4D3D1-8408-425F-B08C-C58DD1C1939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7685" y="0"/>
            <a:ext cx="2154315" cy="1211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53073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1F64884-B4E4-416B-8DFE-6D53C8D98A8E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25" b="21721"/>
          <a:stretch/>
        </p:blipFill>
        <p:spPr bwMode="auto">
          <a:xfrm>
            <a:off x="0" y="6263640"/>
            <a:ext cx="1499870" cy="5943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EE2FF3-25A2-4778-ADAC-9D8044E35A43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58" b="20371"/>
          <a:stretch/>
        </p:blipFill>
        <p:spPr bwMode="auto">
          <a:xfrm>
            <a:off x="0" y="0"/>
            <a:ext cx="1771015" cy="685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474D3171-5EDE-4F6B-B6BC-AA6ABE46E0CB}"/>
              </a:ext>
            </a:extLst>
          </p:cNvPr>
          <p:cNvSpPr txBox="1">
            <a:spLocks/>
          </p:cNvSpPr>
          <p:nvPr/>
        </p:nvSpPr>
        <p:spPr>
          <a:xfrm>
            <a:off x="1771015" y="124287"/>
            <a:ext cx="7938197" cy="437225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>
                <a:solidFill>
                  <a:schemeClr val="tx2"/>
                </a:solidFill>
              </a:rPr>
              <a:t>How can we use different statistical calculations to describe sets of data?</a:t>
            </a:r>
            <a:endParaRPr lang="en-GB" dirty="0">
              <a:solidFill>
                <a:srgbClr val="7030A0"/>
              </a:solidFill>
            </a:endParaRPr>
          </a:p>
        </p:txBody>
      </p:sp>
      <p:pic>
        <p:nvPicPr>
          <p:cNvPr id="3074" name="Picture 2" descr="checklist Icon 4380341">
            <a:extLst>
              <a:ext uri="{FF2B5EF4-FFF2-40B4-BE49-F238E27FC236}">
                <a16:creationId xmlns:a16="http://schemas.microsoft.com/office/drawing/2014/main" id="{3C26041F-3BAA-486F-AAF7-A3757471A8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73" y="656504"/>
            <a:ext cx="19050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3B7AB86-8B33-4855-BD4D-C85A4CE0A506}"/>
              </a:ext>
            </a:extLst>
          </p:cNvPr>
          <p:cNvSpPr txBox="1"/>
          <p:nvPr/>
        </p:nvSpPr>
        <p:spPr>
          <a:xfrm>
            <a:off x="226303" y="2166578"/>
            <a:ext cx="13179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/>
              <a:t>MWB ACTIVITY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FA3CFF49-8BC8-413C-BDD7-2CD6888BBF6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C404EF71-1B59-4C76-88F5-6C6831C763D9}"/>
              </a:ext>
            </a:extLst>
          </p:cNvPr>
          <p:cNvSpPr txBox="1">
            <a:spLocks/>
          </p:cNvSpPr>
          <p:nvPr/>
        </p:nvSpPr>
        <p:spPr>
          <a:xfrm>
            <a:off x="1499870" y="6420775"/>
            <a:ext cx="9144000" cy="43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i="1" dirty="0">
                <a:solidFill>
                  <a:schemeClr val="accent3"/>
                </a:solidFill>
              </a:rPr>
              <a:t>What is the geometric mean and how do we calculate it?</a:t>
            </a:r>
            <a:endParaRPr lang="en-GB" dirty="0">
              <a:solidFill>
                <a:schemeClr val="accent3"/>
              </a:solidFill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D07A88D2-039A-440A-B67E-B4805ED9870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7685" y="0"/>
            <a:ext cx="2154315" cy="1211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79797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Violet II">
      <a:dk1>
        <a:sysClr val="windowText" lastClr="000000"/>
      </a:dk1>
      <a:lt1>
        <a:sysClr val="window" lastClr="FFFFFF"/>
      </a:lt1>
      <a:dk2>
        <a:srgbClr val="632E62"/>
      </a:dk2>
      <a:lt2>
        <a:srgbClr val="EAE5EB"/>
      </a:lt2>
      <a:accent1>
        <a:srgbClr val="92278F"/>
      </a:accent1>
      <a:accent2>
        <a:srgbClr val="9B57D3"/>
      </a:accent2>
      <a:accent3>
        <a:srgbClr val="755DD9"/>
      </a:accent3>
      <a:accent4>
        <a:srgbClr val="665EB8"/>
      </a:accent4>
      <a:accent5>
        <a:srgbClr val="45A5ED"/>
      </a:accent5>
      <a:accent6>
        <a:srgbClr val="5982DB"/>
      </a:accent6>
      <a:hlink>
        <a:srgbClr val="0066FF"/>
      </a:hlink>
      <a:folHlink>
        <a:srgbClr val="666699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3096</TotalTime>
  <Words>270</Words>
  <Application>Microsoft Office PowerPoint</Application>
  <PresentationFormat>Widescreen</PresentationFormat>
  <Paragraphs>37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Gautami</vt:lpstr>
      <vt:lpstr>Office Theme</vt:lpstr>
      <vt:lpstr>How can we use different statistical calculations to describe sets of data?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Unit 11: Confidence Intervals and the Central Limit Theorem</dc:title>
  <dc:creator>Mrs E Hodgetts</dc:creator>
  <cp:lastModifiedBy>Mrs Hodgetts</cp:lastModifiedBy>
  <cp:revision>94</cp:revision>
  <dcterms:created xsi:type="dcterms:W3CDTF">2022-05-17T07:55:04Z</dcterms:created>
  <dcterms:modified xsi:type="dcterms:W3CDTF">2023-11-09T18:12:25Z</dcterms:modified>
</cp:coreProperties>
</file>