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304" r:id="rId3"/>
    <p:sldId id="309" r:id="rId4"/>
    <p:sldId id="310" r:id="rId5"/>
    <p:sldId id="311" r:id="rId6"/>
    <p:sldId id="312" r:id="rId7"/>
    <p:sldId id="313" r:id="rId8"/>
    <p:sldId id="290" r:id="rId9"/>
    <p:sldId id="30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1654" y="1848240"/>
            <a:ext cx="9144000" cy="1396042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scaling to simplify calculating the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3746376"/>
            <a:ext cx="9144000" cy="1513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Linear Scaling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A2C476-D344-428A-815C-A9761AEFF99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45041" cy="16867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87B4DC-6594-44FF-A205-EAFCC26388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scaling to simplify calculating the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B62490-0E81-4A98-A3F3-C6B72A11E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17" y="1296345"/>
            <a:ext cx="11865365" cy="48430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EA094D-88B6-485B-B8E0-5EC356063E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0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scaling to simplify calculating the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0A9A45-CFC3-4144-AF15-75FE21C944D3}"/>
              </a:ext>
            </a:extLst>
          </p:cNvPr>
          <p:cNvSpPr/>
          <p:nvPr/>
        </p:nvSpPr>
        <p:spPr>
          <a:xfrm>
            <a:off x="67056" y="925942"/>
            <a:ext cx="12048744" cy="4868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30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30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30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When data involves large or awkward numbers you can sometimes make the numbers easier by </a:t>
            </a:r>
            <a:r>
              <a:rPr lang="en-GB" sz="30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scaling</a:t>
            </a:r>
            <a:r>
              <a:rPr lang="en-GB" sz="30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30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This means you make fewer errors in your calculations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30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It also allows us to calculate the mean more quickly if we know that the data has been manipulated in some way without having to work out from scratch again.</a:t>
            </a:r>
            <a:endParaRPr lang="en-GB" sz="3000" dirty="0">
              <a:solidFill>
                <a:schemeClr val="accent1"/>
              </a:solidFill>
              <a:effectLst/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735BD5-88E0-40BE-A9FF-EDD15DCA7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04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scaling to simplify calculating the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0A9A45-CFC3-4144-AF15-75FE21C944D3}"/>
              </a:ext>
            </a:extLst>
          </p:cNvPr>
          <p:cNvSpPr/>
          <p:nvPr/>
        </p:nvSpPr>
        <p:spPr>
          <a:xfrm>
            <a:off x="67056" y="925942"/>
            <a:ext cx="12048744" cy="4868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000" dirty="0">
                <a:solidFill>
                  <a:schemeClr val="accent1"/>
                </a:solidFill>
                <a:latin typeface="+mj-lt"/>
              </a:rPr>
              <a:t>We can, therefore, add or subtract the same constant from each value so the numbers you use to calculate the mean with are simpler.</a:t>
            </a:r>
          </a:p>
          <a:p>
            <a:pPr>
              <a:lnSpc>
                <a:spcPct val="150000"/>
              </a:lnSpc>
            </a:pPr>
            <a:r>
              <a:rPr lang="en-GB" sz="3000" dirty="0">
                <a:solidFill>
                  <a:schemeClr val="accent1"/>
                </a:solidFill>
                <a:latin typeface="+mj-lt"/>
              </a:rPr>
              <a:t>We then subtract or add back the constant to the mean</a:t>
            </a:r>
          </a:p>
          <a:p>
            <a:pPr>
              <a:lnSpc>
                <a:spcPct val="150000"/>
              </a:lnSpc>
            </a:pPr>
            <a:r>
              <a:rPr lang="en-GB" sz="30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GB" sz="3000" dirty="0">
                <a:solidFill>
                  <a:schemeClr val="accent1"/>
                </a:solidFill>
                <a:latin typeface="+mj-lt"/>
              </a:rPr>
              <a:t>We can also multiply or divide by the same constant for each value so the numbers you use to calculate the mean with are simpler.</a:t>
            </a:r>
          </a:p>
          <a:p>
            <a:pPr>
              <a:lnSpc>
                <a:spcPct val="150000"/>
              </a:lnSpc>
            </a:pPr>
            <a:r>
              <a:rPr lang="en-GB" sz="3000" dirty="0">
                <a:solidFill>
                  <a:schemeClr val="accent1"/>
                </a:solidFill>
                <a:latin typeface="+mj-lt"/>
              </a:rPr>
              <a:t>We then divide or multiply back the constant to the mean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B5249E-EA9F-4843-BCA6-2DC7476A2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31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scaling to simplify calculating the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0A9A45-CFC3-4144-AF15-75FE21C944D3}"/>
              </a:ext>
            </a:extLst>
          </p:cNvPr>
          <p:cNvSpPr/>
          <p:nvPr/>
        </p:nvSpPr>
        <p:spPr>
          <a:xfrm>
            <a:off x="67056" y="925942"/>
            <a:ext cx="12048744" cy="1697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u="sng" dirty="0">
                <a:solidFill>
                  <a:schemeClr val="accent1"/>
                </a:solidFill>
                <a:latin typeface="+mj-lt"/>
              </a:rPr>
              <a:t>I DO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  <a:latin typeface="+mj-lt"/>
              </a:rPr>
              <a:t>50  90  60  40  50  80  70  40  50  60  30  50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/>
                </a:solidFill>
                <a:latin typeface="+mj-lt"/>
              </a:rPr>
              <a:t>Find the mean of this set of number by using an appropriate scaling method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0719F7-A02B-42BB-BEB2-A57E6296A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6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scaling to simplify calculating the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0A9A45-CFC3-4144-AF15-75FE21C944D3}"/>
              </a:ext>
            </a:extLst>
          </p:cNvPr>
          <p:cNvSpPr/>
          <p:nvPr/>
        </p:nvSpPr>
        <p:spPr>
          <a:xfrm>
            <a:off x="67056" y="925942"/>
            <a:ext cx="120487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u="sng" dirty="0">
                <a:solidFill>
                  <a:schemeClr val="accent1"/>
                </a:solidFill>
                <a:latin typeface="+mj-lt"/>
              </a:rPr>
              <a:t>WE DO</a:t>
            </a:r>
          </a:p>
          <a:p>
            <a:r>
              <a:rPr lang="en-GB" sz="3000" dirty="0">
                <a:solidFill>
                  <a:schemeClr val="accent1"/>
                </a:solidFill>
                <a:latin typeface="+mj-lt"/>
              </a:rPr>
              <a:t>A set of data was scaled by multiplying by 2 then adding 5</a:t>
            </a:r>
          </a:p>
          <a:p>
            <a:r>
              <a:rPr lang="en-GB" sz="30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r>
              <a:rPr lang="en-GB" sz="3000" dirty="0">
                <a:solidFill>
                  <a:schemeClr val="accent1"/>
                </a:solidFill>
                <a:latin typeface="+mj-lt"/>
              </a:rPr>
              <a:t>The mean of this scaled data is 14.6</a:t>
            </a:r>
          </a:p>
          <a:p>
            <a:r>
              <a:rPr lang="en-GB" sz="30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r>
              <a:rPr lang="en-GB" sz="3000" dirty="0">
                <a:solidFill>
                  <a:schemeClr val="accent1"/>
                </a:solidFill>
                <a:latin typeface="+mj-lt"/>
              </a:rPr>
              <a:t>What is the mean of the original set of data?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5D076D-085D-4EC1-A6EB-2C076DBF71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49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scaling to simplify calculating the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0A9A45-CFC3-4144-AF15-75FE21C944D3}"/>
              </a:ext>
            </a:extLst>
          </p:cNvPr>
          <p:cNvSpPr/>
          <p:nvPr/>
        </p:nvSpPr>
        <p:spPr>
          <a:xfrm>
            <a:off x="67056" y="925942"/>
            <a:ext cx="12048744" cy="3086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b="1" u="sng" dirty="0">
                <a:solidFill>
                  <a:schemeClr val="accent1"/>
                </a:solidFill>
                <a:latin typeface="+mj-lt"/>
              </a:rPr>
              <a:t>YOU DO</a:t>
            </a:r>
          </a:p>
          <a:p>
            <a:pPr>
              <a:lnSpc>
                <a:spcPct val="150000"/>
              </a:lnSpc>
            </a:pPr>
            <a:r>
              <a:rPr lang="en-GB" sz="2200" dirty="0">
                <a:solidFill>
                  <a:schemeClr val="accent1"/>
                </a:solidFill>
                <a:latin typeface="+mj-lt"/>
              </a:rPr>
              <a:t>The exchange rate in Paraguay was recorded over a </a:t>
            </a:r>
            <a:br>
              <a:rPr lang="en-GB" sz="2200" dirty="0">
                <a:solidFill>
                  <a:schemeClr val="accent1"/>
                </a:solidFill>
                <a:latin typeface="+mj-lt"/>
              </a:rPr>
            </a:br>
            <a:r>
              <a:rPr lang="en-GB" sz="2200" dirty="0">
                <a:solidFill>
                  <a:schemeClr val="accent1"/>
                </a:solidFill>
                <a:latin typeface="+mj-lt"/>
              </a:rPr>
              <a:t>week and these were the results:</a:t>
            </a:r>
          </a:p>
          <a:p>
            <a:pPr>
              <a:lnSpc>
                <a:spcPct val="150000"/>
              </a:lnSpc>
            </a:pPr>
            <a:r>
              <a:rPr lang="en-GB" sz="2200" dirty="0">
                <a:solidFill>
                  <a:schemeClr val="accent1"/>
                </a:solidFill>
                <a:latin typeface="+mj-lt"/>
              </a:rPr>
              <a:t>5018, 5006, 5007, 5020, 5009, 5012, 5017</a:t>
            </a:r>
          </a:p>
          <a:p>
            <a:pPr lvl="0">
              <a:lnSpc>
                <a:spcPct val="150000"/>
              </a:lnSpc>
            </a:pPr>
            <a:r>
              <a:rPr lang="en-GB" sz="2200" dirty="0">
                <a:solidFill>
                  <a:schemeClr val="accent1"/>
                </a:solidFill>
                <a:latin typeface="+mj-lt"/>
              </a:rPr>
              <a:t>Subtract 5000 from each of the numbers above and calculate the mean of the data set</a:t>
            </a:r>
          </a:p>
          <a:p>
            <a:pPr lvl="0">
              <a:lnSpc>
                <a:spcPct val="150000"/>
              </a:lnSpc>
            </a:pPr>
            <a:r>
              <a:rPr lang="en-GB" sz="2200" dirty="0">
                <a:solidFill>
                  <a:schemeClr val="accent1"/>
                </a:solidFill>
                <a:latin typeface="+mj-lt"/>
              </a:rPr>
              <a:t>Scale the mean back up to find the true mean of the data set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CBFA2BF-5ACE-4D6E-B1AE-81463F8FD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24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B1A8B0F-0248-446C-9BA0-0F51147C1F1E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How can we use scaling to simplify calculating the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80A01E7-F1BE-4832-8C74-E44665E60A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07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A3CFF49-8BC8-413C-BDD7-2CD6888BBF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>
                <a:solidFill>
                  <a:schemeClr val="accent3"/>
                </a:solidFill>
              </a:rPr>
              <a:t>How can we use scaling to simplify calculating the mean?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8C2659-8F75-417A-BF23-8B686BD81D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79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2473</TotalTime>
  <Words>486</Words>
  <Application>Microsoft Office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Gautami</vt:lpstr>
      <vt:lpstr>Office Theme</vt:lpstr>
      <vt:lpstr>How can we use different statistical calculations to describe sets of data?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96</cp:revision>
  <dcterms:created xsi:type="dcterms:W3CDTF">2022-05-17T07:55:04Z</dcterms:created>
  <dcterms:modified xsi:type="dcterms:W3CDTF">2023-11-09T18:07:01Z</dcterms:modified>
</cp:coreProperties>
</file>