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6" r:id="rId1"/>
  </p:sldMasterIdLst>
  <p:sldIdLst>
    <p:sldId id="256" r:id="rId2"/>
    <p:sldId id="304" r:id="rId3"/>
    <p:sldId id="305" r:id="rId4"/>
    <p:sldId id="306" r:id="rId5"/>
    <p:sldId id="307" r:id="rId6"/>
    <p:sldId id="290" r:id="rId7"/>
    <p:sldId id="30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6B072-5E28-4AEA-A0F0-4CAD26C302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941605-DACF-4D7C-9545-39C5072C19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B0433C-5B35-40F9-9EBB-D9590F4C5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20F3E-AF7F-43F9-9183-BF01C3F85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6EF022-9789-46AA-A447-3CEE85FF9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27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EFC6B-A6CC-48EB-8575-344AF612D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D8C36-4530-44F9-8148-3BD8ADAE9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746A6-E376-4400-96D3-1D630FB2D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B4F4E-1845-4F2A-9133-CBAB969B9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EC0F56-37A9-4824-A028-903387EC3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249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29554-6254-44A2-906A-CFB561AC9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F421DC-3FDF-4A68-9ECE-A27845290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5E0AB-5A68-4A0A-B930-C81C28D14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E038D0-9F5C-41AF-AFF9-E502B7A70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D7D13-3634-4F2C-A221-EBD018DAD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939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5866C-8842-4D64-A781-52DF83B7A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DC8DE-74E4-4441-8AF3-2BC45F5E54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93C213-5B42-412D-A8A1-C0D746E004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DF4B94-E745-47B1-88B8-4BD00BEDE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022163-43F8-416F-B1CF-D8DAF277E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714880-3FAF-4DEA-BEBD-F73E55BDB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563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2897-CD95-4AD2-849A-F653195B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3E8639-C96E-44F2-A211-364301406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5D3724-D50C-4459-88C4-DA5BC04489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31FAD8-C6FD-4F71-853D-F1902E2C2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BA530-C836-48FB-B823-306A4D1322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C82BE7-235D-47CC-BED9-F72791AF8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E8B7F0-3941-4935-B904-C463B9571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8AD4DD-E4B4-40D3-91FD-6BCABD69F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727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D3B3F-2743-4FE0-A13F-062A163F5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A58F61-C29B-452D-AB67-39A165DF2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C0B695-8F00-4CE0-8A96-64823F4DD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EDC951-606C-4536-AF6A-44450056D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162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8E81B1-9B41-4AD5-B5F2-666BC36FC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4B62ED-7DF8-4DE0-858F-C2432859C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D1F23-8EE9-421A-A4F8-A1E088363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547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BA761-667A-4F0A-A052-32BEA8DE2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4A5A5-DB8A-492C-8BE1-2184240BB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2E7582-00F1-480D-A774-5876148FE9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AE00BC-A331-426D-AF4C-26FD491D5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08BA32-CA65-4184-98DD-80C0AD30B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421B45-E21A-43DC-9B8C-15DD93D86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488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18493-D661-451E-935A-ECEA04202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92AE8-0043-48F4-9CC3-F66E4E39FF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6BB39B-84F7-448C-BFBD-4F844B9B63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0CB3A1-3912-47C3-ADD9-F463C4865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5E5B28-42E1-4A69-9AC5-955B14E9D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C2B7BC-2D8E-4751-892C-7D6710268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8410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887CC-6C22-4B34-96BC-2C95A4E6C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987B1D-F8FA-483B-86D2-BFF69C0212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39789F-B05A-41BC-BC54-17354FFDA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A4A94-E0E8-42DA-BB22-156C8D88C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30335B-4A81-41B0-8B26-76AEBDCC9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8694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B8BDB8-4C32-4803-9B13-02C8D93E65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C5A0B0-9BBD-4DB3-BB33-CBEFA20475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58500-8C03-4235-B763-B04765312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73401-3FBF-4309-A91A-737B31DE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5CD15-AFFB-4740-85BD-2A9F44E4F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008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215631-765E-4B35-BAB5-56D6BE053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706CB6-92D3-4F89-B006-A4EB93A11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2F70E-0065-4DC3-8121-494C0BAA90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460FC-30B6-42B8-953D-5EC6D09F31C8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78C08-3ECD-4AF3-9993-A1EE0111F7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B47304-BDDB-4DFA-A33F-CD5EE12FB2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389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B44C5-C8CC-41DB-B17F-DE9DCF103B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1654" y="1848240"/>
            <a:ext cx="9144000" cy="1396042"/>
          </a:xfrm>
        </p:spPr>
        <p:txBody>
          <a:bodyPr>
            <a:noAutofit/>
          </a:bodyPr>
          <a:lstStyle/>
          <a:p>
            <a:r>
              <a:rPr lang="en-GB" sz="4400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sz="3200" b="1" dirty="0">
              <a:solidFill>
                <a:schemeClr val="tx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do we know the best average to use?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5044984" y="1089706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7FCEC2AE-8D0D-4350-8F76-3D90A8380F75}"/>
              </a:ext>
            </a:extLst>
          </p:cNvPr>
          <p:cNvSpPr txBox="1">
            <a:spLocks/>
          </p:cNvSpPr>
          <p:nvPr/>
        </p:nvSpPr>
        <p:spPr>
          <a:xfrm>
            <a:off x="1499870" y="3746376"/>
            <a:ext cx="9144000" cy="1513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000" b="1" u="sng" dirty="0">
                <a:solidFill>
                  <a:srgbClr val="7030A0"/>
                </a:solidFill>
              </a:rPr>
              <a:t>The best average to use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8A2C476-D344-428A-815C-A9761AEFF999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3045041" cy="16867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4634565-79E7-45EE-B12D-5CCD1E4F42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61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do we know the best average to use?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1BAE700-BB94-4D9A-BC32-1DCA83FAFAF0}"/>
              </a:ext>
            </a:extLst>
          </p:cNvPr>
          <p:cNvSpPr/>
          <p:nvPr/>
        </p:nvSpPr>
        <p:spPr>
          <a:xfrm>
            <a:off x="304800" y="1423997"/>
            <a:ext cx="11644544" cy="2764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800" b="1" u="sng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The Knowledge Phase</a:t>
            </a:r>
            <a:endParaRPr lang="en-GB" sz="2800" dirty="0">
              <a:solidFill>
                <a:schemeClr val="accent1"/>
              </a:solidFill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8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Sometimes it is possible to calculate all three averages, other times we can only do one or two of them. In any case, it is unlikely that all 3 averages will give the same value so we need to decide which is the best to use in each scenario.</a:t>
            </a:r>
            <a:endParaRPr lang="en-GB" sz="2800" dirty="0">
              <a:solidFill>
                <a:schemeClr val="accent1"/>
              </a:solidFill>
              <a:effectLst/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F5DB092-3648-48DA-B7C1-C35A48C03F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900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do we know the best average to use?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F825D1-CD45-477D-9CF7-B2DEA99207E5}"/>
              </a:ext>
            </a:extLst>
          </p:cNvPr>
          <p:cNvSpPr/>
          <p:nvPr/>
        </p:nvSpPr>
        <p:spPr>
          <a:xfrm>
            <a:off x="118367" y="1142360"/>
            <a:ext cx="10410549" cy="467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Start by looking at the advantages and disadvantages of all three averages:</a:t>
            </a:r>
            <a:endParaRPr lang="en-GB" sz="20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B6058A5-7635-47B1-94F1-B787DCD633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2714094"/>
              </p:ext>
            </p:extLst>
          </p:nvPr>
        </p:nvGraphicFramePr>
        <p:xfrm>
          <a:off x="118367" y="1609604"/>
          <a:ext cx="11617914" cy="45748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97791">
                  <a:extLst>
                    <a:ext uri="{9D8B030D-6E8A-4147-A177-3AD203B41FA5}">
                      <a16:colId xmlns:a16="http://schemas.microsoft.com/office/drawing/2014/main" val="3848627334"/>
                    </a:ext>
                  </a:extLst>
                </a:gridCol>
                <a:gridCol w="5354507">
                  <a:extLst>
                    <a:ext uri="{9D8B030D-6E8A-4147-A177-3AD203B41FA5}">
                      <a16:colId xmlns:a16="http://schemas.microsoft.com/office/drawing/2014/main" val="4212418516"/>
                    </a:ext>
                  </a:extLst>
                </a:gridCol>
                <a:gridCol w="5165616">
                  <a:extLst>
                    <a:ext uri="{9D8B030D-6E8A-4147-A177-3AD203B41FA5}">
                      <a16:colId xmlns:a16="http://schemas.microsoft.com/office/drawing/2014/main" val="3489137662"/>
                    </a:ext>
                  </a:extLst>
                </a:gridCol>
              </a:tblGrid>
              <a:tr h="494404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>
                          <a:effectLst/>
                        </a:rPr>
                        <a:t>Advantages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>
                          <a:effectLst/>
                        </a:rPr>
                        <a:t>Disadvantages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5490986"/>
                  </a:ext>
                </a:extLst>
              </a:tr>
              <a:tr h="1360133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>
                          <a:effectLst/>
                        </a:rPr>
                        <a:t>Mode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95351171"/>
                  </a:ext>
                </a:extLst>
              </a:tr>
              <a:tr h="1360133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>
                          <a:effectLst/>
                        </a:rPr>
                        <a:t>Median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92887447"/>
                  </a:ext>
                </a:extLst>
              </a:tr>
              <a:tr h="1360133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>
                          <a:effectLst/>
                        </a:rPr>
                        <a:t>Mean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82142386"/>
                  </a:ext>
                </a:extLst>
              </a:tr>
            </a:tbl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369DA6C4-302D-41BD-8CBA-47D2262872EF}"/>
              </a:ext>
            </a:extLst>
          </p:cNvPr>
          <p:cNvSpPr/>
          <p:nvPr/>
        </p:nvSpPr>
        <p:spPr>
          <a:xfrm>
            <a:off x="1917120" y="2125228"/>
            <a:ext cx="4013163" cy="404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000" b="1" dirty="0">
                <a:solidFill>
                  <a:schemeClr val="accent4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Can be used for qualitative data</a:t>
            </a:r>
            <a:endParaRPr lang="en-GB" b="1" dirty="0">
              <a:solidFill>
                <a:schemeClr val="accent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BFE614-04B0-41FC-A763-3499D042D487}"/>
              </a:ext>
            </a:extLst>
          </p:cNvPr>
          <p:cNvSpPr/>
          <p:nvPr/>
        </p:nvSpPr>
        <p:spPr>
          <a:xfrm>
            <a:off x="1591605" y="2773854"/>
            <a:ext cx="4664192" cy="404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000" b="1" dirty="0">
                <a:solidFill>
                  <a:schemeClr val="accent4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Always a data value from the data set</a:t>
            </a:r>
            <a:endParaRPr lang="en-GB" b="1" dirty="0">
              <a:solidFill>
                <a:schemeClr val="accent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D45A700-D1C6-4607-82AA-4B3D6E565EEB}"/>
              </a:ext>
            </a:extLst>
          </p:cNvPr>
          <p:cNvSpPr/>
          <p:nvPr/>
        </p:nvSpPr>
        <p:spPr>
          <a:xfrm>
            <a:off x="6725630" y="2103377"/>
            <a:ext cx="4664192" cy="404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000" b="1" dirty="0">
                <a:solidFill>
                  <a:schemeClr val="accent4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There may be no mode (useless)</a:t>
            </a:r>
            <a:endParaRPr lang="en-GB" b="1" dirty="0">
              <a:solidFill>
                <a:schemeClr val="accent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9489FD2-F633-48C5-82DC-6359ACF5704B}"/>
              </a:ext>
            </a:extLst>
          </p:cNvPr>
          <p:cNvSpPr/>
          <p:nvPr/>
        </p:nvSpPr>
        <p:spPr>
          <a:xfrm>
            <a:off x="6725630" y="2649188"/>
            <a:ext cx="4664192" cy="730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000" b="1" dirty="0">
                <a:solidFill>
                  <a:schemeClr val="accent4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There may be more than one mode which contradict each other</a:t>
            </a:r>
            <a:endParaRPr lang="en-GB" b="1" dirty="0">
              <a:solidFill>
                <a:schemeClr val="accent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E0F61A6-B70C-467C-B04C-3738E520A5AB}"/>
              </a:ext>
            </a:extLst>
          </p:cNvPr>
          <p:cNvSpPr/>
          <p:nvPr/>
        </p:nvSpPr>
        <p:spPr>
          <a:xfrm>
            <a:off x="6758179" y="3935788"/>
            <a:ext cx="4836057" cy="404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000" b="1" dirty="0">
                <a:solidFill>
                  <a:schemeClr val="accent4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Can only be used for quantitative data</a:t>
            </a:r>
            <a:endParaRPr lang="en-GB" b="1" dirty="0">
              <a:solidFill>
                <a:schemeClr val="accent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3E1CB7A-FB46-4EE1-A1E9-13FB025E9421}"/>
              </a:ext>
            </a:extLst>
          </p:cNvPr>
          <p:cNvSpPr/>
          <p:nvPr/>
        </p:nvSpPr>
        <p:spPr>
          <a:xfrm>
            <a:off x="6587231" y="4429561"/>
            <a:ext cx="5149050" cy="404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000" b="1" dirty="0">
                <a:solidFill>
                  <a:schemeClr val="accent4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May not be a data value form the data set</a:t>
            </a:r>
            <a:endParaRPr lang="en-GB" b="1" dirty="0">
              <a:solidFill>
                <a:schemeClr val="accent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6C2EAA5-97A5-469A-B605-912FDB111660}"/>
              </a:ext>
            </a:extLst>
          </p:cNvPr>
          <p:cNvSpPr/>
          <p:nvPr/>
        </p:nvSpPr>
        <p:spPr>
          <a:xfrm>
            <a:off x="1230121" y="3477466"/>
            <a:ext cx="5149050" cy="404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000" b="1" dirty="0">
                <a:solidFill>
                  <a:schemeClr val="accent4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Only ever one median (and there is always one)</a:t>
            </a:r>
            <a:endParaRPr lang="en-GB" b="1" dirty="0">
              <a:solidFill>
                <a:schemeClr val="accent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A42799C-BD39-47BC-AF4A-C90636B877C9}"/>
              </a:ext>
            </a:extLst>
          </p:cNvPr>
          <p:cNvSpPr/>
          <p:nvPr/>
        </p:nvSpPr>
        <p:spPr>
          <a:xfrm>
            <a:off x="1230121" y="4359949"/>
            <a:ext cx="5149050" cy="404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000" b="1" dirty="0">
                <a:solidFill>
                  <a:schemeClr val="accent4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Ignores extreme values (outliers)</a:t>
            </a:r>
            <a:endParaRPr lang="en-GB" b="1" dirty="0">
              <a:solidFill>
                <a:schemeClr val="accent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48402B4-E916-468E-A1AD-DE1141E608AB}"/>
              </a:ext>
            </a:extLst>
          </p:cNvPr>
          <p:cNvSpPr/>
          <p:nvPr/>
        </p:nvSpPr>
        <p:spPr>
          <a:xfrm>
            <a:off x="1230121" y="4865056"/>
            <a:ext cx="5149050" cy="404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000" b="1" dirty="0">
                <a:solidFill>
                  <a:schemeClr val="accent4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Only ever one mean (and there is always one)</a:t>
            </a:r>
            <a:endParaRPr lang="en-GB" b="1" dirty="0">
              <a:solidFill>
                <a:schemeClr val="accent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1133E0A-6D09-492A-9913-83989AAE82CA}"/>
              </a:ext>
            </a:extLst>
          </p:cNvPr>
          <p:cNvSpPr/>
          <p:nvPr/>
        </p:nvSpPr>
        <p:spPr>
          <a:xfrm>
            <a:off x="6575391" y="4827193"/>
            <a:ext cx="5149050" cy="404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000" b="1" dirty="0">
                <a:solidFill>
                  <a:schemeClr val="accent4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Can be affected by extreme values (outliers)</a:t>
            </a:r>
            <a:endParaRPr lang="en-GB" b="1" dirty="0">
              <a:solidFill>
                <a:schemeClr val="accent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5933405-9B3D-4BF1-B397-6E0547E5CB29}"/>
              </a:ext>
            </a:extLst>
          </p:cNvPr>
          <p:cNvSpPr/>
          <p:nvPr/>
        </p:nvSpPr>
        <p:spPr>
          <a:xfrm>
            <a:off x="1230121" y="5428610"/>
            <a:ext cx="5149050" cy="404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000" b="1" dirty="0">
                <a:solidFill>
                  <a:schemeClr val="accent4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Takes into account every data value</a:t>
            </a:r>
            <a:endParaRPr lang="en-GB" b="1" dirty="0">
              <a:solidFill>
                <a:schemeClr val="accent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774A003-A798-49BA-8BCA-A64350960033}"/>
              </a:ext>
            </a:extLst>
          </p:cNvPr>
          <p:cNvSpPr/>
          <p:nvPr/>
        </p:nvSpPr>
        <p:spPr>
          <a:xfrm>
            <a:off x="6601682" y="3451829"/>
            <a:ext cx="5149050" cy="404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000" b="1" dirty="0">
                <a:solidFill>
                  <a:schemeClr val="accent4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Does not take into account every data value</a:t>
            </a:r>
            <a:endParaRPr lang="en-GB" b="1" dirty="0">
              <a:solidFill>
                <a:schemeClr val="accent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3BE9FDA-06B5-4EA7-832E-87A513EE3CF1}"/>
              </a:ext>
            </a:extLst>
          </p:cNvPr>
          <p:cNvSpPr/>
          <p:nvPr/>
        </p:nvSpPr>
        <p:spPr>
          <a:xfrm>
            <a:off x="6772630" y="5258913"/>
            <a:ext cx="4836057" cy="404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000" b="1" dirty="0">
                <a:solidFill>
                  <a:schemeClr val="accent4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Can only be used for quantitative data</a:t>
            </a:r>
            <a:endParaRPr lang="en-GB" b="1" dirty="0">
              <a:solidFill>
                <a:schemeClr val="accent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3A94CE6-05DC-4DB1-BB0B-67A5B9340F6C}"/>
              </a:ext>
            </a:extLst>
          </p:cNvPr>
          <p:cNvSpPr/>
          <p:nvPr/>
        </p:nvSpPr>
        <p:spPr>
          <a:xfrm>
            <a:off x="6601682" y="5752686"/>
            <a:ext cx="5149050" cy="404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000" b="1" dirty="0">
                <a:solidFill>
                  <a:schemeClr val="accent4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May not be a data value form the data set</a:t>
            </a:r>
            <a:endParaRPr lang="en-GB" b="1" dirty="0">
              <a:solidFill>
                <a:schemeClr val="accent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07B6B346-2B02-4050-997A-2BBB7AB9A9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642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3" grpId="0"/>
      <p:bldP spid="25" grpId="0"/>
      <p:bldP spid="26" grpId="0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do we know the best average to use?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5A2BAEE-5778-4D91-AFD3-077B445AE0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7285" y="416034"/>
            <a:ext cx="5331406" cy="642938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1D89DB8-15C6-4A61-91F3-BCEDCB9172B6}"/>
              </a:ext>
            </a:extLst>
          </p:cNvPr>
          <p:cNvSpPr/>
          <p:nvPr/>
        </p:nvSpPr>
        <p:spPr>
          <a:xfrm>
            <a:off x="0" y="977547"/>
            <a:ext cx="3617285" cy="2340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n-GB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This flow chart is a guide for how to find the best average to use.</a:t>
            </a: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n-GB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 </a:t>
            </a:r>
            <a:endParaRPr lang="en-GB" sz="1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n-GB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This does not mean that other averages can’t be calculated it just helps you find the most appropriate one.</a:t>
            </a:r>
            <a:endParaRPr lang="en-GB" sz="16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62B01B-9EDA-45AB-AE10-64F6E388BD96}"/>
              </a:ext>
            </a:extLst>
          </p:cNvPr>
          <p:cNvSpPr/>
          <p:nvPr/>
        </p:nvSpPr>
        <p:spPr>
          <a:xfrm>
            <a:off x="4536488" y="1317917"/>
            <a:ext cx="1302057" cy="342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600" b="1" dirty="0">
                <a:solidFill>
                  <a:schemeClr val="accent4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Qualitative</a:t>
            </a:r>
            <a:endParaRPr lang="en-GB" sz="1400" b="1" dirty="0">
              <a:solidFill>
                <a:schemeClr val="accent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94CF815-C0BB-47B7-A5AB-699058FC4326}"/>
              </a:ext>
            </a:extLst>
          </p:cNvPr>
          <p:cNvSpPr/>
          <p:nvPr/>
        </p:nvSpPr>
        <p:spPr>
          <a:xfrm>
            <a:off x="3803989" y="2051054"/>
            <a:ext cx="1739467" cy="864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600" b="1" dirty="0">
                <a:solidFill>
                  <a:schemeClr val="accent4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Mode is the only measure of average here</a:t>
            </a:r>
            <a:endParaRPr lang="en-GB" sz="1400" b="1" dirty="0">
              <a:solidFill>
                <a:schemeClr val="accent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21CAFC-B8BE-4E2B-8C4B-E044529AE7A4}"/>
              </a:ext>
            </a:extLst>
          </p:cNvPr>
          <p:cNvSpPr/>
          <p:nvPr/>
        </p:nvSpPr>
        <p:spPr>
          <a:xfrm>
            <a:off x="6742589" y="1317917"/>
            <a:ext cx="1302057" cy="342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600" b="1" dirty="0">
                <a:solidFill>
                  <a:schemeClr val="accent4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Quantitative</a:t>
            </a:r>
            <a:endParaRPr lang="en-GB" sz="1400" b="1" dirty="0">
              <a:solidFill>
                <a:schemeClr val="accent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AFB5CB6-BE8C-4496-9205-B36583E6BBA8}"/>
              </a:ext>
            </a:extLst>
          </p:cNvPr>
          <p:cNvSpPr/>
          <p:nvPr/>
        </p:nvSpPr>
        <p:spPr>
          <a:xfrm>
            <a:off x="6981353" y="2051054"/>
            <a:ext cx="1944210" cy="864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600" b="1" dirty="0">
                <a:solidFill>
                  <a:schemeClr val="accent4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How many numbers are there is the data set?</a:t>
            </a:r>
            <a:endParaRPr lang="en-GB" sz="1400" b="1" dirty="0">
              <a:solidFill>
                <a:schemeClr val="accent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0C1836A-3C0E-4EB7-AD53-4D194327D982}"/>
              </a:ext>
            </a:extLst>
          </p:cNvPr>
          <p:cNvSpPr/>
          <p:nvPr/>
        </p:nvSpPr>
        <p:spPr>
          <a:xfrm>
            <a:off x="5543456" y="3241809"/>
            <a:ext cx="1302057" cy="342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600" b="1" dirty="0">
                <a:solidFill>
                  <a:schemeClr val="accent4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ODD</a:t>
            </a:r>
            <a:endParaRPr lang="en-GB" sz="1400" b="1" dirty="0">
              <a:solidFill>
                <a:schemeClr val="accent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1C40B6A-1C33-4A25-9D78-D7829004CE59}"/>
              </a:ext>
            </a:extLst>
          </p:cNvPr>
          <p:cNvSpPr/>
          <p:nvPr/>
        </p:nvSpPr>
        <p:spPr>
          <a:xfrm>
            <a:off x="3683862" y="3942800"/>
            <a:ext cx="1979720" cy="864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600" b="1" dirty="0">
                <a:solidFill>
                  <a:schemeClr val="accent4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The Median will defiantly give us a number from the data</a:t>
            </a:r>
            <a:endParaRPr lang="en-GB" sz="1400" b="1" dirty="0">
              <a:solidFill>
                <a:schemeClr val="accent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8088570-AE0B-4EE2-B4B4-0A98697C7AB8}"/>
              </a:ext>
            </a:extLst>
          </p:cNvPr>
          <p:cNvSpPr/>
          <p:nvPr/>
        </p:nvSpPr>
        <p:spPr>
          <a:xfrm>
            <a:off x="7771751" y="3257005"/>
            <a:ext cx="1302057" cy="342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600" b="1" dirty="0">
                <a:solidFill>
                  <a:schemeClr val="accent4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EVEN</a:t>
            </a:r>
            <a:endParaRPr lang="en-GB" sz="1400" b="1" dirty="0">
              <a:solidFill>
                <a:schemeClr val="accent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64E5177-742E-47DB-8621-F4EEFBF34534}"/>
              </a:ext>
            </a:extLst>
          </p:cNvPr>
          <p:cNvSpPr/>
          <p:nvPr/>
        </p:nvSpPr>
        <p:spPr>
          <a:xfrm>
            <a:off x="7179154" y="4054031"/>
            <a:ext cx="1548608" cy="6031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600" b="1" dirty="0">
                <a:solidFill>
                  <a:schemeClr val="accent4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Are there any extreme values?</a:t>
            </a:r>
            <a:endParaRPr lang="en-GB" sz="1400" b="1" dirty="0">
              <a:solidFill>
                <a:schemeClr val="accent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0FD0334-58FB-4C51-A9AC-4025DB87963B}"/>
              </a:ext>
            </a:extLst>
          </p:cNvPr>
          <p:cNvSpPr/>
          <p:nvPr/>
        </p:nvSpPr>
        <p:spPr>
          <a:xfrm>
            <a:off x="5508684" y="5151055"/>
            <a:ext cx="1548608" cy="342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600" b="1" dirty="0">
                <a:solidFill>
                  <a:schemeClr val="accent4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YES</a:t>
            </a:r>
            <a:endParaRPr lang="en-GB" sz="1400" b="1" dirty="0">
              <a:solidFill>
                <a:schemeClr val="accent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A2314FC-46C0-4C86-B4BC-DC35BDF760A4}"/>
              </a:ext>
            </a:extLst>
          </p:cNvPr>
          <p:cNvSpPr/>
          <p:nvPr/>
        </p:nvSpPr>
        <p:spPr>
          <a:xfrm>
            <a:off x="3683862" y="5957642"/>
            <a:ext cx="1979720" cy="6031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600" b="1" dirty="0">
                <a:solidFill>
                  <a:schemeClr val="accent4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The Median will ignore outliers</a:t>
            </a:r>
            <a:endParaRPr lang="en-GB" sz="1400" b="1" dirty="0">
              <a:solidFill>
                <a:schemeClr val="accent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958904C-85E2-4CF0-9744-7BF2FFA93FF7}"/>
              </a:ext>
            </a:extLst>
          </p:cNvPr>
          <p:cNvSpPr/>
          <p:nvPr/>
        </p:nvSpPr>
        <p:spPr>
          <a:xfrm>
            <a:off x="7349232" y="5139017"/>
            <a:ext cx="1979720" cy="342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600" b="1" dirty="0">
                <a:solidFill>
                  <a:schemeClr val="accent4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NO</a:t>
            </a:r>
            <a:endParaRPr lang="en-GB" sz="1400" b="1" dirty="0">
              <a:solidFill>
                <a:schemeClr val="accent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ADD6D83-8558-40FB-9832-8DA290552671}"/>
              </a:ext>
            </a:extLst>
          </p:cNvPr>
          <p:cNvSpPr/>
          <p:nvPr/>
        </p:nvSpPr>
        <p:spPr>
          <a:xfrm>
            <a:off x="6810001" y="5884180"/>
            <a:ext cx="2169755" cy="767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400" b="1" dirty="0">
                <a:solidFill>
                  <a:schemeClr val="accent4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The Mean is the best average to use but may not be a value form the set</a:t>
            </a:r>
            <a:endParaRPr lang="en-GB" sz="1400" b="1" dirty="0">
              <a:solidFill>
                <a:schemeClr val="accent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9E1A590-FCE0-43F2-9A4D-BACE4F8C55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703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5" grpId="0"/>
      <p:bldP spid="16" grpId="0"/>
      <p:bldP spid="17" grpId="0"/>
      <p:bldP spid="20" grpId="0"/>
      <p:bldP spid="23" grpId="0"/>
      <p:bldP spid="24" grpId="0"/>
      <p:bldP spid="25" grpId="0"/>
      <p:bldP spid="26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do we know the best average to use?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861BB74-5356-4A8B-94A5-A7045A551D16}"/>
              </a:ext>
            </a:extLst>
          </p:cNvPr>
          <p:cNvSpPr/>
          <p:nvPr/>
        </p:nvSpPr>
        <p:spPr>
          <a:xfrm>
            <a:off x="100613" y="810087"/>
            <a:ext cx="6096000" cy="501675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600" b="1" u="sng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I DO</a:t>
            </a:r>
          </a:p>
          <a:p>
            <a:r>
              <a:rPr lang="en-GB" sz="16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The salaries of seven people who work for a small company are:</a:t>
            </a:r>
          </a:p>
          <a:p>
            <a:pPr algn="ctr"/>
            <a:r>
              <a:rPr lang="en-GB" sz="16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£12 000     £18 000    £120 000    £28 000</a:t>
            </a:r>
          </a:p>
          <a:p>
            <a:pPr algn="ctr"/>
            <a:r>
              <a:rPr lang="en-GB" sz="16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£32 000    £22 000    £30 000</a:t>
            </a:r>
          </a:p>
          <a:p>
            <a:r>
              <a:rPr lang="en-GB" sz="16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</a:rPr>
              <a:t>Work out the average salary for the company</a:t>
            </a:r>
          </a:p>
          <a:p>
            <a:endParaRPr lang="en-GB" sz="1600" dirty="0">
              <a:solidFill>
                <a:schemeClr val="accent1"/>
              </a:solidFill>
              <a:latin typeface="+mj-lt"/>
            </a:endParaRPr>
          </a:p>
          <a:p>
            <a:endParaRPr lang="en-GB" sz="1600" dirty="0">
              <a:solidFill>
                <a:schemeClr val="accent1"/>
              </a:solidFill>
              <a:latin typeface="+mj-lt"/>
            </a:endParaRPr>
          </a:p>
          <a:p>
            <a:r>
              <a:rPr lang="en-GB" sz="1600" b="1" u="sng" dirty="0">
                <a:solidFill>
                  <a:schemeClr val="accent1"/>
                </a:solidFill>
                <a:latin typeface="+mj-lt"/>
              </a:rPr>
              <a:t>WE DO</a:t>
            </a:r>
          </a:p>
          <a:p>
            <a:r>
              <a:rPr lang="en-GB" sz="1600" dirty="0">
                <a:solidFill>
                  <a:schemeClr val="accent1"/>
                </a:solidFill>
                <a:latin typeface="+mj-lt"/>
              </a:rPr>
              <a:t>In April, Gav made the following sales of cars</a:t>
            </a:r>
          </a:p>
          <a:p>
            <a:r>
              <a:rPr lang="en-GB" sz="1600" dirty="0">
                <a:solidFill>
                  <a:schemeClr val="accent1"/>
                </a:solidFill>
                <a:latin typeface="+mj-lt"/>
              </a:rPr>
              <a:t>Juke      Micra      Juke      Qashqai     Juke     Leaf</a:t>
            </a:r>
          </a:p>
          <a:p>
            <a:r>
              <a:rPr lang="en-GB" sz="1600" dirty="0">
                <a:solidFill>
                  <a:schemeClr val="accent1"/>
                </a:solidFill>
                <a:latin typeface="+mj-lt"/>
              </a:rPr>
              <a:t>Leaf     </a:t>
            </a:r>
            <a:r>
              <a:rPr lang="en-GB" sz="1600" dirty="0" err="1">
                <a:solidFill>
                  <a:schemeClr val="accent1"/>
                </a:solidFill>
                <a:latin typeface="+mj-lt"/>
              </a:rPr>
              <a:t>Leaf</a:t>
            </a:r>
            <a:r>
              <a:rPr lang="en-GB" sz="1600" dirty="0">
                <a:solidFill>
                  <a:schemeClr val="accent1"/>
                </a:solidFill>
                <a:latin typeface="+mj-lt"/>
              </a:rPr>
              <a:t>          Juke      Qashqai     Leaf</a:t>
            </a:r>
          </a:p>
          <a:p>
            <a:r>
              <a:rPr lang="en-GB" sz="1600" dirty="0">
                <a:solidFill>
                  <a:schemeClr val="accent1"/>
                </a:solidFill>
                <a:latin typeface="+mj-lt"/>
              </a:rPr>
              <a:t>What is the best average to use to describe Gav’s sales?</a:t>
            </a:r>
          </a:p>
          <a:p>
            <a:endParaRPr lang="en-GB" sz="1600" dirty="0">
              <a:solidFill>
                <a:schemeClr val="accent1"/>
              </a:solidFill>
              <a:latin typeface="+mj-lt"/>
            </a:endParaRPr>
          </a:p>
          <a:p>
            <a:endParaRPr lang="en-GB" sz="1600" dirty="0">
              <a:solidFill>
                <a:schemeClr val="accent1"/>
              </a:solidFill>
              <a:latin typeface="+mj-lt"/>
            </a:endParaRPr>
          </a:p>
          <a:p>
            <a:r>
              <a:rPr lang="en-GB" sz="1600" b="1" u="sng" dirty="0">
                <a:solidFill>
                  <a:schemeClr val="accent1"/>
                </a:solidFill>
                <a:latin typeface="+mj-lt"/>
              </a:rPr>
              <a:t>YOU DO</a:t>
            </a:r>
          </a:p>
          <a:p>
            <a:r>
              <a:rPr lang="en-GB" sz="1600" dirty="0">
                <a:solidFill>
                  <a:schemeClr val="accent1"/>
                </a:solidFill>
                <a:latin typeface="+mj-lt"/>
              </a:rPr>
              <a:t>Lucy runs the charity events at her local church and records the amount raised at each event over the last 12 months as follows</a:t>
            </a:r>
          </a:p>
          <a:p>
            <a:r>
              <a:rPr lang="en-GB" sz="1600" dirty="0">
                <a:solidFill>
                  <a:schemeClr val="accent1"/>
                </a:solidFill>
                <a:latin typeface="+mj-lt"/>
              </a:rPr>
              <a:t>£267     £341     £209     £312     £286     £326</a:t>
            </a:r>
          </a:p>
          <a:p>
            <a:r>
              <a:rPr lang="en-GB" sz="1600" dirty="0">
                <a:solidFill>
                  <a:schemeClr val="accent1"/>
                </a:solidFill>
                <a:latin typeface="+mj-lt"/>
              </a:rPr>
              <a:t>£226     £275     £316     £339     £265     £219</a:t>
            </a:r>
          </a:p>
          <a:p>
            <a:r>
              <a:rPr lang="en-GB" sz="1600" dirty="0">
                <a:solidFill>
                  <a:schemeClr val="accent1"/>
                </a:solidFill>
                <a:latin typeface="+mj-lt"/>
              </a:rPr>
              <a:t>Calculate the average amount raised by Lucy’s events each month</a:t>
            </a:r>
            <a:endParaRPr lang="en-GB" sz="1600" b="1" u="sng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7EDAE9-C4D5-46E4-9E5D-1BF7B10C77D0}"/>
              </a:ext>
            </a:extLst>
          </p:cNvPr>
          <p:cNvSpPr/>
          <p:nvPr/>
        </p:nvSpPr>
        <p:spPr>
          <a:xfrm>
            <a:off x="5760436" y="1080787"/>
            <a:ext cx="1302057" cy="342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600" b="1" dirty="0">
                <a:solidFill>
                  <a:schemeClr val="accent4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Quantitative</a:t>
            </a:r>
            <a:endParaRPr lang="en-GB" sz="1400" b="1" dirty="0">
              <a:solidFill>
                <a:schemeClr val="accent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8AFE7D-C52B-4BCF-AEE5-7180BB9694BD}"/>
              </a:ext>
            </a:extLst>
          </p:cNvPr>
          <p:cNvSpPr/>
          <p:nvPr/>
        </p:nvSpPr>
        <p:spPr>
          <a:xfrm>
            <a:off x="5740112" y="1461897"/>
            <a:ext cx="4903757" cy="342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600" b="1" dirty="0">
                <a:solidFill>
                  <a:schemeClr val="accent4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Odd number of values and outliers</a:t>
            </a:r>
            <a:endParaRPr lang="en-GB" sz="1400" b="1" dirty="0">
              <a:solidFill>
                <a:schemeClr val="accent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A8543FD-C7AB-4862-86FF-CF6744012390}"/>
              </a:ext>
            </a:extLst>
          </p:cNvPr>
          <p:cNvSpPr/>
          <p:nvPr/>
        </p:nvSpPr>
        <p:spPr>
          <a:xfrm>
            <a:off x="5740112" y="1843007"/>
            <a:ext cx="4903757" cy="342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600" b="1" dirty="0">
                <a:solidFill>
                  <a:schemeClr val="accent4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Median</a:t>
            </a:r>
            <a:endParaRPr lang="en-GB" sz="1400" b="1" dirty="0">
              <a:solidFill>
                <a:schemeClr val="accent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6135AA-AFC7-4DDA-A048-CD3DEB19C36A}"/>
              </a:ext>
            </a:extLst>
          </p:cNvPr>
          <p:cNvSpPr/>
          <p:nvPr/>
        </p:nvSpPr>
        <p:spPr>
          <a:xfrm>
            <a:off x="6592369" y="1826318"/>
            <a:ext cx="4903757" cy="342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600" b="1" dirty="0">
                <a:solidFill>
                  <a:schemeClr val="accent4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= £28 000</a:t>
            </a:r>
            <a:endParaRPr lang="en-GB" sz="1400" b="1" dirty="0">
              <a:solidFill>
                <a:schemeClr val="accent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DE65296-B863-428B-89E3-70EFCB5BA6F4}"/>
              </a:ext>
            </a:extLst>
          </p:cNvPr>
          <p:cNvSpPr/>
          <p:nvPr/>
        </p:nvSpPr>
        <p:spPr>
          <a:xfrm>
            <a:off x="5760436" y="2704492"/>
            <a:ext cx="1302057" cy="342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600" b="1" dirty="0">
                <a:solidFill>
                  <a:schemeClr val="accent4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Qualitative</a:t>
            </a:r>
            <a:endParaRPr lang="en-GB" sz="1400" b="1" dirty="0">
              <a:solidFill>
                <a:schemeClr val="accent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554587C-EFF0-4058-B6D3-720E1D68EC3E}"/>
              </a:ext>
            </a:extLst>
          </p:cNvPr>
          <p:cNvSpPr/>
          <p:nvPr/>
        </p:nvSpPr>
        <p:spPr>
          <a:xfrm>
            <a:off x="5740112" y="3466712"/>
            <a:ext cx="4903757" cy="342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600" b="1" dirty="0">
                <a:solidFill>
                  <a:schemeClr val="accent4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Mode</a:t>
            </a:r>
            <a:endParaRPr lang="en-GB" sz="1400" b="1" dirty="0">
              <a:solidFill>
                <a:schemeClr val="accent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43E8AB5-48EF-49E7-8FFF-A728E47682C6}"/>
              </a:ext>
            </a:extLst>
          </p:cNvPr>
          <p:cNvSpPr/>
          <p:nvPr/>
        </p:nvSpPr>
        <p:spPr>
          <a:xfrm>
            <a:off x="6629666" y="3431779"/>
            <a:ext cx="4903757" cy="342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600" b="1" dirty="0">
                <a:solidFill>
                  <a:schemeClr val="accent4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= Juke and Leaf </a:t>
            </a:r>
            <a:endParaRPr lang="en-GB" sz="1400" b="1" dirty="0">
              <a:solidFill>
                <a:schemeClr val="accent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B4535A9-3A35-4EC9-9178-53EBA3C0EA11}"/>
              </a:ext>
            </a:extLst>
          </p:cNvPr>
          <p:cNvSpPr/>
          <p:nvPr/>
        </p:nvSpPr>
        <p:spPr>
          <a:xfrm>
            <a:off x="6196613" y="4527700"/>
            <a:ext cx="1302057" cy="342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600" b="1" dirty="0">
                <a:solidFill>
                  <a:schemeClr val="accent4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Quantitative</a:t>
            </a:r>
            <a:endParaRPr lang="en-GB" sz="1400" b="1" dirty="0">
              <a:solidFill>
                <a:schemeClr val="accent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0088D15-DED8-453A-95D2-ABA9D05E35C1}"/>
              </a:ext>
            </a:extLst>
          </p:cNvPr>
          <p:cNvSpPr/>
          <p:nvPr/>
        </p:nvSpPr>
        <p:spPr>
          <a:xfrm>
            <a:off x="6176289" y="4908810"/>
            <a:ext cx="4903757" cy="342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600" b="1" dirty="0">
                <a:solidFill>
                  <a:schemeClr val="accent4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Even number of values and no outliers</a:t>
            </a:r>
            <a:endParaRPr lang="en-GB" sz="1400" b="1" dirty="0">
              <a:solidFill>
                <a:schemeClr val="accent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CB04413-3EA8-424C-8337-F88A5BCC6C2C}"/>
              </a:ext>
            </a:extLst>
          </p:cNvPr>
          <p:cNvSpPr/>
          <p:nvPr/>
        </p:nvSpPr>
        <p:spPr>
          <a:xfrm>
            <a:off x="6176289" y="5289920"/>
            <a:ext cx="4903757" cy="342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600" b="1" dirty="0">
                <a:solidFill>
                  <a:schemeClr val="accent4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Mean</a:t>
            </a:r>
            <a:endParaRPr lang="en-GB" sz="1400" b="1" dirty="0">
              <a:solidFill>
                <a:schemeClr val="accent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05F6D01-4D24-4A60-84B5-F38A6A6AA529}"/>
              </a:ext>
            </a:extLst>
          </p:cNvPr>
          <p:cNvSpPr/>
          <p:nvPr/>
        </p:nvSpPr>
        <p:spPr>
          <a:xfrm>
            <a:off x="7028546" y="5273231"/>
            <a:ext cx="4903757" cy="342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600" b="1" dirty="0">
                <a:solidFill>
                  <a:schemeClr val="accent4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= £281.75</a:t>
            </a:r>
            <a:endParaRPr lang="en-GB" sz="1400" b="1" dirty="0">
              <a:solidFill>
                <a:schemeClr val="accent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5457975-D255-4FED-A72D-2C630ADCEF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61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5" grpId="0"/>
      <p:bldP spid="16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0F9FA65-FAC6-41E3-8809-D78F981FD63C}"/>
              </a:ext>
            </a:extLst>
          </p:cNvPr>
          <p:cNvSpPr txBox="1">
            <a:spLocks/>
          </p:cNvSpPr>
          <p:nvPr/>
        </p:nvSpPr>
        <p:spPr>
          <a:xfrm>
            <a:off x="214913" y="1580225"/>
            <a:ext cx="11762173" cy="4568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800" b="1" dirty="0">
                <a:solidFill>
                  <a:schemeClr val="accent1"/>
                </a:solidFill>
              </a:rPr>
              <a:t>Practise Questions</a:t>
            </a:r>
          </a:p>
          <a:p>
            <a:endParaRPr lang="en-GB" sz="8800" b="1" dirty="0">
              <a:solidFill>
                <a:schemeClr val="accent1"/>
              </a:solidFill>
            </a:endParaRPr>
          </a:p>
          <a:p>
            <a:r>
              <a:rPr lang="en-GB" sz="8800" b="1" dirty="0">
                <a:solidFill>
                  <a:schemeClr val="accent1"/>
                </a:solidFill>
              </a:rPr>
              <a:t>Exam Questions</a:t>
            </a:r>
            <a:endParaRPr lang="en-GB" sz="8800" dirty="0">
              <a:solidFill>
                <a:schemeClr val="accent1"/>
              </a:solidFill>
            </a:endParaRPr>
          </a:p>
        </p:txBody>
      </p:sp>
      <p:pic>
        <p:nvPicPr>
          <p:cNvPr id="5124" name="Picture 4" descr="exam Icon 4733778">
            <a:extLst>
              <a:ext uri="{FF2B5EF4-FFF2-40B4-BE49-F238E27FC236}">
                <a16:creationId xmlns:a16="http://schemas.microsoft.com/office/drawing/2014/main" id="{B0B50973-7EC6-4AC2-B5D0-9A5A4A003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2828" y="4175548"/>
            <a:ext cx="1353600" cy="135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106C1D1-B328-417B-80FC-A4F25E2A8C9F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50" y="1580225"/>
            <a:ext cx="1353600" cy="1353600"/>
          </a:xfrm>
          <a:prstGeom prst="rect">
            <a:avLst/>
          </a:prstGeo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701558BF-9767-4C85-81A9-F4491645AB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9B1A8B0F-0248-446C-9BA0-0F51147C1F1E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914400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do we know the best average to use?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7E4D3D1-8408-425F-B08C-C58DD1C193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307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A3CFF49-8BC8-413C-BDD7-2CD6888BBF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C404EF71-1B59-4C76-88F5-6C6831C763D9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914400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do we know the best average to use?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07A88D2-039A-440A-B67E-B4805ED987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9797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3090</TotalTime>
  <Words>640</Words>
  <Application>Microsoft Office PowerPoint</Application>
  <PresentationFormat>Widescreen</PresentationFormat>
  <Paragraphs>93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Gautami</vt:lpstr>
      <vt:lpstr>Office Theme</vt:lpstr>
      <vt:lpstr>How can we use different statistical calculations to describe sets of data?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11: Confidence Intervals and the Central Limit Theorem</dc:title>
  <dc:creator>Mrs E Hodgetts</dc:creator>
  <cp:lastModifiedBy>Mrs Hodgetts</cp:lastModifiedBy>
  <cp:revision>92</cp:revision>
  <dcterms:created xsi:type="dcterms:W3CDTF">2022-05-17T07:55:04Z</dcterms:created>
  <dcterms:modified xsi:type="dcterms:W3CDTF">2023-11-07T09:44:10Z</dcterms:modified>
</cp:coreProperties>
</file>