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89" r:id="rId3"/>
    <p:sldId id="301" r:id="rId4"/>
    <p:sldId id="302" r:id="rId5"/>
    <p:sldId id="303" r:id="rId6"/>
    <p:sldId id="304" r:id="rId7"/>
    <p:sldId id="305" r:id="rId8"/>
    <p:sldId id="306" r:id="rId9"/>
    <p:sldId id="290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B072-5E28-4AEA-A0F0-4CAD26C30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41605-DACF-4D7C-9545-39C5072C1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0433C-5B35-40F9-9EBB-D9590F4C5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F3E-AF7F-43F9-9183-BF01C3F8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F022-9789-46AA-A447-3CEE85FF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EFC6B-A6CC-48EB-8575-344AF612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8C36-4530-44F9-8148-3BD8ADAE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6A6-E376-4400-96D3-1D630FB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B4F4E-1845-4F2A-9133-CBAB969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C0F56-37A9-4824-A028-903387EC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2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9554-6254-44A2-906A-CFB561AC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421DC-3FDF-4A68-9ECE-A2784529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5E0AB-5A68-4A0A-B930-C81C28D1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38D0-9F5C-41AF-AFF9-E502B7A7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D13-3634-4F2C-A221-EBD018DA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3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866C-8842-4D64-A781-52DF83B7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C8DE-74E4-4441-8AF3-2BC45F5E5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C213-5B42-412D-A8A1-C0D746E00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F4B94-E745-47B1-88B8-4BD00BED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22163-43F8-416F-B1CF-D8DAF277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14880-3FAF-4DEA-BEBD-F73E55BD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6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2897-CD95-4AD2-849A-F653195B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E8639-C96E-44F2-A211-364301406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D3724-D50C-4459-88C4-DA5BC0448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1FAD8-C6FD-4F71-853D-F1902E2C2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3BA530-C836-48FB-B823-306A4D1322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82BE7-235D-47CC-BED9-F72791A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B7F0-3941-4935-B904-C463B957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AD4DD-E4B4-40D3-91FD-6BCABD69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2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3B3F-2743-4FE0-A13F-062A163F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8F61-C29B-452D-AB67-39A165D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0B695-8F00-4CE0-8A96-64823F4D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EDC951-606C-4536-AF6A-44450056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E81B1-9B41-4AD5-B5F2-666BC36F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B62ED-7DF8-4DE0-858F-C2432859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D1F23-8EE9-421A-A4F8-A1E08836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A761-667A-4F0A-A052-32BEA8DE2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A5A5-DB8A-492C-8BE1-2184240B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7582-00F1-480D-A774-5876148FE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E00BC-A331-426D-AF4C-26FD491D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8BA32-CA65-4184-98DD-80C0AD30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21B45-E21A-43DC-9B8C-15DD93D8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8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8493-D661-451E-935A-ECEA0420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92AE8-0043-48F4-9CC3-F66E4E39F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BB39B-84F7-448C-BFBD-4F844B9B6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CB3A1-3912-47C3-ADD9-F463C48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E5B28-42E1-4A69-9AC5-955B14E9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B7BC-2D8E-4751-892C-7D67102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1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7CC-6C22-4B34-96BC-2C95A4E6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87B1D-F8FA-483B-86D2-BFF69C02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9789F-B05A-41BC-BC54-17354FFD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A4A94-E0E8-42DA-BB22-156C8D88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0335B-4A81-41B0-8B26-76AEBDCC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6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B8BDB8-4C32-4803-9B13-02C8D93E6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5A0B0-9BBD-4DB3-BB33-CBEFA204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58500-8C03-4235-B763-B0476531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73401-3FBF-4309-A91A-737B31DE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CD15-AFFB-4740-85BD-2A9F44E4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0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15631-765E-4B35-BAB5-56D6BE053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06CB6-92D3-4F89-B006-A4EB93A11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F70E-0065-4DC3-8121-494C0BAA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60FC-30B6-42B8-953D-5EC6D09F31C8}" type="datetimeFigureOut">
              <a:rPr lang="en-GB" smtClean="0"/>
              <a:t>19/12/2023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8C08-3ECD-4AF3-9993-A1EE0111F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47304-BDDB-4DFA-A33F-CD5EE12FB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3F92-42B2-44FD-87C4-0F69EE84A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3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44C5-C8CC-41DB-B17F-DE9DCF10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654" y="1848240"/>
            <a:ext cx="9144000" cy="1396042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7" name="Picture 2" descr="Aldersley High School - Moreton School">
            <a:extLst>
              <a:ext uri="{FF2B5EF4-FFF2-40B4-BE49-F238E27FC236}">
                <a16:creationId xmlns:a16="http://schemas.microsoft.com/office/drawing/2014/main" id="{4A54DF93-A4E7-4E65-8A49-278CF9DCC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20" y="0"/>
            <a:ext cx="1691680" cy="15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5044984" y="1089706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7FCEC2AE-8D0D-4350-8F76-3D90A8380F75}"/>
              </a:ext>
            </a:extLst>
          </p:cNvPr>
          <p:cNvSpPr txBox="1">
            <a:spLocks/>
          </p:cNvSpPr>
          <p:nvPr/>
        </p:nvSpPr>
        <p:spPr>
          <a:xfrm>
            <a:off x="1499870" y="3330546"/>
            <a:ext cx="9144000" cy="19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b="1" u="sng" dirty="0">
                <a:solidFill>
                  <a:srgbClr val="7030A0"/>
                </a:solidFill>
              </a:rPr>
              <a:t>Mean, Median and Mode</a:t>
            </a:r>
          </a:p>
          <a:p>
            <a:r>
              <a:rPr lang="en-GB" sz="5000" b="1" u="sng" dirty="0">
                <a:solidFill>
                  <a:srgbClr val="7030A0"/>
                </a:solidFill>
              </a:rPr>
              <a:t>(grouped frequency table)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A2C476-D344-428A-815C-A9761AEFF99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5041" cy="168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5D2E5A-DFE7-4AA2-BF13-19211EFC7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514" y="655079"/>
            <a:ext cx="7292972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9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CF6CA5-7013-4C94-B308-6F73AAD2811C}"/>
              </a:ext>
            </a:extLst>
          </p:cNvPr>
          <p:cNvSpPr/>
          <p:nvPr/>
        </p:nvSpPr>
        <p:spPr>
          <a:xfrm>
            <a:off x="213063" y="933798"/>
            <a:ext cx="11798423" cy="4381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Knowledge Phase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MODAL CLASS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mode cannot be found in a grouped frequency table as we do not know the value of each piece of data. Instead we can identify the </a:t>
            </a:r>
            <a:r>
              <a:rPr lang="en-GB" sz="2400" b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modal class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 modal class is the class is the group with the highest frequency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can be more than one modal class and these must be listed, separated with commas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Calibri Light" panose="020F0302020204030204" pitchFamily="34" charset="0"/>
              <a:buChar char="-"/>
            </a:pPr>
            <a:r>
              <a:rPr lang="en-GB" sz="24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There can be no mode. </a:t>
            </a:r>
            <a:endParaRPr lang="en-GB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en-GB" sz="2400" b="1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N.B. </a:t>
            </a:r>
            <a:r>
              <a:rPr lang="en-GB" sz="2400" i="1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This be must written as 'none' and not '0' as 0 can be the mode for a set of data</a:t>
            </a:r>
            <a:endParaRPr lang="en-GB" sz="20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87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CF6CA5-7013-4C94-B308-6F73AAD2811C}"/>
                  </a:ext>
                </a:extLst>
              </p:cNvPr>
              <p:cNvSpPr/>
              <p:nvPr/>
            </p:nvSpPr>
            <p:spPr>
              <a:xfrm>
                <a:off x="213063" y="933798"/>
                <a:ext cx="11798423" cy="4132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MEDIAN CLASS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median cannot be found if a grouped frequency table as we do not know the value of each piece of data. Instead we can find the 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median class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and then go on to 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interpolate</a:t>
                </a: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the median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median class is the group which contains the 50% value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WE OFTEN CAN USE THE FORMULA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(n + 1)</a:t>
                </a:r>
                <a:r>
                  <a:rPr lang="en-GB" sz="2400" b="1" baseline="30000" dirty="0" err="1">
                    <a:solidFill>
                      <a:schemeClr val="accent1"/>
                    </a:solidFill>
                    <a:latin typeface="+mj-lt"/>
                  </a:rPr>
                  <a:t>th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 VALUE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There is never more than one median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median class does not take into account all the data values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median class should not be affected by extreme values (outliers)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CF6CA5-7013-4C94-B308-6F73AAD281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63" y="933798"/>
                <a:ext cx="11798423" cy="4132734"/>
              </a:xfrm>
              <a:prstGeom prst="rect">
                <a:avLst/>
              </a:prstGeom>
              <a:blipFill>
                <a:blip r:embed="rId6"/>
                <a:stretch>
                  <a:fillRect l="-827" t="-1180" r="-930" b="-23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211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CF6CA5-7013-4C94-B308-6F73AAD2811C}"/>
                  </a:ext>
                </a:extLst>
              </p:cNvPr>
              <p:cNvSpPr/>
              <p:nvPr/>
            </p:nvSpPr>
            <p:spPr>
              <a:xfrm>
                <a:off x="213063" y="862774"/>
                <a:ext cx="11798423" cy="5458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ESTIMATE OF THE MEAN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mean cannot be found from a grouped frequency table as we do not know the value of each piece of data. Instead we can only find an </a:t>
                </a:r>
                <a:r>
                  <a:rPr lang="en-GB" sz="2400" b="1" dirty="0">
                    <a:solidFill>
                      <a:schemeClr val="accent1"/>
                    </a:solidFill>
                    <a:latin typeface="+mj-lt"/>
                  </a:rPr>
                  <a:t>estimate of the mean. </a:t>
                </a:r>
                <a:endParaRPr lang="en-GB" sz="2400" dirty="0">
                  <a:solidFill>
                    <a:schemeClr val="accent1"/>
                  </a:solidFill>
                  <a:latin typeface="+mj-lt"/>
                </a:endParaRP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mean is the most common average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To calculate an estimate of the mean we must make the assumption that every value in a class is equal to the midpoint of the class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For data that is presented in a frequency table we must consider the total number of data pieces that are being presented (as opposed to the total number of possible values of x)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estimate of the mean can still be affected by extreme values (outliers)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The estimate of the mean is most often  a number not from the data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We use the statistical formula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r>
                  <a:rPr lang="en-GB" sz="2400" dirty="0">
                    <a:solidFill>
                      <a:schemeClr val="accent1"/>
                    </a:solidFill>
                    <a:latin typeface="+mj-lt"/>
                  </a:rPr>
                  <a:t> where x is the mid-point of the class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CF6CA5-7013-4C94-B308-6F73AAD281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63" y="862774"/>
                <a:ext cx="11798423" cy="5458354"/>
              </a:xfrm>
              <a:prstGeom prst="rect">
                <a:avLst/>
              </a:prstGeom>
              <a:blipFill>
                <a:blip r:embed="rId6"/>
                <a:stretch>
                  <a:fillRect l="-827" t="-894" r="-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0057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A7FD3B-776D-4EA9-B118-0880D4FBC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937449"/>
              </p:ext>
            </p:extLst>
          </p:nvPr>
        </p:nvGraphicFramePr>
        <p:xfrm>
          <a:off x="331254" y="3305547"/>
          <a:ext cx="4569220" cy="2757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5413">
                  <a:extLst>
                    <a:ext uri="{9D8B030D-6E8A-4147-A177-3AD203B41FA5}">
                      <a16:colId xmlns:a16="http://schemas.microsoft.com/office/drawing/2014/main" val="3381807650"/>
                    </a:ext>
                  </a:extLst>
                </a:gridCol>
                <a:gridCol w="1853807">
                  <a:extLst>
                    <a:ext uri="{9D8B030D-6E8A-4147-A177-3AD203B41FA5}">
                      <a16:colId xmlns:a16="http://schemas.microsoft.com/office/drawing/2014/main" val="4279039081"/>
                    </a:ext>
                  </a:extLst>
                </a:gridCol>
              </a:tblGrid>
              <a:tr h="93272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Mass (m) kg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Frequency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367979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30 ≤ x &lt; 40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7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2570218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40 ≤ x &lt; 50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6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250832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50 ≤ x &lt; 60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8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178166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</a:rPr>
                        <a:t>60 ≤ x &lt; 70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</a:rPr>
                        <a:t>4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71212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C2F450E-3EDF-4F27-B738-360B8F864934}"/>
              </a:ext>
            </a:extLst>
          </p:cNvPr>
          <p:cNvSpPr/>
          <p:nvPr/>
        </p:nvSpPr>
        <p:spPr>
          <a:xfrm>
            <a:off x="198268" y="979313"/>
            <a:ext cx="6096000" cy="21034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I DO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State the modal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Find the median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Calculate an estimate for the mean</a:t>
            </a:r>
            <a:endParaRPr lang="en-GB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2F4AA5-9300-487D-BB2A-5C1F328EC4D2}"/>
              </a:ext>
            </a:extLst>
          </p:cNvPr>
          <p:cNvSpPr/>
          <p:nvPr/>
        </p:nvSpPr>
        <p:spPr>
          <a:xfrm>
            <a:off x="1771015" y="1615736"/>
            <a:ext cx="1558111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D371D-361F-41EB-97B9-9CD28C128B94}"/>
              </a:ext>
            </a:extLst>
          </p:cNvPr>
          <p:cNvSpPr/>
          <p:nvPr/>
        </p:nvSpPr>
        <p:spPr>
          <a:xfrm>
            <a:off x="359829" y="5213689"/>
            <a:ext cx="4469346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94BAF-08B7-48B2-817A-2355868E01DA}"/>
              </a:ext>
            </a:extLst>
          </p:cNvPr>
          <p:cNvSpPr/>
          <p:nvPr/>
        </p:nvSpPr>
        <p:spPr>
          <a:xfrm>
            <a:off x="3520788" y="1529646"/>
            <a:ext cx="6096000" cy="4672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4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Modal Class: 50 </a:t>
            </a:r>
            <a:r>
              <a:rPr lang="en-GB" sz="24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60</a:t>
            </a:r>
            <a:endParaRPr lang="en-GB" sz="2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C53CE-6069-4A73-AD58-8F6FF5EB5D8D}"/>
              </a:ext>
            </a:extLst>
          </p:cNvPr>
          <p:cNvSpPr txBox="1"/>
          <p:nvPr/>
        </p:nvSpPr>
        <p:spPr>
          <a:xfrm>
            <a:off x="6592419" y="1962448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1626CC-29BF-44E6-AD84-F465F65DAC64}"/>
              </a:ext>
            </a:extLst>
          </p:cNvPr>
          <p:cNvSpPr txBox="1"/>
          <p:nvPr/>
        </p:nvSpPr>
        <p:spPr>
          <a:xfrm>
            <a:off x="4857750" y="3440100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65749-C2EB-41D0-87F4-CB4483E64E7B}"/>
              </a:ext>
            </a:extLst>
          </p:cNvPr>
          <p:cNvSpPr txBox="1"/>
          <p:nvPr/>
        </p:nvSpPr>
        <p:spPr>
          <a:xfrm>
            <a:off x="5017662" y="415942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DF33C4-E91B-49B8-B604-59754591023C}"/>
              </a:ext>
            </a:extLst>
          </p:cNvPr>
          <p:cNvSpPr txBox="1"/>
          <p:nvPr/>
        </p:nvSpPr>
        <p:spPr>
          <a:xfrm>
            <a:off x="4908691" y="460939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A2D72D-4744-4EC0-A3CE-D5195524CF23}"/>
              </a:ext>
            </a:extLst>
          </p:cNvPr>
          <p:cNvSpPr txBox="1"/>
          <p:nvPr/>
        </p:nvSpPr>
        <p:spPr>
          <a:xfrm>
            <a:off x="4900474" y="50702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1B74B-72D1-4CFF-B2F0-B4335A580582}"/>
              </a:ext>
            </a:extLst>
          </p:cNvPr>
          <p:cNvSpPr txBox="1"/>
          <p:nvPr/>
        </p:nvSpPr>
        <p:spPr>
          <a:xfrm>
            <a:off x="4892257" y="553144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/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(25+1)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990858D-BC5A-4F71-9A6F-DCF8E8C27F66}"/>
              </a:ext>
            </a:extLst>
          </p:cNvPr>
          <p:cNvSpPr txBox="1"/>
          <p:nvPr/>
        </p:nvSpPr>
        <p:spPr>
          <a:xfrm>
            <a:off x="8249747" y="2648693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13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E7BCA9-EF1F-47EB-AC14-A42E265605B3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5510138" y="2648693"/>
            <a:ext cx="2784929" cy="225308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AB6DAF-6CB2-402B-98C6-966D33FDB7A4}"/>
              </a:ext>
            </a:extLst>
          </p:cNvPr>
          <p:cNvSpPr txBox="1"/>
          <p:nvPr/>
        </p:nvSpPr>
        <p:spPr>
          <a:xfrm>
            <a:off x="8295067" y="322388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</a:t>
            </a:r>
            <a:r>
              <a:rPr lang="en-GB" sz="3200" dirty="0">
                <a:solidFill>
                  <a:schemeClr val="accent4"/>
                </a:solidFill>
                <a:cs typeface="Gautami" panose="020B0502040204020203" pitchFamily="34" charset="0"/>
              </a:rPr>
              <a:t>40</a:t>
            </a:r>
            <a:r>
              <a:rPr lang="en-GB" sz="3200" b="1" dirty="0">
                <a:solidFill>
                  <a:schemeClr val="accent4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r>
              <a:rPr lang="en-GB" sz="32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50</a:t>
            </a:r>
            <a:endParaRPr lang="en-GB" sz="32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778D2B-0CB9-4569-BB1A-E20EAB6C5149}"/>
              </a:ext>
            </a:extLst>
          </p:cNvPr>
          <p:cNvSpPr txBox="1"/>
          <p:nvPr/>
        </p:nvSpPr>
        <p:spPr>
          <a:xfrm>
            <a:off x="1390141" y="3699890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5"/>
                </a:solidFill>
              </a:rPr>
              <a:t>MP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FE8DCB-364F-4C27-9287-38132D3E7318}"/>
              </a:ext>
            </a:extLst>
          </p:cNvPr>
          <p:cNvSpPr txBox="1"/>
          <p:nvPr/>
        </p:nvSpPr>
        <p:spPr>
          <a:xfrm>
            <a:off x="1458125" y="4254023"/>
            <a:ext cx="49565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35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794F6B-F11A-4BE5-B228-ABEBB255A100}"/>
              </a:ext>
            </a:extLst>
          </p:cNvPr>
          <p:cNvSpPr txBox="1"/>
          <p:nvPr/>
        </p:nvSpPr>
        <p:spPr>
          <a:xfrm>
            <a:off x="1458125" y="4670947"/>
            <a:ext cx="49565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45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54AAA-37DA-4135-9BA0-E67CFD4488DF}"/>
              </a:ext>
            </a:extLst>
          </p:cNvPr>
          <p:cNvSpPr txBox="1"/>
          <p:nvPr/>
        </p:nvSpPr>
        <p:spPr>
          <a:xfrm>
            <a:off x="1448442" y="5140821"/>
            <a:ext cx="49565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55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A445BE-351A-4C2A-AEE3-6B93679574E1}"/>
              </a:ext>
            </a:extLst>
          </p:cNvPr>
          <p:cNvSpPr txBox="1"/>
          <p:nvPr/>
        </p:nvSpPr>
        <p:spPr>
          <a:xfrm>
            <a:off x="1448442" y="5557745"/>
            <a:ext cx="49565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65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CA5349-FE10-46DD-AE77-21F0FC96E6CE}"/>
              </a:ext>
            </a:extLst>
          </p:cNvPr>
          <p:cNvSpPr txBox="1"/>
          <p:nvPr/>
        </p:nvSpPr>
        <p:spPr>
          <a:xfrm>
            <a:off x="5716460" y="3440100"/>
            <a:ext cx="1303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MP X 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28368D-6817-481F-842C-F2083B8DDEB3}"/>
              </a:ext>
            </a:extLst>
          </p:cNvPr>
          <p:cNvSpPr txBox="1"/>
          <p:nvPr/>
        </p:nvSpPr>
        <p:spPr>
          <a:xfrm>
            <a:off x="6110153" y="4167687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245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A3937D-52D1-4A74-A0E8-5A353B0F8137}"/>
              </a:ext>
            </a:extLst>
          </p:cNvPr>
          <p:cNvSpPr txBox="1"/>
          <p:nvPr/>
        </p:nvSpPr>
        <p:spPr>
          <a:xfrm>
            <a:off x="6115482" y="4617652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270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BAA5DF-5FC5-4D7E-9028-DE2801C26B20}"/>
              </a:ext>
            </a:extLst>
          </p:cNvPr>
          <p:cNvSpPr txBox="1"/>
          <p:nvPr/>
        </p:nvSpPr>
        <p:spPr>
          <a:xfrm>
            <a:off x="6097740" y="507846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440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AE344A-0F37-45B8-BED4-3CCDDCCBAEFC}"/>
              </a:ext>
            </a:extLst>
          </p:cNvPr>
          <p:cNvSpPr txBox="1"/>
          <p:nvPr/>
        </p:nvSpPr>
        <p:spPr>
          <a:xfrm>
            <a:off x="6089523" y="553970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260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4818E6-C4E2-4DF7-87CF-DE6765825A5F}"/>
              </a:ext>
            </a:extLst>
          </p:cNvPr>
          <p:cNvSpPr txBox="1"/>
          <p:nvPr/>
        </p:nvSpPr>
        <p:spPr>
          <a:xfrm>
            <a:off x="7641925" y="4368009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/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/>
              <p:nvPr/>
            </p:nvSpPr>
            <p:spPr>
              <a:xfrm>
                <a:off x="8931428" y="5204267"/>
                <a:ext cx="1175322" cy="7957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1215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1428" y="5204267"/>
                <a:ext cx="1175322" cy="795795"/>
              </a:xfrm>
              <a:prstGeom prst="rect">
                <a:avLst/>
              </a:prstGeom>
              <a:blipFill>
                <a:blip r:embed="rId8"/>
                <a:stretch>
                  <a:fillRect l="-12953" b="-1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9008E7AC-DE5F-4406-B92A-1A567F4340B5}"/>
              </a:ext>
            </a:extLst>
          </p:cNvPr>
          <p:cNvSpPr txBox="1"/>
          <p:nvPr/>
        </p:nvSpPr>
        <p:spPr>
          <a:xfrm>
            <a:off x="10137462" y="5327649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48.6</a:t>
            </a:r>
          </a:p>
        </p:txBody>
      </p:sp>
    </p:spTree>
    <p:extLst>
      <p:ext uri="{BB962C8B-B14F-4D97-AF65-F5344CB8AC3E}">
        <p14:creationId xmlns:p14="http://schemas.microsoft.com/office/powerpoint/2010/main" val="83190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A7FD3B-776D-4EA9-B118-0880D4FBC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286091"/>
              </p:ext>
            </p:extLst>
          </p:nvPr>
        </p:nvGraphicFramePr>
        <p:xfrm>
          <a:off x="331254" y="3305547"/>
          <a:ext cx="4569220" cy="2912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5413">
                  <a:extLst>
                    <a:ext uri="{9D8B030D-6E8A-4147-A177-3AD203B41FA5}">
                      <a16:colId xmlns:a16="http://schemas.microsoft.com/office/drawing/2014/main" val="3381807650"/>
                    </a:ext>
                  </a:extLst>
                </a:gridCol>
                <a:gridCol w="1853807">
                  <a:extLst>
                    <a:ext uri="{9D8B030D-6E8A-4147-A177-3AD203B41FA5}">
                      <a16:colId xmlns:a16="http://schemas.microsoft.com/office/drawing/2014/main" val="4279039081"/>
                    </a:ext>
                  </a:extLst>
                </a:gridCol>
              </a:tblGrid>
              <a:tr h="93272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Height (x) m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Frequency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367979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 ≤ x &lt; 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8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2570218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 ≤ x &lt; 10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250832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10 ≤ x &lt; 15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178166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15 ≤ x &lt; 20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71212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C2F450E-3EDF-4F27-B738-360B8F864934}"/>
              </a:ext>
            </a:extLst>
          </p:cNvPr>
          <p:cNvSpPr/>
          <p:nvPr/>
        </p:nvSpPr>
        <p:spPr>
          <a:xfrm>
            <a:off x="198268" y="979313"/>
            <a:ext cx="6096000" cy="21034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WE DO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State the modal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Find the median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Calculate an estimate for the mean</a:t>
            </a:r>
            <a:endParaRPr lang="en-GB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2F4AA5-9300-487D-BB2A-5C1F328EC4D2}"/>
              </a:ext>
            </a:extLst>
          </p:cNvPr>
          <p:cNvSpPr/>
          <p:nvPr/>
        </p:nvSpPr>
        <p:spPr>
          <a:xfrm>
            <a:off x="1771015" y="1615736"/>
            <a:ext cx="1558111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D371D-361F-41EB-97B9-9CD28C128B94}"/>
              </a:ext>
            </a:extLst>
          </p:cNvPr>
          <p:cNvSpPr/>
          <p:nvPr/>
        </p:nvSpPr>
        <p:spPr>
          <a:xfrm>
            <a:off x="339925" y="4274261"/>
            <a:ext cx="4469346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94BAF-08B7-48B2-817A-2355868E01DA}"/>
              </a:ext>
            </a:extLst>
          </p:cNvPr>
          <p:cNvSpPr/>
          <p:nvPr/>
        </p:nvSpPr>
        <p:spPr>
          <a:xfrm>
            <a:off x="3520788" y="1529646"/>
            <a:ext cx="6096000" cy="4672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4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Modal Class: 0 </a:t>
            </a:r>
            <a:r>
              <a:rPr lang="en-GB" sz="24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5</a:t>
            </a:r>
            <a:endParaRPr lang="en-GB" sz="2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C53CE-6069-4A73-AD58-8F6FF5EB5D8D}"/>
              </a:ext>
            </a:extLst>
          </p:cNvPr>
          <p:cNvSpPr txBox="1"/>
          <p:nvPr/>
        </p:nvSpPr>
        <p:spPr>
          <a:xfrm>
            <a:off x="6592419" y="1962448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1626CC-29BF-44E6-AD84-F465F65DAC64}"/>
              </a:ext>
            </a:extLst>
          </p:cNvPr>
          <p:cNvSpPr txBox="1"/>
          <p:nvPr/>
        </p:nvSpPr>
        <p:spPr>
          <a:xfrm>
            <a:off x="4857750" y="3440100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65749-C2EB-41D0-87F4-CB4483E64E7B}"/>
              </a:ext>
            </a:extLst>
          </p:cNvPr>
          <p:cNvSpPr txBox="1"/>
          <p:nvPr/>
        </p:nvSpPr>
        <p:spPr>
          <a:xfrm>
            <a:off x="5017662" y="415942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DF33C4-E91B-49B8-B604-59754591023C}"/>
              </a:ext>
            </a:extLst>
          </p:cNvPr>
          <p:cNvSpPr txBox="1"/>
          <p:nvPr/>
        </p:nvSpPr>
        <p:spPr>
          <a:xfrm>
            <a:off x="4909145" y="47180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A2D72D-4744-4EC0-A3CE-D5195524CF23}"/>
              </a:ext>
            </a:extLst>
          </p:cNvPr>
          <p:cNvSpPr txBox="1"/>
          <p:nvPr/>
        </p:nvSpPr>
        <p:spPr>
          <a:xfrm>
            <a:off x="4900474" y="516031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1B74B-72D1-4CFF-B2F0-B4335A580582}"/>
              </a:ext>
            </a:extLst>
          </p:cNvPr>
          <p:cNvSpPr txBox="1"/>
          <p:nvPr/>
        </p:nvSpPr>
        <p:spPr>
          <a:xfrm>
            <a:off x="4886629" y="566323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/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(21+1)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990858D-BC5A-4F71-9A6F-DCF8E8C27F66}"/>
              </a:ext>
            </a:extLst>
          </p:cNvPr>
          <p:cNvSpPr txBox="1"/>
          <p:nvPr/>
        </p:nvSpPr>
        <p:spPr>
          <a:xfrm>
            <a:off x="8249747" y="2648693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11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E7BCA9-EF1F-47EB-AC14-A42E265605B3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5501921" y="2757305"/>
            <a:ext cx="2793604" cy="269539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AB6DAF-6CB2-402B-98C6-966D33FDB7A4}"/>
              </a:ext>
            </a:extLst>
          </p:cNvPr>
          <p:cNvSpPr txBox="1"/>
          <p:nvPr/>
        </p:nvSpPr>
        <p:spPr>
          <a:xfrm>
            <a:off x="8295067" y="322388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</a:t>
            </a:r>
            <a:r>
              <a:rPr lang="en-GB" sz="3200" dirty="0">
                <a:solidFill>
                  <a:schemeClr val="accent4"/>
                </a:solidFill>
                <a:cs typeface="Gautami" panose="020B0502040204020203" pitchFamily="34" charset="0"/>
              </a:rPr>
              <a:t>10</a:t>
            </a:r>
            <a:r>
              <a:rPr lang="en-GB" sz="3200" b="1" dirty="0">
                <a:solidFill>
                  <a:schemeClr val="accent4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r>
              <a:rPr lang="en-GB" sz="32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15</a:t>
            </a:r>
            <a:endParaRPr lang="en-GB" sz="32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778D2B-0CB9-4569-BB1A-E20EAB6C5149}"/>
              </a:ext>
            </a:extLst>
          </p:cNvPr>
          <p:cNvSpPr txBox="1"/>
          <p:nvPr/>
        </p:nvSpPr>
        <p:spPr>
          <a:xfrm>
            <a:off x="1390141" y="3699890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5"/>
                </a:solidFill>
              </a:rPr>
              <a:t>MP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FE8DCB-364F-4C27-9287-38132D3E7318}"/>
              </a:ext>
            </a:extLst>
          </p:cNvPr>
          <p:cNvSpPr txBox="1"/>
          <p:nvPr/>
        </p:nvSpPr>
        <p:spPr>
          <a:xfrm>
            <a:off x="1302386" y="4295060"/>
            <a:ext cx="63680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2.5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794F6B-F11A-4BE5-B228-ABEBB255A100}"/>
              </a:ext>
            </a:extLst>
          </p:cNvPr>
          <p:cNvSpPr txBox="1"/>
          <p:nvPr/>
        </p:nvSpPr>
        <p:spPr>
          <a:xfrm>
            <a:off x="1302386" y="4794280"/>
            <a:ext cx="63680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7.5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54AAA-37DA-4135-9BA0-E67CFD4488DF}"/>
              </a:ext>
            </a:extLst>
          </p:cNvPr>
          <p:cNvSpPr txBox="1"/>
          <p:nvPr/>
        </p:nvSpPr>
        <p:spPr>
          <a:xfrm>
            <a:off x="1292702" y="5300730"/>
            <a:ext cx="79254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12.5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A445BE-351A-4C2A-AEE3-6B93679574E1}"/>
              </a:ext>
            </a:extLst>
          </p:cNvPr>
          <p:cNvSpPr txBox="1"/>
          <p:nvPr/>
        </p:nvSpPr>
        <p:spPr>
          <a:xfrm>
            <a:off x="1292703" y="5745086"/>
            <a:ext cx="79254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17.5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CA5349-FE10-46DD-AE77-21F0FC96E6CE}"/>
              </a:ext>
            </a:extLst>
          </p:cNvPr>
          <p:cNvSpPr txBox="1"/>
          <p:nvPr/>
        </p:nvSpPr>
        <p:spPr>
          <a:xfrm>
            <a:off x="5716460" y="3440100"/>
            <a:ext cx="1303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MP X 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28368D-6817-481F-842C-F2083B8DDEB3}"/>
              </a:ext>
            </a:extLst>
          </p:cNvPr>
          <p:cNvSpPr txBox="1"/>
          <p:nvPr/>
        </p:nvSpPr>
        <p:spPr>
          <a:xfrm>
            <a:off x="6110153" y="416768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A3937D-52D1-4A74-A0E8-5A353B0F8137}"/>
              </a:ext>
            </a:extLst>
          </p:cNvPr>
          <p:cNvSpPr txBox="1"/>
          <p:nvPr/>
        </p:nvSpPr>
        <p:spPr>
          <a:xfrm>
            <a:off x="6115482" y="461765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BAA5DF-5FC5-4D7E-9028-DE2801C26B20}"/>
              </a:ext>
            </a:extLst>
          </p:cNvPr>
          <p:cNvSpPr txBox="1"/>
          <p:nvPr/>
        </p:nvSpPr>
        <p:spPr>
          <a:xfrm>
            <a:off x="6097740" y="5078464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62.5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AE344A-0F37-45B8-BED4-3CCDDCCBAEFC}"/>
              </a:ext>
            </a:extLst>
          </p:cNvPr>
          <p:cNvSpPr txBox="1"/>
          <p:nvPr/>
        </p:nvSpPr>
        <p:spPr>
          <a:xfrm>
            <a:off x="6089523" y="553970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105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4818E6-C4E2-4DF7-87CF-DE6765825A5F}"/>
              </a:ext>
            </a:extLst>
          </p:cNvPr>
          <p:cNvSpPr txBox="1"/>
          <p:nvPr/>
        </p:nvSpPr>
        <p:spPr>
          <a:xfrm>
            <a:off x="7641925" y="4368009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/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/>
              <p:nvPr/>
            </p:nvSpPr>
            <p:spPr>
              <a:xfrm>
                <a:off x="8931428" y="5204267"/>
                <a:ext cx="1236236" cy="798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202.5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1428" y="5204267"/>
                <a:ext cx="1236236" cy="798873"/>
              </a:xfrm>
              <a:prstGeom prst="rect">
                <a:avLst/>
              </a:prstGeom>
              <a:blipFill>
                <a:blip r:embed="rId8"/>
                <a:stretch>
                  <a:fillRect l="-12315" b="-12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9008E7AC-DE5F-4406-B92A-1A567F4340B5}"/>
              </a:ext>
            </a:extLst>
          </p:cNvPr>
          <p:cNvSpPr txBox="1"/>
          <p:nvPr/>
        </p:nvSpPr>
        <p:spPr>
          <a:xfrm>
            <a:off x="10137462" y="5327649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9.64</a:t>
            </a:r>
          </a:p>
        </p:txBody>
      </p:sp>
    </p:spTree>
    <p:extLst>
      <p:ext uri="{BB962C8B-B14F-4D97-AF65-F5344CB8AC3E}">
        <p14:creationId xmlns:p14="http://schemas.microsoft.com/office/powerpoint/2010/main" val="19837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C8FFFF-7729-4436-A123-D6817B159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870" y="6420775"/>
            <a:ext cx="9144000" cy="43722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13" name="Picture 2" descr="Aldersley High School - Moreton School">
            <a:extLst>
              <a:ext uri="{FF2B5EF4-FFF2-40B4-BE49-F238E27FC236}">
                <a16:creationId xmlns:a16="http://schemas.microsoft.com/office/drawing/2014/main" id="{CF8576FC-435F-4AFD-AD3F-5BAF2021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A7FD3B-776D-4EA9-B118-0880D4FBC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069542"/>
              </p:ext>
            </p:extLst>
          </p:nvPr>
        </p:nvGraphicFramePr>
        <p:xfrm>
          <a:off x="331254" y="3305547"/>
          <a:ext cx="4569220" cy="2912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5413">
                  <a:extLst>
                    <a:ext uri="{9D8B030D-6E8A-4147-A177-3AD203B41FA5}">
                      <a16:colId xmlns:a16="http://schemas.microsoft.com/office/drawing/2014/main" val="3381807650"/>
                    </a:ext>
                  </a:extLst>
                </a:gridCol>
                <a:gridCol w="1853807">
                  <a:extLst>
                    <a:ext uri="{9D8B030D-6E8A-4147-A177-3AD203B41FA5}">
                      <a16:colId xmlns:a16="http://schemas.microsoft.com/office/drawing/2014/main" val="4279039081"/>
                    </a:ext>
                  </a:extLst>
                </a:gridCol>
              </a:tblGrid>
              <a:tr h="93272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Time (x) secs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Frequency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367979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0 ≤ x &lt; 20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7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2570218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20 ≤ x &lt; 40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250832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40 ≤ x &lt; 60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9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178166"/>
                  </a:ext>
                </a:extLst>
              </a:tr>
              <a:tr h="45629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60 ≤ x &lt; 80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2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Gautami" panose="020B0502040204020203" pitchFamily="34" charset="0"/>
                        </a:rPr>
                        <a:t>6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71212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C2F450E-3EDF-4F27-B738-360B8F864934}"/>
              </a:ext>
            </a:extLst>
          </p:cNvPr>
          <p:cNvSpPr/>
          <p:nvPr/>
        </p:nvSpPr>
        <p:spPr>
          <a:xfrm>
            <a:off x="198268" y="979313"/>
            <a:ext cx="6096000" cy="21034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u="sng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YOU DO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State the modal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Find the median class</a:t>
            </a:r>
          </a:p>
          <a:p>
            <a:pPr marL="342900" lvl="0" indent="-34290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</a:rPr>
              <a:t>Calculate an estimate for the mean</a:t>
            </a:r>
            <a:endParaRPr lang="en-GB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2F4AA5-9300-487D-BB2A-5C1F328EC4D2}"/>
              </a:ext>
            </a:extLst>
          </p:cNvPr>
          <p:cNvSpPr/>
          <p:nvPr/>
        </p:nvSpPr>
        <p:spPr>
          <a:xfrm>
            <a:off x="1771015" y="1615736"/>
            <a:ext cx="1558111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4D371D-361F-41EB-97B9-9CD28C128B94}"/>
              </a:ext>
            </a:extLst>
          </p:cNvPr>
          <p:cNvSpPr/>
          <p:nvPr/>
        </p:nvSpPr>
        <p:spPr>
          <a:xfrm>
            <a:off x="388404" y="5318884"/>
            <a:ext cx="4469346" cy="355107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94BAF-08B7-48B2-817A-2355868E01DA}"/>
              </a:ext>
            </a:extLst>
          </p:cNvPr>
          <p:cNvSpPr/>
          <p:nvPr/>
        </p:nvSpPr>
        <p:spPr>
          <a:xfrm>
            <a:off x="3520788" y="1529646"/>
            <a:ext cx="6096000" cy="4672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accent4"/>
                </a:solidFill>
                <a:latin typeface="+mj-lt"/>
                <a:ea typeface="Calibri" panose="020F0502020204030204" pitchFamily="34" charset="0"/>
                <a:cs typeface="Gautami" panose="020B0502040204020203" pitchFamily="34" charset="0"/>
              </a:rPr>
              <a:t>Modal Class: 40 </a:t>
            </a:r>
            <a:r>
              <a:rPr lang="en-GB" sz="24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60</a:t>
            </a:r>
            <a:endParaRPr lang="en-GB" sz="2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C53CE-6069-4A73-AD58-8F6FF5EB5D8D}"/>
              </a:ext>
            </a:extLst>
          </p:cNvPr>
          <p:cNvSpPr txBox="1"/>
          <p:nvPr/>
        </p:nvSpPr>
        <p:spPr>
          <a:xfrm>
            <a:off x="6592419" y="1962448"/>
            <a:ext cx="1630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MEDIAN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1626CC-29BF-44E6-AD84-F465F65DAC64}"/>
              </a:ext>
            </a:extLst>
          </p:cNvPr>
          <p:cNvSpPr txBox="1"/>
          <p:nvPr/>
        </p:nvSpPr>
        <p:spPr>
          <a:xfrm>
            <a:off x="4857750" y="3440100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CF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65749-C2EB-41D0-87F4-CB4483E64E7B}"/>
              </a:ext>
            </a:extLst>
          </p:cNvPr>
          <p:cNvSpPr txBox="1"/>
          <p:nvPr/>
        </p:nvSpPr>
        <p:spPr>
          <a:xfrm>
            <a:off x="5017662" y="415942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DF33C4-E91B-49B8-B604-59754591023C}"/>
              </a:ext>
            </a:extLst>
          </p:cNvPr>
          <p:cNvSpPr txBox="1"/>
          <p:nvPr/>
        </p:nvSpPr>
        <p:spPr>
          <a:xfrm>
            <a:off x="4909145" y="47180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A2D72D-4744-4EC0-A3CE-D5195524CF23}"/>
              </a:ext>
            </a:extLst>
          </p:cNvPr>
          <p:cNvSpPr txBox="1"/>
          <p:nvPr/>
        </p:nvSpPr>
        <p:spPr>
          <a:xfrm>
            <a:off x="4900474" y="516031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1B74B-72D1-4CFF-B2F0-B4335A580582}"/>
              </a:ext>
            </a:extLst>
          </p:cNvPr>
          <p:cNvSpPr txBox="1"/>
          <p:nvPr/>
        </p:nvSpPr>
        <p:spPr>
          <a:xfrm>
            <a:off x="4886629" y="566323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/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accent4"/>
                    </a:solidFill>
                  </a:rPr>
                  <a:t>(27+1)</a:t>
                </a:r>
                <a:r>
                  <a:rPr lang="en-GB" sz="3200" baseline="30000" dirty="0" err="1">
                    <a:solidFill>
                      <a:schemeClr val="accent4"/>
                    </a:solidFill>
                  </a:rPr>
                  <a:t>th</a:t>
                </a:r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8D684C-EC9F-4C15-A757-E5AF46660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543" y="1860977"/>
                <a:ext cx="1972015" cy="787716"/>
              </a:xfrm>
              <a:prstGeom prst="rect">
                <a:avLst/>
              </a:prstGeom>
              <a:blipFill>
                <a:blip r:embed="rId6"/>
                <a:stretch>
                  <a:fillRect l="-7716" r="-2160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990858D-BC5A-4F71-9A6F-DCF8E8C27F66}"/>
              </a:ext>
            </a:extLst>
          </p:cNvPr>
          <p:cNvSpPr txBox="1"/>
          <p:nvPr/>
        </p:nvSpPr>
        <p:spPr>
          <a:xfrm>
            <a:off x="8249747" y="2648693"/>
            <a:ext cx="208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14</a:t>
            </a:r>
            <a:r>
              <a:rPr lang="en-GB" sz="3200" baseline="30000" dirty="0">
                <a:solidFill>
                  <a:schemeClr val="accent4"/>
                </a:solidFill>
              </a:rPr>
              <a:t>th </a:t>
            </a:r>
            <a:r>
              <a:rPr lang="en-GB" sz="3200" dirty="0">
                <a:solidFill>
                  <a:schemeClr val="accent4"/>
                </a:solidFill>
              </a:rPr>
              <a:t>value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E7BCA9-EF1F-47EB-AC14-A42E265605B3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5501921" y="2757305"/>
            <a:ext cx="2793605" cy="269539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BAB6DAF-6CB2-402B-98C6-966D33FDB7A4}"/>
              </a:ext>
            </a:extLst>
          </p:cNvPr>
          <p:cNvSpPr txBox="1"/>
          <p:nvPr/>
        </p:nvSpPr>
        <p:spPr>
          <a:xfrm>
            <a:off x="8295067" y="322388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4"/>
                </a:solidFill>
              </a:rPr>
              <a:t>= </a:t>
            </a:r>
            <a:r>
              <a:rPr lang="en-GB" sz="3200" dirty="0">
                <a:solidFill>
                  <a:schemeClr val="accent4"/>
                </a:solidFill>
                <a:cs typeface="Gautami" panose="020B0502040204020203" pitchFamily="34" charset="0"/>
              </a:rPr>
              <a:t>40</a:t>
            </a:r>
            <a:r>
              <a:rPr lang="en-GB" sz="3200" b="1" dirty="0">
                <a:solidFill>
                  <a:schemeClr val="accent4"/>
                </a:solidFill>
                <a:ea typeface="Calibri" panose="020F0502020204030204" pitchFamily="34" charset="0"/>
                <a:cs typeface="Gautami" panose="020B0502040204020203" pitchFamily="34" charset="0"/>
              </a:rPr>
              <a:t> </a:t>
            </a:r>
            <a:r>
              <a:rPr lang="en-GB" sz="3200" b="1" dirty="0">
                <a:solidFill>
                  <a:schemeClr val="accent4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≤ x &lt; 60</a:t>
            </a:r>
            <a:endParaRPr lang="en-GB" sz="32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778D2B-0CB9-4569-BB1A-E20EAB6C5149}"/>
              </a:ext>
            </a:extLst>
          </p:cNvPr>
          <p:cNvSpPr txBox="1"/>
          <p:nvPr/>
        </p:nvSpPr>
        <p:spPr>
          <a:xfrm>
            <a:off x="1390141" y="3699890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5"/>
                </a:solidFill>
              </a:rPr>
              <a:t>MP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FE8DCB-364F-4C27-9287-38132D3E7318}"/>
              </a:ext>
            </a:extLst>
          </p:cNvPr>
          <p:cNvSpPr txBox="1"/>
          <p:nvPr/>
        </p:nvSpPr>
        <p:spPr>
          <a:xfrm>
            <a:off x="1302386" y="4295060"/>
            <a:ext cx="63680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794F6B-F11A-4BE5-B228-ABEBB255A100}"/>
              </a:ext>
            </a:extLst>
          </p:cNvPr>
          <p:cNvSpPr txBox="1"/>
          <p:nvPr/>
        </p:nvSpPr>
        <p:spPr>
          <a:xfrm>
            <a:off x="1302386" y="4794280"/>
            <a:ext cx="63680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854AAA-37DA-4135-9BA0-E67CFD4488DF}"/>
              </a:ext>
            </a:extLst>
          </p:cNvPr>
          <p:cNvSpPr txBox="1"/>
          <p:nvPr/>
        </p:nvSpPr>
        <p:spPr>
          <a:xfrm>
            <a:off x="1292703" y="5300730"/>
            <a:ext cx="6464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A445BE-351A-4C2A-AEE3-6B93679574E1}"/>
              </a:ext>
            </a:extLst>
          </p:cNvPr>
          <p:cNvSpPr txBox="1"/>
          <p:nvPr/>
        </p:nvSpPr>
        <p:spPr>
          <a:xfrm>
            <a:off x="1292703" y="5745086"/>
            <a:ext cx="64649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/>
                </a:solidFill>
              </a:rPr>
              <a:t>70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CA5349-FE10-46DD-AE77-21F0FC96E6CE}"/>
              </a:ext>
            </a:extLst>
          </p:cNvPr>
          <p:cNvSpPr txBox="1"/>
          <p:nvPr/>
        </p:nvSpPr>
        <p:spPr>
          <a:xfrm>
            <a:off x="5716460" y="3440100"/>
            <a:ext cx="1303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MP X 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28368D-6817-481F-842C-F2083B8DDEB3}"/>
              </a:ext>
            </a:extLst>
          </p:cNvPr>
          <p:cNvSpPr txBox="1"/>
          <p:nvPr/>
        </p:nvSpPr>
        <p:spPr>
          <a:xfrm>
            <a:off x="6110153" y="416768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70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A3937D-52D1-4A74-A0E8-5A353B0F8137}"/>
              </a:ext>
            </a:extLst>
          </p:cNvPr>
          <p:cNvSpPr txBox="1"/>
          <p:nvPr/>
        </p:nvSpPr>
        <p:spPr>
          <a:xfrm>
            <a:off x="6115482" y="4617652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150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BAA5DF-5FC5-4D7E-9028-DE2801C26B20}"/>
              </a:ext>
            </a:extLst>
          </p:cNvPr>
          <p:cNvSpPr txBox="1"/>
          <p:nvPr/>
        </p:nvSpPr>
        <p:spPr>
          <a:xfrm>
            <a:off x="6097740" y="507846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450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AE344A-0F37-45B8-BED4-3CCDDCCBAEFC}"/>
              </a:ext>
            </a:extLst>
          </p:cNvPr>
          <p:cNvSpPr txBox="1"/>
          <p:nvPr/>
        </p:nvSpPr>
        <p:spPr>
          <a:xfrm>
            <a:off x="6089523" y="553970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420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4818E6-C4E2-4DF7-87CF-DE6765825A5F}"/>
              </a:ext>
            </a:extLst>
          </p:cNvPr>
          <p:cNvSpPr txBox="1"/>
          <p:nvPr/>
        </p:nvSpPr>
        <p:spPr>
          <a:xfrm>
            <a:off x="7641925" y="4368009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4"/>
                </a:solidFill>
              </a:rPr>
              <a:t>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/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𝑓𝑥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320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9CB25BF-1FCF-4DDE-B224-0F1459C10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099" y="4242696"/>
                <a:ext cx="1127360" cy="882165"/>
              </a:xfrm>
              <a:prstGeom prst="rect">
                <a:avLst/>
              </a:prstGeom>
              <a:blipFill>
                <a:blip r:embed="rId7"/>
                <a:stretch>
                  <a:fillRect l="-14054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/>
              <p:nvPr/>
            </p:nvSpPr>
            <p:spPr>
              <a:xfrm>
                <a:off x="8931428" y="5204267"/>
                <a:ext cx="1167307" cy="788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4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1090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endParaRPr lang="en-GB" sz="32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5F71B8-436C-404C-A262-4C82DF89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1428" y="5204267"/>
                <a:ext cx="1167307" cy="788742"/>
              </a:xfrm>
              <a:prstGeom prst="rect">
                <a:avLst/>
              </a:prstGeom>
              <a:blipFill>
                <a:blip r:embed="rId8"/>
                <a:stretch>
                  <a:fillRect l="-13021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9008E7AC-DE5F-4406-B92A-1A567F4340B5}"/>
              </a:ext>
            </a:extLst>
          </p:cNvPr>
          <p:cNvSpPr txBox="1"/>
          <p:nvPr/>
        </p:nvSpPr>
        <p:spPr>
          <a:xfrm>
            <a:off x="10137462" y="5327649"/>
            <a:ext cx="121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>
                <a:solidFill>
                  <a:schemeClr val="accent4"/>
                </a:solidFill>
              </a:rPr>
              <a:t>= 40.4</a:t>
            </a:r>
            <a:endParaRPr lang="en-GB" sz="3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8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0F9FA65-FAC6-41E3-8809-D78F981FD63C}"/>
              </a:ext>
            </a:extLst>
          </p:cNvPr>
          <p:cNvSpPr txBox="1">
            <a:spLocks/>
          </p:cNvSpPr>
          <p:nvPr/>
        </p:nvSpPr>
        <p:spPr>
          <a:xfrm>
            <a:off x="214913" y="1580225"/>
            <a:ext cx="11762173" cy="4568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chemeClr val="accent1"/>
                </a:solidFill>
              </a:rPr>
              <a:t>Practise Questions</a:t>
            </a:r>
          </a:p>
          <a:p>
            <a:endParaRPr lang="en-GB" sz="8800" b="1" dirty="0">
              <a:solidFill>
                <a:schemeClr val="accent1"/>
              </a:solidFill>
            </a:endParaRPr>
          </a:p>
          <a:p>
            <a:r>
              <a:rPr lang="en-GB" sz="8800" b="1" dirty="0">
                <a:solidFill>
                  <a:schemeClr val="accent1"/>
                </a:solidFill>
              </a:rPr>
              <a:t>Exam Questions</a:t>
            </a:r>
            <a:endParaRPr lang="en-GB" sz="8800" dirty="0">
              <a:solidFill>
                <a:schemeClr val="accent1"/>
              </a:solidFill>
            </a:endParaRPr>
          </a:p>
        </p:txBody>
      </p:sp>
      <p:pic>
        <p:nvPicPr>
          <p:cNvPr id="11" name="Picture 2" descr="Aldersley High School - Moreton School">
            <a:extLst>
              <a:ext uri="{FF2B5EF4-FFF2-40B4-BE49-F238E27FC236}">
                <a16:creationId xmlns:a16="http://schemas.microsoft.com/office/drawing/2014/main" id="{2883095A-6B30-4766-9F1C-D0C3F3B7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xam Icon 4733778">
            <a:extLst>
              <a:ext uri="{FF2B5EF4-FFF2-40B4-BE49-F238E27FC236}">
                <a16:creationId xmlns:a16="http://schemas.microsoft.com/office/drawing/2014/main" id="{B0B50973-7EC6-4AC2-B5D0-9A5A4A00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828" y="4175548"/>
            <a:ext cx="135360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06C1D1-B328-417B-80FC-A4F25E2A8C9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0" y="1580225"/>
            <a:ext cx="1353600" cy="135360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701558BF-9767-4C85-81A9-F4491645A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A8B0F-0248-446C-9BA0-0F51147C1F1E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30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ldersley High School - Moreton School">
            <a:extLst>
              <a:ext uri="{FF2B5EF4-FFF2-40B4-BE49-F238E27FC236}">
                <a16:creationId xmlns:a16="http://schemas.microsoft.com/office/drawing/2014/main" id="{4A54DF93-A4E7-4E65-8A49-278CF9DCC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30" b="98895" l="491" r="99263">
                        <a14:foregroundMark x1="30221" y1="7459" x2="60197" y2="6906"/>
                        <a14:foregroundMark x1="60197" y1="6906" x2="71253" y2="8840"/>
                        <a14:foregroundMark x1="28993" y1="16575" x2="77887" y2="52762"/>
                        <a14:foregroundMark x1="77887" y1="52762" x2="62162" y2="48619"/>
                        <a14:foregroundMark x1="24079" y1="37293" x2="51597" y2="44475"/>
                        <a14:foregroundMark x1="51597" y1="44475" x2="56020" y2="58840"/>
                        <a14:foregroundMark x1="23342" y1="38674" x2="36855" y2="13260"/>
                        <a14:foregroundMark x1="34152" y1="16575" x2="43735" y2="34254"/>
                        <a14:foregroundMark x1="43243" y1="46961" x2="40295" y2="45028"/>
                        <a14:foregroundMark x1="58231" y1="27901" x2="58968" y2="49448"/>
                        <a14:foregroundMark x1="72482" y1="34807" x2="63882" y2="43094"/>
                        <a14:foregroundMark x1="42015" y1="49448" x2="47174" y2="49448"/>
                        <a14:foregroundMark x1="60688" y1="62707" x2="71253" y2="53039"/>
                        <a14:foregroundMark x1="7617" y1="95028" x2="7617" y2="95028"/>
                        <a14:foregroundMark x1="5160" y1="96133" x2="9091" y2="94751"/>
                        <a14:foregroundMark x1="12285" y1="89227" x2="12039" y2="95580"/>
                        <a14:foregroundMark x1="5160" y1="96409" x2="33907" y2="96409"/>
                        <a14:foregroundMark x1="33907" y1="96409" x2="92383" y2="95028"/>
                        <a14:foregroundMark x1="92383" y1="95028" x2="6143" y2="94475"/>
                        <a14:foregroundMark x1="6143" y1="94475" x2="70270" y2="89779"/>
                        <a14:foregroundMark x1="70270" y1="89779" x2="94103" y2="89779"/>
                        <a14:foregroundMark x1="737" y1="98619" x2="6880" y2="97238"/>
                        <a14:foregroundMark x1="1229" y1="89503" x2="16708" y2="90055"/>
                        <a14:foregroundMark x1="19902" y1="90608" x2="23342" y2="90608"/>
                        <a14:foregroundMark x1="18919" y1="89503" x2="35872" y2="89503"/>
                        <a14:foregroundMark x1="26044" y1="90608" x2="51106" y2="90884"/>
                        <a14:foregroundMark x1="59459" y1="98066" x2="91400" y2="98066"/>
                        <a14:foregroundMark x1="91400" y1="98066" x2="99263" y2="98895"/>
                        <a14:foregroundMark x1="40541" y1="97790" x2="57985" y2="97790"/>
                        <a14:foregroundMark x1="97789" y1="94475" x2="97789" y2="94475"/>
                        <a14:foregroundMark x1="96806" y1="92265" x2="96806" y2="92265"/>
                        <a14:foregroundMark x1="96806" y1="90884" x2="96806" y2="90884"/>
                        <a14:foregroundMark x1="97297" y1="90331" x2="97297" y2="90331"/>
                        <a14:foregroundMark x1="97297" y1="89503" x2="97297" y2="89503"/>
                        <a14:foregroundMark x1="97789" y1="89503" x2="97789" y2="89503"/>
                        <a14:foregroundMark x1="37346" y1="90331" x2="37346" y2="90331"/>
                        <a14:foregroundMark x1="40541" y1="90331" x2="40541" y2="90331"/>
                        <a14:foregroundMark x1="38084" y1="89227" x2="38084" y2="89227"/>
                        <a14:foregroundMark x1="40541" y1="89503" x2="40541" y2="89503"/>
                        <a14:foregroundMark x1="58231" y1="89779" x2="58231" y2="89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6884" y="0"/>
            <a:ext cx="935115" cy="8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F64884-B4E4-416B-8DFE-6D53C8D98A8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21721"/>
          <a:stretch/>
        </p:blipFill>
        <p:spPr bwMode="auto">
          <a:xfrm>
            <a:off x="0" y="6263640"/>
            <a:ext cx="1499870" cy="594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EE2FF3-25A2-4778-ADAC-9D8044E35A4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8" b="20371"/>
          <a:stretch/>
        </p:blipFill>
        <p:spPr bwMode="auto">
          <a:xfrm>
            <a:off x="0" y="0"/>
            <a:ext cx="1771015" cy="685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74D3171-5EDE-4F6B-B6BC-AA6ABE46E0CB}"/>
              </a:ext>
            </a:extLst>
          </p:cNvPr>
          <p:cNvSpPr txBox="1">
            <a:spLocks/>
          </p:cNvSpPr>
          <p:nvPr/>
        </p:nvSpPr>
        <p:spPr>
          <a:xfrm>
            <a:off x="1771015" y="124287"/>
            <a:ext cx="7938197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2"/>
                </a:solidFill>
              </a:rPr>
              <a:t>How can we use different statistical calculations to describe sets of data?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3074" name="Picture 2" descr="checklist Icon 4380341">
            <a:extLst>
              <a:ext uri="{FF2B5EF4-FFF2-40B4-BE49-F238E27FC236}">
                <a16:creationId xmlns:a16="http://schemas.microsoft.com/office/drawing/2014/main" id="{3C26041F-3BAA-486F-AAF7-A375747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3" y="6565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7AB86-8B33-4855-BD4D-C85A4CE0A506}"/>
              </a:ext>
            </a:extLst>
          </p:cNvPr>
          <p:cNvSpPr txBox="1"/>
          <p:nvPr/>
        </p:nvSpPr>
        <p:spPr>
          <a:xfrm>
            <a:off x="226303" y="2166578"/>
            <a:ext cx="1317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MWB ACTIVITY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3CFF49-8BC8-413C-BDD7-2CD6888BB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04EF71-1B59-4C76-88F5-6C6831C763D9}"/>
              </a:ext>
            </a:extLst>
          </p:cNvPr>
          <p:cNvSpPr txBox="1">
            <a:spLocks/>
          </p:cNvSpPr>
          <p:nvPr/>
        </p:nvSpPr>
        <p:spPr>
          <a:xfrm>
            <a:off x="1499870" y="6420775"/>
            <a:ext cx="9144000" cy="43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i="1" dirty="0">
                <a:solidFill>
                  <a:schemeClr val="accent3"/>
                </a:solidFill>
              </a:rPr>
              <a:t>What are the measures of location and how do we find them for data presented in a grouped frequency table?</a:t>
            </a:r>
            <a:endParaRPr lang="en-GB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97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2287</TotalTime>
  <Words>982</Words>
  <Application>Microsoft Office PowerPoint</Application>
  <PresentationFormat>Widescreen</PresentationFormat>
  <Paragraphs>162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Gautami</vt:lpstr>
      <vt:lpstr>Office Theme</vt:lpstr>
      <vt:lpstr>How can we use different statistical calculations to describe sets of data?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11: Confidence Intervals and the Central Limit Theorem</dc:title>
  <dc:creator>Mrs E Hodgetts</dc:creator>
  <cp:lastModifiedBy>Mrs Hodgetts</cp:lastModifiedBy>
  <cp:revision>88</cp:revision>
  <dcterms:created xsi:type="dcterms:W3CDTF">2022-05-17T07:55:04Z</dcterms:created>
  <dcterms:modified xsi:type="dcterms:W3CDTF">2023-12-19T09:35:51Z</dcterms:modified>
</cp:coreProperties>
</file>