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296" r:id="rId4"/>
    <p:sldId id="297" r:id="rId5"/>
    <p:sldId id="298" r:id="rId6"/>
    <p:sldId id="299" r:id="rId7"/>
    <p:sldId id="300" r:id="rId8"/>
    <p:sldId id="307" r:id="rId9"/>
    <p:sldId id="308" r:id="rId10"/>
    <p:sldId id="310" r:id="rId11"/>
    <p:sldId id="309" r:id="rId12"/>
    <p:sldId id="311" r:id="rId13"/>
    <p:sldId id="312" r:id="rId14"/>
    <p:sldId id="313" r:id="rId15"/>
    <p:sldId id="314" r:id="rId16"/>
    <p:sldId id="290" r:id="rId17"/>
    <p:sldId id="295" r:id="rId18"/>
    <p:sldId id="301" r:id="rId19"/>
    <p:sldId id="302" r:id="rId20"/>
    <p:sldId id="303" r:id="rId21"/>
    <p:sldId id="304" r:id="rId22"/>
    <p:sldId id="305" r:id="rId23"/>
    <p:sldId id="30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9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9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9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654" y="1848240"/>
            <a:ext cx="9144000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3330546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Mean, Median and Mode</a:t>
            </a:r>
          </a:p>
          <a:p>
            <a:r>
              <a:rPr lang="en-GB" sz="5000" b="1" u="sng" dirty="0">
                <a:solidFill>
                  <a:srgbClr val="7030A0"/>
                </a:solidFill>
              </a:rPr>
              <a:t>(frequency table)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2C476-D344-428A-815C-A9761AEFF99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5041" cy="1686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DBFF08-BACF-4792-A1A7-1BBBB27405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031646-22CA-467F-A681-21AE60EDF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935" y="1117531"/>
            <a:ext cx="10725090" cy="5083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530105-D27D-496E-A456-C674A6A60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42F2F-E413-4490-A7EB-788933266DED}"/>
              </a:ext>
            </a:extLst>
          </p:cNvPr>
          <p:cNvSpPr/>
          <p:nvPr/>
        </p:nvSpPr>
        <p:spPr>
          <a:xfrm>
            <a:off x="224901" y="1148284"/>
            <a:ext cx="11422602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FREQUENCY TABLES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Frequency tables are used to display large volumes of data where data pieces are repeated.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They can be used to represent qualitative or discrete data.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It is important to ensure that you understand the data that is represented in the table before you try to calculate statistics from the data.</a:t>
            </a:r>
            <a:endParaRPr lang="en-GB" sz="2000" dirty="0">
              <a:solidFill>
                <a:schemeClr val="accen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4281D3-2636-4642-ADA1-F14A42513C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84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42F2F-E413-4490-A7EB-788933266DED}"/>
              </a:ext>
            </a:extLst>
          </p:cNvPr>
          <p:cNvSpPr/>
          <p:nvPr/>
        </p:nvSpPr>
        <p:spPr>
          <a:xfrm>
            <a:off x="289515" y="4249062"/>
            <a:ext cx="114226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a) Write the data represented in this frequency table as a list of ages</a:t>
            </a: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b) How many players were there altogether?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c) What was the total of the ages of all the players?</a:t>
            </a:r>
            <a:endParaRPr lang="en-GB" sz="32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271A4F-4BA1-4407-B5E7-CDB6F9A9D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12970"/>
              </p:ext>
            </p:extLst>
          </p:nvPr>
        </p:nvGraphicFramePr>
        <p:xfrm>
          <a:off x="2163225" y="974239"/>
          <a:ext cx="5640247" cy="2603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7404">
                  <a:extLst>
                    <a:ext uri="{9D8B030D-6E8A-4147-A177-3AD203B41FA5}">
                      <a16:colId xmlns:a16="http://schemas.microsoft.com/office/drawing/2014/main" val="44636469"/>
                    </a:ext>
                  </a:extLst>
                </a:gridCol>
                <a:gridCol w="3342843">
                  <a:extLst>
                    <a:ext uri="{9D8B030D-6E8A-4147-A177-3AD203B41FA5}">
                      <a16:colId xmlns:a16="http://schemas.microsoft.com/office/drawing/2014/main" val="2198237034"/>
                    </a:ext>
                  </a:extLst>
                </a:gridCol>
              </a:tblGrid>
              <a:tr h="87117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Age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Number of Players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4125589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18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89132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19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1296661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20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9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1695087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21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4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76376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FC384A-D0B3-4C34-9409-96A82838BEB6}"/>
              </a:ext>
            </a:extLst>
          </p:cNvPr>
          <p:cNvSpPr txBox="1"/>
          <p:nvPr/>
        </p:nvSpPr>
        <p:spPr>
          <a:xfrm>
            <a:off x="6862439" y="458761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6EDCB-8AB2-4CC7-AC4C-B26BEFF96B02}"/>
              </a:ext>
            </a:extLst>
          </p:cNvPr>
          <p:cNvSpPr txBox="1"/>
          <p:nvPr/>
        </p:nvSpPr>
        <p:spPr>
          <a:xfrm>
            <a:off x="4447984" y="1697401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83DFDC-A79B-498D-8F12-9F4560000146}"/>
              </a:ext>
            </a:extLst>
          </p:cNvPr>
          <p:cNvSpPr txBox="1"/>
          <p:nvPr/>
        </p:nvSpPr>
        <p:spPr>
          <a:xfrm>
            <a:off x="7374879" y="1697401"/>
            <a:ext cx="1189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= 90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9808A0-6E7D-4B9F-9FA2-9F9477A8C844}"/>
              </a:ext>
            </a:extLst>
          </p:cNvPr>
          <p:cNvSpPr txBox="1"/>
          <p:nvPr/>
        </p:nvSpPr>
        <p:spPr>
          <a:xfrm>
            <a:off x="4447984" y="2169470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FBA776-2316-4223-BCB5-5D804333EFA7}"/>
              </a:ext>
            </a:extLst>
          </p:cNvPr>
          <p:cNvSpPr txBox="1"/>
          <p:nvPr/>
        </p:nvSpPr>
        <p:spPr>
          <a:xfrm>
            <a:off x="7374879" y="2168279"/>
            <a:ext cx="1189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= 95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CCBC2A-2CBC-474E-A0DF-D5482EC87536}"/>
              </a:ext>
            </a:extLst>
          </p:cNvPr>
          <p:cNvSpPr txBox="1"/>
          <p:nvPr/>
        </p:nvSpPr>
        <p:spPr>
          <a:xfrm>
            <a:off x="4447984" y="2619289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8E4ABD-5D89-464E-992A-5DC48CA577C1}"/>
              </a:ext>
            </a:extLst>
          </p:cNvPr>
          <p:cNvSpPr txBox="1"/>
          <p:nvPr/>
        </p:nvSpPr>
        <p:spPr>
          <a:xfrm>
            <a:off x="7374879" y="2639157"/>
            <a:ext cx="1449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= 180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71EE13-EAEC-41A5-88E7-B9DF5F367096}"/>
              </a:ext>
            </a:extLst>
          </p:cNvPr>
          <p:cNvSpPr txBox="1"/>
          <p:nvPr/>
        </p:nvSpPr>
        <p:spPr>
          <a:xfrm>
            <a:off x="4447984" y="3034491"/>
            <a:ext cx="466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592776-A87E-4633-9062-3FC829E00014}"/>
              </a:ext>
            </a:extLst>
          </p:cNvPr>
          <p:cNvSpPr txBox="1"/>
          <p:nvPr/>
        </p:nvSpPr>
        <p:spPr>
          <a:xfrm>
            <a:off x="7374879" y="3052704"/>
            <a:ext cx="1189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= 84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6F36B1-FD90-42F0-A99B-D3C01A574CDF}"/>
              </a:ext>
            </a:extLst>
          </p:cNvPr>
          <p:cNvSpPr txBox="1"/>
          <p:nvPr/>
        </p:nvSpPr>
        <p:spPr>
          <a:xfrm>
            <a:off x="7617733" y="4965587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4"/>
                </a:solidFill>
              </a:rPr>
              <a:t>449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32E323-A8E2-43E2-BFD6-559D927D02BF}"/>
              </a:ext>
            </a:extLst>
          </p:cNvPr>
          <p:cNvSpPr txBox="1"/>
          <p:nvPr/>
        </p:nvSpPr>
        <p:spPr>
          <a:xfrm>
            <a:off x="183914" y="832069"/>
            <a:ext cx="1132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u="sng" dirty="0">
                <a:solidFill>
                  <a:schemeClr val="accent1"/>
                </a:solidFill>
              </a:rPr>
              <a:t>I Do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67C104D-8250-4E5F-B5CE-10F875691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2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42F2F-E413-4490-A7EB-788933266DED}"/>
              </a:ext>
            </a:extLst>
          </p:cNvPr>
          <p:cNvSpPr/>
          <p:nvPr/>
        </p:nvSpPr>
        <p:spPr>
          <a:xfrm>
            <a:off x="289515" y="4249062"/>
            <a:ext cx="114226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a) How many cars were seen in total?</a:t>
            </a: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b) How many cars had more than 3 people in them?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c) How many people were seen altogether?</a:t>
            </a:r>
            <a:endParaRPr lang="en-GB" sz="44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F856C3-2044-41EB-B96F-7317CD746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666753"/>
              </p:ext>
            </p:extLst>
          </p:nvPr>
        </p:nvGraphicFramePr>
        <p:xfrm>
          <a:off x="2191340" y="1327491"/>
          <a:ext cx="7517872" cy="2651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7936">
                  <a:extLst>
                    <a:ext uri="{9D8B030D-6E8A-4147-A177-3AD203B41FA5}">
                      <a16:colId xmlns:a16="http://schemas.microsoft.com/office/drawing/2014/main" val="4025942184"/>
                    </a:ext>
                  </a:extLst>
                </a:gridCol>
                <a:gridCol w="2759936">
                  <a:extLst>
                    <a:ext uri="{9D8B030D-6E8A-4147-A177-3AD203B41FA5}">
                      <a16:colId xmlns:a16="http://schemas.microsoft.com/office/drawing/2014/main" val="140111701"/>
                    </a:ext>
                  </a:extLst>
                </a:gridCol>
              </a:tblGrid>
              <a:tr h="79458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Number of people in each car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Number of Cars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1469223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41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1561721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54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0701320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32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6499441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20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49931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5417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D8274A6-D533-46F2-A999-66FAC937DABB}"/>
              </a:ext>
            </a:extLst>
          </p:cNvPr>
          <p:cNvSpPr txBox="1"/>
          <p:nvPr/>
        </p:nvSpPr>
        <p:spPr>
          <a:xfrm>
            <a:off x="183914" y="832069"/>
            <a:ext cx="1695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u="sng" dirty="0">
                <a:solidFill>
                  <a:schemeClr val="accent1"/>
                </a:solidFill>
              </a:rPr>
              <a:t>We Do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C8FDAD-BBBC-42C2-B285-5CF26BCC1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9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042F2F-E413-4490-A7EB-788933266DED}"/>
              </a:ext>
            </a:extLst>
          </p:cNvPr>
          <p:cNvSpPr/>
          <p:nvPr/>
        </p:nvSpPr>
        <p:spPr>
          <a:xfrm>
            <a:off x="289515" y="4249062"/>
            <a:ext cx="114226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a) How many students took the test?</a:t>
            </a:r>
          </a:p>
          <a:p>
            <a:pPr lvl="0"/>
            <a:r>
              <a:rPr lang="en-GB" sz="2800" dirty="0">
                <a:solidFill>
                  <a:schemeClr val="accent1"/>
                </a:solidFill>
                <a:latin typeface="+mj-lt"/>
              </a:rPr>
              <a:t>b) How many students scored 9 or 10?</a:t>
            </a:r>
          </a:p>
          <a:p>
            <a:r>
              <a:rPr lang="en-GB" sz="2800" dirty="0">
                <a:solidFill>
                  <a:schemeClr val="accent1"/>
                </a:solidFill>
                <a:latin typeface="+mj-lt"/>
              </a:rPr>
              <a:t>c) What was the total of the scores for all students?</a:t>
            </a:r>
            <a:endParaRPr lang="en-GB" sz="60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48E720-82D8-4426-B9F7-2A1E6CABA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435535"/>
              </p:ext>
            </p:extLst>
          </p:nvPr>
        </p:nvGraphicFramePr>
        <p:xfrm>
          <a:off x="2452163" y="1348230"/>
          <a:ext cx="6575900" cy="2598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Score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Number of Students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6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13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7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9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8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9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effectLst/>
                        </a:rPr>
                        <a:t>10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F393391-C52D-441C-9612-43C8515CEDDC}"/>
              </a:ext>
            </a:extLst>
          </p:cNvPr>
          <p:cNvSpPr txBox="1"/>
          <p:nvPr/>
        </p:nvSpPr>
        <p:spPr>
          <a:xfrm>
            <a:off x="183914" y="832069"/>
            <a:ext cx="1754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u="sng" dirty="0">
                <a:solidFill>
                  <a:schemeClr val="accent1"/>
                </a:solidFill>
              </a:rPr>
              <a:t>You Do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F7D1F0-B212-4715-9E2D-7A77384E3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2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Scouts were asked about their number of pets?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205108"/>
              </p:ext>
            </p:extLst>
          </p:nvPr>
        </p:nvGraphicFramePr>
        <p:xfrm>
          <a:off x="2452163" y="1348230"/>
          <a:ext cx="6575900" cy="2289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</a:t>
                      </a:r>
                      <a:r>
                        <a:rPr lang="en-GB" sz="2800" u="sng" baseline="30000" dirty="0">
                          <a:effectLst/>
                        </a:rPr>
                        <a:t>o</a:t>
                      </a:r>
                      <a:r>
                        <a:rPr lang="en-GB" sz="2800" dirty="0">
                          <a:effectLst/>
                        </a:rPr>
                        <a:t> of Pets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Number of Scouts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31</a:t>
            </a:r>
            <a:endParaRPr lang="en-GB" sz="19900" b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797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Students were asked about their make of car?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752716"/>
              </p:ext>
            </p:extLst>
          </p:nvPr>
        </p:nvGraphicFramePr>
        <p:xfrm>
          <a:off x="2452163" y="739579"/>
          <a:ext cx="6575900" cy="3341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Make of Car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Number of Students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Skoda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Nissan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Audi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BMW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Ford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VW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Volvo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Other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064788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30</a:t>
            </a:r>
            <a:endParaRPr lang="en-GB" sz="19900" b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664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Year 11s gained at least 1 GCSE? 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179179"/>
              </p:ext>
            </p:extLst>
          </p:nvPr>
        </p:nvGraphicFramePr>
        <p:xfrm>
          <a:off x="2452163" y="920147"/>
          <a:ext cx="6575900" cy="2970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Number of GCSEs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Year 11s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b="1" dirty="0">
                <a:solidFill>
                  <a:schemeClr val="accent3"/>
                </a:solidFill>
                <a:latin typeface="+mj-lt"/>
              </a:rPr>
              <a:t>94</a:t>
            </a:r>
          </a:p>
        </p:txBody>
      </p:sp>
    </p:spTree>
    <p:extLst>
      <p:ext uri="{BB962C8B-B14F-4D97-AF65-F5344CB8AC3E}">
        <p14:creationId xmlns:p14="http://schemas.microsoft.com/office/powerpoint/2010/main" val="365340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Taxi Drivers took 3 left turns?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289929"/>
              </p:ext>
            </p:extLst>
          </p:nvPr>
        </p:nvGraphicFramePr>
        <p:xfrm>
          <a:off x="2452163" y="739579"/>
          <a:ext cx="6575900" cy="3341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Left turns taken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Taxi Drivers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064788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20</a:t>
            </a:r>
            <a:endParaRPr lang="en-GB" sz="19900" b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437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Scouts owned a pet?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52163" y="1348230"/>
          <a:ext cx="6575900" cy="2289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</a:t>
                      </a:r>
                      <a:r>
                        <a:rPr lang="en-GB" sz="2800" u="sng" baseline="30000" dirty="0">
                          <a:effectLst/>
                        </a:rPr>
                        <a:t>o</a:t>
                      </a:r>
                      <a:r>
                        <a:rPr lang="en-GB" sz="2800" dirty="0">
                          <a:effectLst/>
                        </a:rPr>
                        <a:t> of Pets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Number of Scouts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90989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Year 11s gained at least 7 GCSEs?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52163" y="920147"/>
          <a:ext cx="6575900" cy="2970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Number of GCSEs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Year 11s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b="1" dirty="0">
                <a:solidFill>
                  <a:schemeClr val="accent3"/>
                </a:solidFill>
                <a:latin typeface="+mj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28374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left turns were taken altogether?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598163"/>
              </p:ext>
            </p:extLst>
          </p:nvPr>
        </p:nvGraphicFramePr>
        <p:xfrm>
          <a:off x="2452163" y="739579"/>
          <a:ext cx="6575900" cy="3341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Left turns taken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Taxi Drivers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064788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GB" sz="72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352CE2-5EAF-45EA-B166-EA8B9F7997AC}"/>
              </a:ext>
            </a:extLst>
          </p:cNvPr>
          <p:cNvSpPr/>
          <p:nvPr/>
        </p:nvSpPr>
        <p:spPr>
          <a:xfrm>
            <a:off x="441915" y="52049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320</a:t>
            </a:r>
          </a:p>
        </p:txBody>
      </p:sp>
    </p:spTree>
    <p:extLst>
      <p:ext uri="{BB962C8B-B14F-4D97-AF65-F5344CB8AC3E}">
        <p14:creationId xmlns:p14="http://schemas.microsoft.com/office/powerpoint/2010/main" val="64845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289515" y="4249062"/>
            <a:ext cx="11422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pets were owned altogether?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16985"/>
              </p:ext>
            </p:extLst>
          </p:nvPr>
        </p:nvGraphicFramePr>
        <p:xfrm>
          <a:off x="2452163" y="1348230"/>
          <a:ext cx="6575900" cy="2660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</a:t>
                      </a:r>
                      <a:r>
                        <a:rPr lang="en-GB" sz="2800" u="sng" baseline="30000" dirty="0">
                          <a:effectLst/>
                        </a:rPr>
                        <a:t>o</a:t>
                      </a:r>
                      <a:r>
                        <a:rPr lang="en-GB" sz="2800" dirty="0">
                          <a:effectLst/>
                        </a:rPr>
                        <a:t> of Pets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</a:rPr>
                        <a:t>Number of Scouts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5+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1267256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289515" y="5052528"/>
            <a:ext cx="11422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7200" b="1" dirty="0">
                <a:solidFill>
                  <a:schemeClr val="accent3"/>
                </a:solidFill>
                <a:latin typeface="+mj-lt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252200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09014-AC25-481B-897E-D35690FD3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A7E187-5323-4EF8-9FF1-4C261D0F2654}"/>
              </a:ext>
            </a:extLst>
          </p:cNvPr>
          <p:cNvSpPr/>
          <p:nvPr/>
        </p:nvSpPr>
        <p:spPr>
          <a:xfrm>
            <a:off x="1120610" y="5001167"/>
            <a:ext cx="55731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b="1" dirty="0">
                <a:solidFill>
                  <a:schemeClr val="accent1"/>
                </a:solidFill>
                <a:latin typeface="+mj-lt"/>
              </a:rPr>
              <a:t>How many GCSEs were gained altogether?</a:t>
            </a:r>
            <a:endParaRPr lang="en-GB" sz="72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39535FD-4806-4FF2-B319-43043E472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884248"/>
              </p:ext>
            </p:extLst>
          </p:nvPr>
        </p:nvGraphicFramePr>
        <p:xfrm>
          <a:off x="2616400" y="439973"/>
          <a:ext cx="6575900" cy="4455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950">
                  <a:extLst>
                    <a:ext uri="{9D8B030D-6E8A-4147-A177-3AD203B41FA5}">
                      <a16:colId xmlns:a16="http://schemas.microsoft.com/office/drawing/2014/main" val="2620975657"/>
                    </a:ext>
                  </a:extLst>
                </a:gridCol>
                <a:gridCol w="3287950">
                  <a:extLst>
                    <a:ext uri="{9D8B030D-6E8A-4147-A177-3AD203B41FA5}">
                      <a16:colId xmlns:a16="http://schemas.microsoft.com/office/drawing/2014/main" val="24564837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Number of GCSEs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Year 11s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09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39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906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77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66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4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836297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4658682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272365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9090150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7105644"/>
                  </a:ext>
                </a:extLst>
              </a:tr>
              <a:tr h="80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333059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CA7A159-1CDA-419A-B21D-ECFC72F883C5}"/>
              </a:ext>
            </a:extLst>
          </p:cNvPr>
          <p:cNvSpPr/>
          <p:nvPr/>
        </p:nvSpPr>
        <p:spPr>
          <a:xfrm>
            <a:off x="5273336" y="4895393"/>
            <a:ext cx="46810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b="1" dirty="0">
                <a:solidFill>
                  <a:schemeClr val="accent3"/>
                </a:solidFill>
                <a:latin typeface="+mj-lt"/>
              </a:rPr>
              <a:t>742</a:t>
            </a:r>
          </a:p>
        </p:txBody>
      </p:sp>
    </p:spTree>
    <p:extLst>
      <p:ext uri="{BB962C8B-B14F-4D97-AF65-F5344CB8AC3E}">
        <p14:creationId xmlns:p14="http://schemas.microsoft.com/office/powerpoint/2010/main" val="48259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8203A4-DD26-4E90-8BA3-C14C21E0F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7D7C5-E237-434F-B16D-A65289D91699}"/>
              </a:ext>
            </a:extLst>
          </p:cNvPr>
          <p:cNvSpPr/>
          <p:nvPr/>
        </p:nvSpPr>
        <p:spPr>
          <a:xfrm>
            <a:off x="124287" y="726049"/>
            <a:ext cx="11931589" cy="5267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3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3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MODE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3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mode is the most common value, for data presented in a frequency table, this will be the value with the highest frequency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3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can be more than one mode and these must be listed, separated with commas (E.g. 4, 5)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3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can be no mode. 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en-GB" sz="23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N.B. </a:t>
            </a:r>
            <a:r>
              <a:rPr lang="en-GB" sz="2300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be must written as 'none' and not '0' as 0 can be the mode for a set of data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3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mode must be a value from the data</a:t>
            </a:r>
            <a:endParaRPr lang="en-GB" sz="23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3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mode is the only measure of location which can be found from qualitative (non-numerical) data</a:t>
            </a:r>
            <a:endParaRPr lang="en-GB" sz="23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FAA8AD-AC43-46B1-93FD-43F52F7E3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5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287D7C5-E237-434F-B16D-A65289D91699}"/>
                  </a:ext>
                </a:extLst>
              </p:cNvPr>
              <p:cNvSpPr/>
              <p:nvPr/>
            </p:nvSpPr>
            <p:spPr>
              <a:xfrm>
                <a:off x="124287" y="726049"/>
                <a:ext cx="11931589" cy="54397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GB" sz="2300" b="1" u="sng" dirty="0">
                    <a:solidFill>
                      <a:schemeClr val="accent1"/>
                    </a:solidFill>
                    <a:latin typeface="+mj-lt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</a:t>
                </a:r>
                <a:endParaRPr lang="en-GB" sz="2300" dirty="0">
                  <a:solidFill>
                    <a:schemeClr val="accent1"/>
                  </a:solidFill>
                  <a:latin typeface="+mj-lt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GB" sz="2300" b="1" dirty="0">
                    <a:solidFill>
                      <a:schemeClr val="accent1"/>
                    </a:solidFill>
                    <a:latin typeface="+mj-lt"/>
                  </a:rPr>
                  <a:t>MEDIAN</a:t>
                </a:r>
                <a:endParaRPr lang="en-GB" sz="2300" dirty="0">
                  <a:solidFill>
                    <a:schemeClr val="accent1"/>
                  </a:solidFill>
                  <a:latin typeface="+mj-lt"/>
                </a:endParaRP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median is the middle value when the numbers have been put in numerical order</a:t>
                </a: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For data that is presented In a frequency table we must consider the total number of data pieces that are being represented and find the 50% value. The value of x at this point is the median</a:t>
                </a: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If there are two numbers in the middle we must add the together and divide by 2 to find the median</a:t>
                </a:r>
              </a:p>
              <a:p>
                <a:pPr algn="ctr"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GB" sz="2300" b="1" dirty="0">
                    <a:solidFill>
                      <a:schemeClr val="accent1"/>
                    </a:solidFill>
                    <a:latin typeface="+mj-lt"/>
                  </a:rPr>
                  <a:t>WE OFTEN CAN USE THE FORMULA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3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3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3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300" b="1" dirty="0">
                    <a:solidFill>
                      <a:schemeClr val="accent1"/>
                    </a:solidFill>
                    <a:latin typeface="+mj-lt"/>
                  </a:rPr>
                  <a:t>(n + 1)</a:t>
                </a:r>
                <a:r>
                  <a:rPr lang="en-GB" sz="2300" b="1" baseline="30000" dirty="0" err="1">
                    <a:solidFill>
                      <a:schemeClr val="accent1"/>
                    </a:solidFill>
                    <a:latin typeface="+mj-lt"/>
                  </a:rPr>
                  <a:t>th</a:t>
                </a:r>
                <a:r>
                  <a:rPr lang="en-GB" sz="2300" b="1" dirty="0">
                    <a:solidFill>
                      <a:schemeClr val="accent1"/>
                    </a:solidFill>
                    <a:latin typeface="+mj-lt"/>
                  </a:rPr>
                  <a:t> VALUE</a:t>
                </a:r>
                <a:endParaRPr lang="en-GB" sz="2300" dirty="0">
                  <a:solidFill>
                    <a:schemeClr val="accent1"/>
                  </a:solidFill>
                  <a:latin typeface="+mj-lt"/>
                </a:endParaRP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There is never more than one median</a:t>
                </a: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median does not take into account all the data values</a:t>
                </a: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median should not be affected by extreme values (outliers)</a:t>
                </a:r>
              </a:p>
              <a:p>
                <a:pPr marL="342900" lvl="0" indent="-342900"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median can be a number not from the data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287D7C5-E237-434F-B16D-A65289D916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87" y="726049"/>
                <a:ext cx="11931589" cy="5439759"/>
              </a:xfrm>
              <a:prstGeom prst="rect">
                <a:avLst/>
              </a:prstGeom>
              <a:blipFill>
                <a:blip r:embed="rId6"/>
                <a:stretch>
                  <a:fillRect l="-715" t="-673" r="-511" b="-1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E09AC45-54AF-4118-8496-17B331DE5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3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287D7C5-E237-434F-B16D-A65289D91699}"/>
                  </a:ext>
                </a:extLst>
              </p:cNvPr>
              <p:cNvSpPr/>
              <p:nvPr/>
            </p:nvSpPr>
            <p:spPr>
              <a:xfrm>
                <a:off x="124287" y="726049"/>
                <a:ext cx="11931589" cy="5454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300" b="1" u="sng" dirty="0">
                    <a:solidFill>
                      <a:schemeClr val="accent1"/>
                    </a:solidFill>
                    <a:latin typeface="+mj-lt"/>
                    <a:ea typeface="Calibri" panose="020F0502020204030204" pitchFamily="34" charset="0"/>
                    <a:cs typeface="Gautami" panose="020B0502040204020203" pitchFamily="34" charset="0"/>
                  </a:rPr>
                  <a:t>The Knowledge Phase</a:t>
                </a:r>
                <a:endParaRPr lang="en-GB" sz="2300" dirty="0">
                  <a:solidFill>
                    <a:schemeClr val="accent1"/>
                  </a:solidFill>
                  <a:latin typeface="+mj-lt"/>
                  <a:ea typeface="Calibri" panose="020F0502020204030204" pitchFamily="34" charset="0"/>
                  <a:cs typeface="Gautami" panose="020B0502040204020203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300" b="1" dirty="0">
                    <a:solidFill>
                      <a:schemeClr val="accent1"/>
                    </a:solidFill>
                    <a:latin typeface="+mj-lt"/>
                  </a:rPr>
                  <a:t>MEAN</a:t>
                </a:r>
                <a:endParaRPr lang="en-GB" sz="2300" dirty="0">
                  <a:solidFill>
                    <a:schemeClr val="accent1"/>
                  </a:solidFill>
                  <a:latin typeface="+mj-lt"/>
                </a:endParaRP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mean is the most common average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To calculate the mean we add all the data values together and divide by the total number of values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For data that is presented in a frequency table we must consider the total number of data pieces that are being presented (as opposed to the total number of possible values of x)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mean takes into account all data values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mean can be affected by extreme values (outliers)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The mean can be a number not from the data</a:t>
                </a:r>
              </a:p>
              <a:p>
                <a:pPr marL="342900" lvl="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2300" dirty="0">
                    <a:solidFill>
                      <a:schemeClr val="accent1"/>
                    </a:solidFill>
                    <a:latin typeface="+mj-lt"/>
                  </a:rPr>
                  <a:t>We use the statistical formula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3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23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3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23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3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23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287D7C5-E237-434F-B16D-A65289D916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87" y="726049"/>
                <a:ext cx="11931589" cy="5454507"/>
              </a:xfrm>
              <a:prstGeom prst="rect">
                <a:avLst/>
              </a:prstGeom>
              <a:blipFill>
                <a:blip r:embed="rId6"/>
                <a:stretch>
                  <a:fillRect l="-715" t="-670" r="-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E4E74754-55C0-4731-A585-38C7878EA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1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7D7C5-E237-434F-B16D-A65289D91699}"/>
              </a:ext>
            </a:extLst>
          </p:cNvPr>
          <p:cNvSpPr/>
          <p:nvPr/>
        </p:nvSpPr>
        <p:spPr>
          <a:xfrm>
            <a:off x="124287" y="726049"/>
            <a:ext cx="1193158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3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r>
              <a:rPr lang="en-GB" sz="2300" dirty="0">
                <a:solidFill>
                  <a:schemeClr val="accent1"/>
                </a:solidFill>
                <a:latin typeface="+mj-lt"/>
              </a:rPr>
              <a:t>Robbie played twenty football matches for his school team</a:t>
            </a:r>
          </a:p>
          <a:p>
            <a:r>
              <a:rPr lang="en-GB" sz="2300" dirty="0">
                <a:solidFill>
                  <a:schemeClr val="accent1"/>
                </a:solidFill>
                <a:latin typeface="+mj-lt"/>
              </a:rPr>
              <a:t>The number of goals scored in each game are shown in the table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300" dirty="0">
                <a:solidFill>
                  <a:schemeClr val="accent1"/>
                </a:solidFill>
                <a:latin typeface="+mj-lt"/>
              </a:rPr>
              <a:t>Calculate the mode, median and mean number of goals scored in each game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230B1D7-9475-434F-A241-B1D87FBAD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855724"/>
              </p:ext>
            </p:extLst>
          </p:nvPr>
        </p:nvGraphicFramePr>
        <p:xfrm>
          <a:off x="265938" y="2046711"/>
          <a:ext cx="4562094" cy="29733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1047">
                  <a:extLst>
                    <a:ext uri="{9D8B030D-6E8A-4147-A177-3AD203B41FA5}">
                      <a16:colId xmlns:a16="http://schemas.microsoft.com/office/drawing/2014/main" val="1656507165"/>
                    </a:ext>
                  </a:extLst>
                </a:gridCol>
                <a:gridCol w="2281047">
                  <a:extLst>
                    <a:ext uri="{9D8B030D-6E8A-4147-A177-3AD203B41FA5}">
                      <a16:colId xmlns:a16="http://schemas.microsoft.com/office/drawing/2014/main" val="252067076"/>
                    </a:ext>
                  </a:extLst>
                </a:gridCol>
              </a:tblGrid>
              <a:tr h="863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Number of goals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Number of matches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4325428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0034679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2886835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2238988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0579940"/>
                  </a:ext>
                </a:extLst>
              </a:tr>
              <a:tr h="421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260356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6743271-6A39-41B0-A5A1-1F253DC60825}"/>
              </a:ext>
            </a:extLst>
          </p:cNvPr>
          <p:cNvSpPr txBox="1"/>
          <p:nvPr/>
        </p:nvSpPr>
        <p:spPr>
          <a:xfrm>
            <a:off x="7982712" y="1269081"/>
            <a:ext cx="1279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45924-24F4-43E3-860E-41C94C830C6D}"/>
              </a:ext>
            </a:extLst>
          </p:cNvPr>
          <p:cNvSpPr/>
          <p:nvPr/>
        </p:nvSpPr>
        <p:spPr>
          <a:xfrm>
            <a:off x="1188720" y="3813048"/>
            <a:ext cx="2715768" cy="292608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AF9FAF-DA49-4EC0-BC95-7954436BF7F7}"/>
              </a:ext>
            </a:extLst>
          </p:cNvPr>
          <p:cNvSpPr txBox="1"/>
          <p:nvPr/>
        </p:nvSpPr>
        <p:spPr>
          <a:xfrm>
            <a:off x="9262229" y="126908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F158C9-4AD8-43D0-84FB-AB15B7650FF0}"/>
              </a:ext>
            </a:extLst>
          </p:cNvPr>
          <p:cNvSpPr txBox="1"/>
          <p:nvPr/>
        </p:nvSpPr>
        <p:spPr>
          <a:xfrm>
            <a:off x="7982712" y="1844268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B7772-9FDC-42A3-ACD2-246B964443DA}"/>
              </a:ext>
            </a:extLst>
          </p:cNvPr>
          <p:cNvSpPr txBox="1"/>
          <p:nvPr/>
        </p:nvSpPr>
        <p:spPr>
          <a:xfrm>
            <a:off x="4948294" y="2149031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3C8A5B-0A63-429F-A4AA-4272727CE7E2}"/>
              </a:ext>
            </a:extLst>
          </p:cNvPr>
          <p:cNvSpPr txBox="1"/>
          <p:nvPr/>
        </p:nvSpPr>
        <p:spPr>
          <a:xfrm>
            <a:off x="5047680" y="277405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48541E-F5BE-4B1E-B4AB-4D88B689E0B4}"/>
              </a:ext>
            </a:extLst>
          </p:cNvPr>
          <p:cNvSpPr txBox="1"/>
          <p:nvPr/>
        </p:nvSpPr>
        <p:spPr>
          <a:xfrm>
            <a:off x="5047680" y="322749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86B4C1-F750-4B6C-9B5F-AE2BF50BF8CD}"/>
              </a:ext>
            </a:extLst>
          </p:cNvPr>
          <p:cNvSpPr txBox="1"/>
          <p:nvPr/>
        </p:nvSpPr>
        <p:spPr>
          <a:xfrm>
            <a:off x="4974584" y="364342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8460C3-9357-4EF0-AFC4-E558570BB367}"/>
              </a:ext>
            </a:extLst>
          </p:cNvPr>
          <p:cNvSpPr txBox="1"/>
          <p:nvPr/>
        </p:nvSpPr>
        <p:spPr>
          <a:xfrm>
            <a:off x="4984452" y="405935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A24E84-3AFB-4D15-8F9B-E6D333CC08FD}"/>
              </a:ext>
            </a:extLst>
          </p:cNvPr>
          <p:cNvSpPr txBox="1"/>
          <p:nvPr/>
        </p:nvSpPr>
        <p:spPr>
          <a:xfrm>
            <a:off x="4974584" y="450262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/>
              <p:nvPr/>
            </p:nvSpPr>
            <p:spPr>
              <a:xfrm>
                <a:off x="9607836" y="1742797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(21+1)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836" y="1742797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1EC7E4D-F658-440E-9CCA-DFCDC1237746}"/>
              </a:ext>
            </a:extLst>
          </p:cNvPr>
          <p:cNvSpPr txBox="1"/>
          <p:nvPr/>
        </p:nvSpPr>
        <p:spPr>
          <a:xfrm>
            <a:off x="9640040" y="2530513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11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D845072-32B2-4D51-BB22-38656A237BB6}"/>
              </a:ext>
            </a:extLst>
          </p:cNvPr>
          <p:cNvCxnSpPr/>
          <p:nvPr/>
        </p:nvCxnSpPr>
        <p:spPr>
          <a:xfrm flipH="1">
            <a:off x="5472940" y="3004230"/>
            <a:ext cx="4558028" cy="931583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4B12E1-93BE-471B-A3E6-1329EDC161F1}"/>
              </a:ext>
            </a:extLst>
          </p:cNvPr>
          <p:cNvSpPr txBox="1"/>
          <p:nvPr/>
        </p:nvSpPr>
        <p:spPr>
          <a:xfrm>
            <a:off x="9685360" y="310570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0379F6-DDBE-49BE-84F8-84FB006FF3D2}"/>
              </a:ext>
            </a:extLst>
          </p:cNvPr>
          <p:cNvSpPr txBox="1"/>
          <p:nvPr/>
        </p:nvSpPr>
        <p:spPr>
          <a:xfrm>
            <a:off x="8009465" y="3742713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/>
              <p:nvPr/>
            </p:nvSpPr>
            <p:spPr>
              <a:xfrm>
                <a:off x="9234639" y="3617400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4639" y="3617400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7485A31-3A22-4D9C-BED5-76DD165AB7EB}"/>
              </a:ext>
            </a:extLst>
          </p:cNvPr>
          <p:cNvSpPr txBox="1"/>
          <p:nvPr/>
        </p:nvSpPr>
        <p:spPr>
          <a:xfrm>
            <a:off x="5873674" y="2149031"/>
            <a:ext cx="59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FX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109610-1CC9-4328-9E0D-A3602ED5B0EC}"/>
              </a:ext>
            </a:extLst>
          </p:cNvPr>
          <p:cNvSpPr txBox="1"/>
          <p:nvPr/>
        </p:nvSpPr>
        <p:spPr>
          <a:xfrm>
            <a:off x="5973060" y="277405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B3DF77-7C54-4BDF-B3B0-B0E85886CEFA}"/>
              </a:ext>
            </a:extLst>
          </p:cNvPr>
          <p:cNvSpPr txBox="1"/>
          <p:nvPr/>
        </p:nvSpPr>
        <p:spPr>
          <a:xfrm>
            <a:off x="5973060" y="320752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DE27AF-5C12-46F2-875A-CF15A7B82A26}"/>
              </a:ext>
            </a:extLst>
          </p:cNvPr>
          <p:cNvSpPr txBox="1"/>
          <p:nvPr/>
        </p:nvSpPr>
        <p:spPr>
          <a:xfrm>
            <a:off x="5860827" y="363701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FD24D4-3BF4-4850-9AE5-5D4EB5861DA2}"/>
              </a:ext>
            </a:extLst>
          </p:cNvPr>
          <p:cNvSpPr txBox="1"/>
          <p:nvPr/>
        </p:nvSpPr>
        <p:spPr>
          <a:xfrm>
            <a:off x="5963918" y="406650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2E6160-9F92-4F73-BD0D-DB1FEF8189D3}"/>
              </a:ext>
            </a:extLst>
          </p:cNvPr>
          <p:cNvSpPr txBox="1"/>
          <p:nvPr/>
        </p:nvSpPr>
        <p:spPr>
          <a:xfrm>
            <a:off x="5860827" y="451603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/>
              <p:nvPr/>
            </p:nvSpPr>
            <p:spPr>
              <a:xfrm>
                <a:off x="9298968" y="4578971"/>
                <a:ext cx="829073" cy="788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968" y="4578971"/>
                <a:ext cx="829073" cy="788742"/>
              </a:xfrm>
              <a:prstGeom prst="rect">
                <a:avLst/>
              </a:prstGeom>
              <a:blipFill>
                <a:blip r:embed="rId8"/>
                <a:stretch>
                  <a:fillRect l="-1838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DC843FD-365F-40BD-A1BA-55AEA7094618}"/>
              </a:ext>
            </a:extLst>
          </p:cNvPr>
          <p:cNvSpPr txBox="1"/>
          <p:nvPr/>
        </p:nvSpPr>
        <p:spPr>
          <a:xfrm>
            <a:off x="10218964" y="4668006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1.81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BB7E98F-0E1D-4FB3-9FC1-E487D867B2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4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D70B06-FB1C-4EC2-9332-C5DA23948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824499"/>
              </p:ext>
            </p:extLst>
          </p:nvPr>
        </p:nvGraphicFramePr>
        <p:xfrm>
          <a:off x="167548" y="1968422"/>
          <a:ext cx="5020396" cy="3660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1583">
                  <a:extLst>
                    <a:ext uri="{9D8B030D-6E8A-4147-A177-3AD203B41FA5}">
                      <a16:colId xmlns:a16="http://schemas.microsoft.com/office/drawing/2014/main" val="3236657116"/>
                    </a:ext>
                  </a:extLst>
                </a:gridCol>
                <a:gridCol w="2568813">
                  <a:extLst>
                    <a:ext uri="{9D8B030D-6E8A-4147-A177-3AD203B41FA5}">
                      <a16:colId xmlns:a16="http://schemas.microsoft.com/office/drawing/2014/main" val="3722454478"/>
                    </a:ext>
                  </a:extLst>
                </a:gridCol>
              </a:tblGrid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Number of Pets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Number of Students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4965460"/>
                  </a:ext>
                </a:extLst>
              </a:tr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6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0922673"/>
                  </a:ext>
                </a:extLst>
              </a:tr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2394007"/>
                  </a:ext>
                </a:extLst>
              </a:tr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7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144116"/>
                  </a:ext>
                </a:extLst>
              </a:tr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999805"/>
                  </a:ext>
                </a:extLst>
              </a:tr>
              <a:tr h="57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419734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7D7C5-E237-434F-B16D-A65289D91699}"/>
              </a:ext>
            </a:extLst>
          </p:cNvPr>
          <p:cNvSpPr/>
          <p:nvPr/>
        </p:nvSpPr>
        <p:spPr>
          <a:xfrm>
            <a:off x="124287" y="726049"/>
            <a:ext cx="1193158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3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r>
              <a:rPr lang="en-GB" sz="2300" dirty="0">
                <a:solidFill>
                  <a:schemeClr val="accent1"/>
                </a:solidFill>
                <a:latin typeface="+mj-lt"/>
              </a:rPr>
              <a:t>Students were asked how many pets they owned</a:t>
            </a:r>
          </a:p>
          <a:p>
            <a:r>
              <a:rPr lang="en-GB" sz="2300" dirty="0">
                <a:solidFill>
                  <a:schemeClr val="accent1"/>
                </a:solidFill>
                <a:latin typeface="+mj-lt"/>
              </a:rPr>
              <a:t>The results are shown in the table</a:t>
            </a:r>
          </a:p>
          <a:p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3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300" dirty="0">
                <a:solidFill>
                  <a:schemeClr val="accent1"/>
                </a:solidFill>
                <a:latin typeface="+mj-lt"/>
              </a:rPr>
              <a:t>Calculate the mode, median and mean number of pets the students had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43271-6A39-41B0-A5A1-1F253DC60825}"/>
              </a:ext>
            </a:extLst>
          </p:cNvPr>
          <p:cNvSpPr txBox="1"/>
          <p:nvPr/>
        </p:nvSpPr>
        <p:spPr>
          <a:xfrm>
            <a:off x="7982712" y="1269081"/>
            <a:ext cx="1279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45924-24F4-43E3-860E-41C94C830C6D}"/>
              </a:ext>
            </a:extLst>
          </p:cNvPr>
          <p:cNvSpPr/>
          <p:nvPr/>
        </p:nvSpPr>
        <p:spPr>
          <a:xfrm>
            <a:off x="1173928" y="3282695"/>
            <a:ext cx="3076550" cy="46001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AF9FAF-DA49-4EC0-BC95-7954436BF7F7}"/>
              </a:ext>
            </a:extLst>
          </p:cNvPr>
          <p:cNvSpPr txBox="1"/>
          <p:nvPr/>
        </p:nvSpPr>
        <p:spPr>
          <a:xfrm>
            <a:off x="9262229" y="126908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F158C9-4AD8-43D0-84FB-AB15B7650FF0}"/>
              </a:ext>
            </a:extLst>
          </p:cNvPr>
          <p:cNvSpPr txBox="1"/>
          <p:nvPr/>
        </p:nvSpPr>
        <p:spPr>
          <a:xfrm>
            <a:off x="7982712" y="1844268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B7772-9FDC-42A3-ACD2-246B964443DA}"/>
              </a:ext>
            </a:extLst>
          </p:cNvPr>
          <p:cNvSpPr txBox="1"/>
          <p:nvPr/>
        </p:nvSpPr>
        <p:spPr>
          <a:xfrm>
            <a:off x="5221292" y="1975765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3C8A5B-0A63-429F-A4AA-4272727CE7E2}"/>
              </a:ext>
            </a:extLst>
          </p:cNvPr>
          <p:cNvSpPr txBox="1"/>
          <p:nvPr/>
        </p:nvSpPr>
        <p:spPr>
          <a:xfrm>
            <a:off x="5318251" y="269792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48541E-F5BE-4B1E-B4AB-4D88B689E0B4}"/>
              </a:ext>
            </a:extLst>
          </p:cNvPr>
          <p:cNvSpPr txBox="1"/>
          <p:nvPr/>
        </p:nvSpPr>
        <p:spPr>
          <a:xfrm>
            <a:off x="5243383" y="327104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86B4C1-F750-4B6C-9B5F-AE2BF50BF8CD}"/>
              </a:ext>
            </a:extLst>
          </p:cNvPr>
          <p:cNvSpPr txBox="1"/>
          <p:nvPr/>
        </p:nvSpPr>
        <p:spPr>
          <a:xfrm>
            <a:off x="5233405" y="386223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8460C3-9357-4EF0-AFC4-E558570BB367}"/>
              </a:ext>
            </a:extLst>
          </p:cNvPr>
          <p:cNvSpPr txBox="1"/>
          <p:nvPr/>
        </p:nvSpPr>
        <p:spPr>
          <a:xfrm>
            <a:off x="5267900" y="442607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A24E84-3AFB-4D15-8F9B-E6D333CC08FD}"/>
              </a:ext>
            </a:extLst>
          </p:cNvPr>
          <p:cNvSpPr txBox="1"/>
          <p:nvPr/>
        </p:nvSpPr>
        <p:spPr>
          <a:xfrm>
            <a:off x="5261143" y="498640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/>
              <p:nvPr/>
            </p:nvSpPr>
            <p:spPr>
              <a:xfrm>
                <a:off x="9607836" y="1742797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(29+1)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836" y="1742797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1EC7E4D-F658-440E-9CCA-DFCDC1237746}"/>
              </a:ext>
            </a:extLst>
          </p:cNvPr>
          <p:cNvSpPr txBox="1"/>
          <p:nvPr/>
        </p:nvSpPr>
        <p:spPr>
          <a:xfrm>
            <a:off x="9640040" y="2530513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15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D845072-32B2-4D51-BB22-38656A237BB6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5844830" y="3004230"/>
            <a:ext cx="4186138" cy="559205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4B12E1-93BE-471B-A3E6-1329EDC161F1}"/>
              </a:ext>
            </a:extLst>
          </p:cNvPr>
          <p:cNvSpPr txBox="1"/>
          <p:nvPr/>
        </p:nvSpPr>
        <p:spPr>
          <a:xfrm>
            <a:off x="9685360" y="310570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0379F6-DDBE-49BE-84F8-84FB006FF3D2}"/>
              </a:ext>
            </a:extLst>
          </p:cNvPr>
          <p:cNvSpPr txBox="1"/>
          <p:nvPr/>
        </p:nvSpPr>
        <p:spPr>
          <a:xfrm>
            <a:off x="8009465" y="3742713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/>
              <p:nvPr/>
            </p:nvSpPr>
            <p:spPr>
              <a:xfrm>
                <a:off x="9234639" y="3617400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4639" y="3617400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7485A31-3A22-4D9C-BED5-76DD165AB7EB}"/>
              </a:ext>
            </a:extLst>
          </p:cNvPr>
          <p:cNvSpPr txBox="1"/>
          <p:nvPr/>
        </p:nvSpPr>
        <p:spPr>
          <a:xfrm>
            <a:off x="6146672" y="1975765"/>
            <a:ext cx="59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FX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109610-1CC9-4328-9E0D-A3602ED5B0EC}"/>
              </a:ext>
            </a:extLst>
          </p:cNvPr>
          <p:cNvSpPr txBox="1"/>
          <p:nvPr/>
        </p:nvSpPr>
        <p:spPr>
          <a:xfrm>
            <a:off x="6243631" y="269792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B3DF77-7C54-4BDF-B3B0-B0E85886CEFA}"/>
              </a:ext>
            </a:extLst>
          </p:cNvPr>
          <p:cNvSpPr txBox="1"/>
          <p:nvPr/>
        </p:nvSpPr>
        <p:spPr>
          <a:xfrm>
            <a:off x="6142455" y="328925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DE27AF-5C12-46F2-875A-CF15A7B82A26}"/>
              </a:ext>
            </a:extLst>
          </p:cNvPr>
          <p:cNvSpPr txBox="1"/>
          <p:nvPr/>
        </p:nvSpPr>
        <p:spPr>
          <a:xfrm>
            <a:off x="6119648" y="385582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FD24D4-3BF4-4850-9AE5-5D4EB5861DA2}"/>
              </a:ext>
            </a:extLst>
          </p:cNvPr>
          <p:cNvSpPr txBox="1"/>
          <p:nvPr/>
        </p:nvSpPr>
        <p:spPr>
          <a:xfrm>
            <a:off x="6247366" y="443323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2E6160-9F92-4F73-BD0D-DB1FEF8189D3}"/>
              </a:ext>
            </a:extLst>
          </p:cNvPr>
          <p:cNvSpPr txBox="1"/>
          <p:nvPr/>
        </p:nvSpPr>
        <p:spPr>
          <a:xfrm>
            <a:off x="6243631" y="499980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/>
              <p:nvPr/>
            </p:nvSpPr>
            <p:spPr>
              <a:xfrm>
                <a:off x="9298968" y="4578971"/>
                <a:ext cx="829073" cy="788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37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968" y="4578971"/>
                <a:ext cx="829073" cy="788742"/>
              </a:xfrm>
              <a:prstGeom prst="rect">
                <a:avLst/>
              </a:prstGeom>
              <a:blipFill>
                <a:blip r:embed="rId8"/>
                <a:stretch>
                  <a:fillRect l="-1838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DC843FD-365F-40BD-A1BA-55AEA7094618}"/>
              </a:ext>
            </a:extLst>
          </p:cNvPr>
          <p:cNvSpPr txBox="1"/>
          <p:nvPr/>
        </p:nvSpPr>
        <p:spPr>
          <a:xfrm>
            <a:off x="10218964" y="4668006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1.28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FFC6953-490D-4D4C-A579-7AFC6CF2E1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2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C2BA56-1B18-4AD4-B225-AC022FEC9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98372"/>
              </p:ext>
            </p:extLst>
          </p:nvPr>
        </p:nvGraphicFramePr>
        <p:xfrm>
          <a:off x="270730" y="2066865"/>
          <a:ext cx="4965896" cy="3703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2948">
                  <a:extLst>
                    <a:ext uri="{9D8B030D-6E8A-4147-A177-3AD203B41FA5}">
                      <a16:colId xmlns:a16="http://schemas.microsoft.com/office/drawing/2014/main" val="2630303209"/>
                    </a:ext>
                  </a:extLst>
                </a:gridCol>
                <a:gridCol w="2482948">
                  <a:extLst>
                    <a:ext uri="{9D8B030D-6E8A-4147-A177-3AD203B41FA5}">
                      <a16:colId xmlns:a16="http://schemas.microsoft.com/office/drawing/2014/main" val="1059567436"/>
                    </a:ext>
                  </a:extLst>
                </a:gridCol>
              </a:tblGrid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Number of merits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Number of Year 7’s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2560685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1539508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5488928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069575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2186726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9322736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4060949"/>
                  </a:ext>
                </a:extLst>
              </a:tr>
              <a:tr h="462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450758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7D7C5-E237-434F-B16D-A65289D91699}"/>
              </a:ext>
            </a:extLst>
          </p:cNvPr>
          <p:cNvSpPr/>
          <p:nvPr/>
        </p:nvSpPr>
        <p:spPr>
          <a:xfrm>
            <a:off x="124287" y="726049"/>
            <a:ext cx="11931589" cy="5569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 school records the number of merits pupils received during the Spring term.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The information for year 7s is shown in the table below</a:t>
            </a: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dirty="0">
              <a:solidFill>
                <a:schemeClr val="accent1"/>
              </a:solidFill>
              <a:latin typeface="+mj-lt"/>
            </a:endParaRPr>
          </a:p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Calculate the mode, median and mean number of merits achieved by year 7s in the Spring term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43271-6A39-41B0-A5A1-1F253DC60825}"/>
              </a:ext>
            </a:extLst>
          </p:cNvPr>
          <p:cNvSpPr txBox="1"/>
          <p:nvPr/>
        </p:nvSpPr>
        <p:spPr>
          <a:xfrm>
            <a:off x="7921523" y="1593929"/>
            <a:ext cx="1279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45924-24F4-43E3-860E-41C94C830C6D}"/>
              </a:ext>
            </a:extLst>
          </p:cNvPr>
          <p:cNvSpPr/>
          <p:nvPr/>
        </p:nvSpPr>
        <p:spPr>
          <a:xfrm>
            <a:off x="1150554" y="3974749"/>
            <a:ext cx="3076550" cy="34523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AF9FAF-DA49-4EC0-BC95-7954436BF7F7}"/>
              </a:ext>
            </a:extLst>
          </p:cNvPr>
          <p:cNvSpPr txBox="1"/>
          <p:nvPr/>
        </p:nvSpPr>
        <p:spPr>
          <a:xfrm>
            <a:off x="9201040" y="1593928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F158C9-4AD8-43D0-84FB-AB15B7650FF0}"/>
              </a:ext>
            </a:extLst>
          </p:cNvPr>
          <p:cNvSpPr txBox="1"/>
          <p:nvPr/>
        </p:nvSpPr>
        <p:spPr>
          <a:xfrm>
            <a:off x="7921523" y="2169116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B7772-9FDC-42A3-ACD2-246B964443DA}"/>
              </a:ext>
            </a:extLst>
          </p:cNvPr>
          <p:cNvSpPr txBox="1"/>
          <p:nvPr/>
        </p:nvSpPr>
        <p:spPr>
          <a:xfrm>
            <a:off x="5221292" y="1975765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3C8A5B-0A63-429F-A4AA-4272727CE7E2}"/>
              </a:ext>
            </a:extLst>
          </p:cNvPr>
          <p:cNvSpPr txBox="1"/>
          <p:nvPr/>
        </p:nvSpPr>
        <p:spPr>
          <a:xfrm>
            <a:off x="5322089" y="25041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48541E-F5BE-4B1E-B4AB-4D88B689E0B4}"/>
              </a:ext>
            </a:extLst>
          </p:cNvPr>
          <p:cNvSpPr txBox="1"/>
          <p:nvPr/>
        </p:nvSpPr>
        <p:spPr>
          <a:xfrm>
            <a:off x="5246308" y="291895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86B4C1-F750-4B6C-9B5F-AE2BF50BF8CD}"/>
              </a:ext>
            </a:extLst>
          </p:cNvPr>
          <p:cNvSpPr txBox="1"/>
          <p:nvPr/>
        </p:nvSpPr>
        <p:spPr>
          <a:xfrm>
            <a:off x="5236330" y="3396384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33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8460C3-9357-4EF0-AFC4-E558570BB367}"/>
              </a:ext>
            </a:extLst>
          </p:cNvPr>
          <p:cNvSpPr txBox="1"/>
          <p:nvPr/>
        </p:nvSpPr>
        <p:spPr>
          <a:xfrm>
            <a:off x="5270825" y="3874475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54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A24E84-3AFB-4D15-8F9B-E6D333CC08FD}"/>
              </a:ext>
            </a:extLst>
          </p:cNvPr>
          <p:cNvSpPr txBox="1"/>
          <p:nvPr/>
        </p:nvSpPr>
        <p:spPr>
          <a:xfrm>
            <a:off x="5253227" y="4319988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/>
              <p:nvPr/>
            </p:nvSpPr>
            <p:spPr>
              <a:xfrm>
                <a:off x="9546647" y="2067645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(89+1)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2864FD-6CD8-476F-B942-844932348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6647" y="2067645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1EC7E4D-F658-440E-9CCA-DFCDC1237746}"/>
              </a:ext>
            </a:extLst>
          </p:cNvPr>
          <p:cNvSpPr txBox="1"/>
          <p:nvPr/>
        </p:nvSpPr>
        <p:spPr>
          <a:xfrm>
            <a:off x="9578851" y="2855361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45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D845072-32B2-4D51-BB22-38656A237BB6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5867954" y="2652135"/>
            <a:ext cx="4165948" cy="151472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4B12E1-93BE-471B-A3E6-1329EDC161F1}"/>
              </a:ext>
            </a:extLst>
          </p:cNvPr>
          <p:cNvSpPr txBox="1"/>
          <p:nvPr/>
        </p:nvSpPr>
        <p:spPr>
          <a:xfrm>
            <a:off x="9624171" y="3430548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0379F6-DDBE-49BE-84F8-84FB006FF3D2}"/>
              </a:ext>
            </a:extLst>
          </p:cNvPr>
          <p:cNvSpPr txBox="1"/>
          <p:nvPr/>
        </p:nvSpPr>
        <p:spPr>
          <a:xfrm>
            <a:off x="7948276" y="4067561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/>
              <p:nvPr/>
            </p:nvSpPr>
            <p:spPr>
              <a:xfrm>
                <a:off x="9173450" y="3942248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C2A0871-5EAA-44D5-A6FA-7D7427050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3450" y="3942248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7485A31-3A22-4D9C-BED5-76DD165AB7EB}"/>
              </a:ext>
            </a:extLst>
          </p:cNvPr>
          <p:cNvSpPr txBox="1"/>
          <p:nvPr/>
        </p:nvSpPr>
        <p:spPr>
          <a:xfrm>
            <a:off x="6146672" y="1975765"/>
            <a:ext cx="594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FX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109610-1CC9-4328-9E0D-A3602ED5B0EC}"/>
              </a:ext>
            </a:extLst>
          </p:cNvPr>
          <p:cNvSpPr txBox="1"/>
          <p:nvPr/>
        </p:nvSpPr>
        <p:spPr>
          <a:xfrm>
            <a:off x="6247469" y="25041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B3DF77-7C54-4BDF-B3B0-B0E85886CEFA}"/>
              </a:ext>
            </a:extLst>
          </p:cNvPr>
          <p:cNvSpPr txBox="1"/>
          <p:nvPr/>
        </p:nvSpPr>
        <p:spPr>
          <a:xfrm>
            <a:off x="6243035" y="293715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DE27AF-5C12-46F2-875A-CF15A7B82A26}"/>
              </a:ext>
            </a:extLst>
          </p:cNvPr>
          <p:cNvSpPr txBox="1"/>
          <p:nvPr/>
        </p:nvSpPr>
        <p:spPr>
          <a:xfrm>
            <a:off x="6122573" y="3389974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34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FD24D4-3BF4-4850-9AE5-5D4EB5861DA2}"/>
              </a:ext>
            </a:extLst>
          </p:cNvPr>
          <p:cNvSpPr txBox="1"/>
          <p:nvPr/>
        </p:nvSpPr>
        <p:spPr>
          <a:xfrm>
            <a:off x="6134880" y="3881631"/>
            <a:ext cx="724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63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2E6160-9F92-4F73-BD0D-DB1FEF8189D3}"/>
              </a:ext>
            </a:extLst>
          </p:cNvPr>
          <p:cNvSpPr txBox="1"/>
          <p:nvPr/>
        </p:nvSpPr>
        <p:spPr>
          <a:xfrm>
            <a:off x="6193210" y="4333390"/>
            <a:ext cx="695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/>
              <p:nvPr/>
            </p:nvSpPr>
            <p:spPr>
              <a:xfrm>
                <a:off x="9237779" y="4903819"/>
                <a:ext cx="1002197" cy="792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262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89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F8FF71-5D83-486F-835A-BBBA52E5B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7779" y="4903819"/>
                <a:ext cx="1002197" cy="792140"/>
              </a:xfrm>
              <a:prstGeom prst="rect">
                <a:avLst/>
              </a:prstGeom>
              <a:blipFill>
                <a:blip r:embed="rId8"/>
                <a:stretch>
                  <a:fillRect l="-1515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DC843FD-365F-40BD-A1BA-55AEA7094618}"/>
              </a:ext>
            </a:extLst>
          </p:cNvPr>
          <p:cNvSpPr txBox="1"/>
          <p:nvPr/>
        </p:nvSpPr>
        <p:spPr>
          <a:xfrm>
            <a:off x="10157775" y="4992854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2.94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91FB61-56FA-45B1-86DD-010EBA9BDBAC}"/>
              </a:ext>
            </a:extLst>
          </p:cNvPr>
          <p:cNvSpPr txBox="1"/>
          <p:nvPr/>
        </p:nvSpPr>
        <p:spPr>
          <a:xfrm>
            <a:off x="5284195" y="4806066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89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47CEAA-5018-4DCE-BD9B-553F03DA8F38}"/>
              </a:ext>
            </a:extLst>
          </p:cNvPr>
          <p:cNvSpPr txBox="1"/>
          <p:nvPr/>
        </p:nvSpPr>
        <p:spPr>
          <a:xfrm>
            <a:off x="6151273" y="4819468"/>
            <a:ext cx="622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80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BEF28C-5B7D-4C56-8AB5-CFEBF93C4718}"/>
              </a:ext>
            </a:extLst>
          </p:cNvPr>
          <p:cNvSpPr txBox="1"/>
          <p:nvPr/>
        </p:nvSpPr>
        <p:spPr>
          <a:xfrm>
            <a:off x="5270853" y="5279050"/>
            <a:ext cx="59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89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BEAC7B-1099-45E3-ABE2-062D3308A250}"/>
              </a:ext>
            </a:extLst>
          </p:cNvPr>
          <p:cNvSpPr txBox="1"/>
          <p:nvPr/>
        </p:nvSpPr>
        <p:spPr>
          <a:xfrm>
            <a:off x="6253341" y="5292452"/>
            <a:ext cx="390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0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5DB2FCC-9857-46AE-A1D8-113EC7A3CA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8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B22A90-4D06-44BC-9779-F8CF3A915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0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</TotalTime>
  <Words>1912</Words>
  <Application>Microsoft Office PowerPoint</Application>
  <PresentationFormat>Widescreen</PresentationFormat>
  <Paragraphs>460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Gautami</vt:lpstr>
      <vt:lpstr>Office Theme</vt:lpstr>
      <vt:lpstr>How can we use different statistical calculations to describe sets of data?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80</cp:revision>
  <dcterms:created xsi:type="dcterms:W3CDTF">2022-05-17T07:55:04Z</dcterms:created>
  <dcterms:modified xsi:type="dcterms:W3CDTF">2023-10-19T11:44:47Z</dcterms:modified>
</cp:coreProperties>
</file>