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298" r:id="rId4"/>
    <p:sldId id="299" r:id="rId5"/>
    <p:sldId id="300" r:id="rId6"/>
    <p:sldId id="301" r:id="rId7"/>
    <p:sldId id="302" r:id="rId8"/>
    <p:sldId id="303" r:id="rId9"/>
    <p:sldId id="295" r:id="rId10"/>
    <p:sldId id="304" r:id="rId11"/>
    <p:sldId id="305" r:id="rId12"/>
    <p:sldId id="306" r:id="rId13"/>
    <p:sldId id="307" r:id="rId14"/>
    <p:sldId id="2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9706"/>
            <a:ext cx="9144000" cy="1396042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What is Data and how do we collect it?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8049544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A69CE5-CAD1-4AB1-A431-7CA3FD855F7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" y="12858"/>
            <a:ext cx="2880000" cy="16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2944498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Sampling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8C31A1-16D4-432C-9D79-8E808A03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224C6B-3818-434B-84A5-BAA27C593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30" y="1567870"/>
            <a:ext cx="11814139" cy="30485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9FDF62-EC37-4341-A8CF-245683A43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D94AE9-D600-49B3-9746-B0C3253B7E48}"/>
              </a:ext>
            </a:extLst>
          </p:cNvPr>
          <p:cNvSpPr/>
          <p:nvPr/>
        </p:nvSpPr>
        <p:spPr>
          <a:xfrm>
            <a:off x="207145" y="832069"/>
            <a:ext cx="11546889" cy="5376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Sample is a small proportion of the population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Samples can be collected in a variety of way (we will look into this further later in the unit)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sample contains information about part of the population as opposed to a census which contains information about all of the population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purpose of a sample is to provide information which can be used to infer information about the population in a more convenient way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0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sample: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Segoe UI Symbol" panose="020B0502040204020203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✓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is quick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Segoe UI Symbol" panose="020B0502040204020203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✓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is cheap 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Segoe UI Symbol" panose="020B0502040204020203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✓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is more convenient 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D86673-E499-4973-8306-10E71D87C832}"/>
              </a:ext>
            </a:extLst>
          </p:cNvPr>
          <p:cNvSpPr/>
          <p:nvPr/>
        </p:nvSpPr>
        <p:spPr>
          <a:xfrm>
            <a:off x="3607293" y="4771233"/>
            <a:ext cx="7951433" cy="1364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x can be biased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x can be influenced by outliers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x does not take every member of the population into account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62DC6C-7144-4B05-A423-499772341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4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D94AE9-D600-49B3-9746-B0C3253B7E48}"/>
              </a:ext>
            </a:extLst>
          </p:cNvPr>
          <p:cNvSpPr/>
          <p:nvPr/>
        </p:nvSpPr>
        <p:spPr>
          <a:xfrm>
            <a:off x="207145" y="832069"/>
            <a:ext cx="11546889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The </a:t>
            </a:r>
            <a:r>
              <a:rPr lang="en-GB" sz="2400" b="1" dirty="0">
                <a:solidFill>
                  <a:schemeClr val="accent1"/>
                </a:solidFill>
              </a:rPr>
              <a:t>Sample Units</a:t>
            </a:r>
            <a:r>
              <a:rPr lang="en-GB" sz="2400" dirty="0">
                <a:solidFill>
                  <a:schemeClr val="accent1"/>
                </a:solidFill>
              </a:rPr>
              <a:t> are the people or things being samples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The </a:t>
            </a:r>
            <a:r>
              <a:rPr lang="en-GB" sz="2400" b="1" dirty="0">
                <a:solidFill>
                  <a:schemeClr val="accent1"/>
                </a:solidFill>
              </a:rPr>
              <a:t>Sample Frame</a:t>
            </a:r>
            <a:r>
              <a:rPr lang="en-GB" sz="2400" dirty="0">
                <a:solidFill>
                  <a:schemeClr val="accent1"/>
                </a:solidFill>
              </a:rPr>
              <a:t> is a list of the population from which a sample can be obtained.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An employee or student register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An electoral roll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An inventory list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 </a:t>
            </a:r>
            <a:endParaRPr lang="en-GB" sz="24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**AMAZING FACT YOU SHOULD KNOW**</a:t>
            </a:r>
            <a:endParaRPr lang="en-GB" sz="24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A statistically large sample is any sample that is ≥30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A928CE-AD59-4FD2-88C0-F41160848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5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C75242-F3F7-49CF-90C2-11C7A1453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03" y="1525485"/>
            <a:ext cx="11722362" cy="1839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6C884E-699E-49E7-B1BF-47414575B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7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2B2D75-0574-4B9B-9A52-473F210EC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88" y="1072133"/>
            <a:ext cx="11579597" cy="46894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AF26E6-AB95-4650-81C6-181A9FEFD3F2}"/>
              </a:ext>
            </a:extLst>
          </p:cNvPr>
          <p:cNvSpPr/>
          <p:nvPr/>
        </p:nvSpPr>
        <p:spPr>
          <a:xfrm>
            <a:off x="6043186" y="1536459"/>
            <a:ext cx="52200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It would be much quicker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39474B-E68D-444F-8DDD-A36C3DAF326C}"/>
              </a:ext>
            </a:extLst>
          </p:cNvPr>
          <p:cNvSpPr/>
          <p:nvPr/>
        </p:nvSpPr>
        <p:spPr>
          <a:xfrm>
            <a:off x="6161103" y="3516468"/>
            <a:ext cx="52200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The calculators in the maths department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12CA1B-282D-4654-A5D9-842948B82B35}"/>
              </a:ext>
            </a:extLst>
          </p:cNvPr>
          <p:cNvSpPr/>
          <p:nvPr/>
        </p:nvSpPr>
        <p:spPr>
          <a:xfrm>
            <a:off x="6161103" y="4732469"/>
            <a:ext cx="52200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A stock take list of the calculators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32BF1C-A2FB-416B-A5E5-77FB7D608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9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C8D957-1203-4D6B-AA67-FB22426C1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31" y="940597"/>
            <a:ext cx="11840612" cy="5198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AF26E6-AB95-4650-81C6-181A9FEFD3F2}"/>
              </a:ext>
            </a:extLst>
          </p:cNvPr>
          <p:cNvSpPr/>
          <p:nvPr/>
        </p:nvSpPr>
        <p:spPr>
          <a:xfrm>
            <a:off x="6096000" y="1616544"/>
            <a:ext cx="5220069" cy="16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Sample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It would take too long to speak to every mother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39474B-E68D-444F-8DDD-A36C3DAF326C}"/>
              </a:ext>
            </a:extLst>
          </p:cNvPr>
          <p:cNvSpPr/>
          <p:nvPr/>
        </p:nvSpPr>
        <p:spPr>
          <a:xfrm>
            <a:off x="6161102" y="3794597"/>
            <a:ext cx="52200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Mother in the WV4 postcode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12CA1B-282D-4654-A5D9-842948B82B35}"/>
              </a:ext>
            </a:extLst>
          </p:cNvPr>
          <p:cNvSpPr/>
          <p:nvPr/>
        </p:nvSpPr>
        <p:spPr>
          <a:xfrm>
            <a:off x="6161102" y="4820895"/>
            <a:ext cx="5220069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Hospital records / health visitor records of mothers with children under 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8F0FE8-41A4-4EE5-8A46-D4936FB96A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8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2F7B6C-D213-4B2B-A6BC-1E292BFFE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2" y="1064043"/>
            <a:ext cx="11913833" cy="48705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AF26E6-AB95-4650-81C6-181A9FEFD3F2}"/>
              </a:ext>
            </a:extLst>
          </p:cNvPr>
          <p:cNvSpPr/>
          <p:nvPr/>
        </p:nvSpPr>
        <p:spPr>
          <a:xfrm>
            <a:off x="6096000" y="1616544"/>
            <a:ext cx="5220069" cy="16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Sample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It would take too long to speak to every History teacher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39474B-E68D-444F-8DDD-A36C3DAF326C}"/>
              </a:ext>
            </a:extLst>
          </p:cNvPr>
          <p:cNvSpPr/>
          <p:nvPr/>
        </p:nvSpPr>
        <p:spPr>
          <a:xfrm>
            <a:off x="6161102" y="3686022"/>
            <a:ext cx="52200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History teachers in the UK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12CA1B-282D-4654-A5D9-842948B82B35}"/>
              </a:ext>
            </a:extLst>
          </p:cNvPr>
          <p:cNvSpPr/>
          <p:nvPr/>
        </p:nvSpPr>
        <p:spPr>
          <a:xfrm>
            <a:off x="6161102" y="4946920"/>
            <a:ext cx="5220069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</a:rPr>
              <a:t>School records of employees in the UK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AA5D231-9B2E-4DFC-93DC-33EDADB9B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8847F-7C52-4940-AC12-BFF13E03ABD3}"/>
              </a:ext>
            </a:extLst>
          </p:cNvPr>
          <p:cNvSpPr txBox="1"/>
          <p:nvPr/>
        </p:nvSpPr>
        <p:spPr>
          <a:xfrm>
            <a:off x="1499870" y="1290370"/>
            <a:ext cx="109461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1"/>
                </a:solidFill>
              </a:rPr>
              <a:t>Checking the burning time of a new candle being produced by a small family run business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91DE0-ACCD-4862-9E82-89F1121A8302}"/>
              </a:ext>
            </a:extLst>
          </p:cNvPr>
          <p:cNvSpPr txBox="1"/>
          <p:nvPr/>
        </p:nvSpPr>
        <p:spPr>
          <a:xfrm>
            <a:off x="718863" y="4481716"/>
            <a:ext cx="10946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/>
                </a:solidFill>
              </a:rPr>
              <a:t>Sample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BE3C7E-B69D-48B6-9659-53A1D93EC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8847F-7C52-4940-AC12-BFF13E03ABD3}"/>
              </a:ext>
            </a:extLst>
          </p:cNvPr>
          <p:cNvSpPr txBox="1"/>
          <p:nvPr/>
        </p:nvSpPr>
        <p:spPr>
          <a:xfrm>
            <a:off x="1499870" y="1368586"/>
            <a:ext cx="101651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6000" dirty="0">
                <a:solidFill>
                  <a:schemeClr val="accent1"/>
                </a:solidFill>
              </a:rPr>
              <a:t>Asking teachers in the UK their opinion on homework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91DE0-ACCD-4862-9E82-89F1121A8302}"/>
              </a:ext>
            </a:extLst>
          </p:cNvPr>
          <p:cNvSpPr txBox="1"/>
          <p:nvPr/>
        </p:nvSpPr>
        <p:spPr>
          <a:xfrm>
            <a:off x="718863" y="4481716"/>
            <a:ext cx="10946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/>
                </a:solidFill>
              </a:rPr>
              <a:t>Census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224CF2-0E0D-4CA0-AE0B-9E2A3DDFF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3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8847F-7C52-4940-AC12-BFF13E03ABD3}"/>
              </a:ext>
            </a:extLst>
          </p:cNvPr>
          <p:cNvSpPr txBox="1"/>
          <p:nvPr/>
        </p:nvSpPr>
        <p:spPr>
          <a:xfrm>
            <a:off x="1499870" y="1368586"/>
            <a:ext cx="101651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6000" dirty="0">
                <a:solidFill>
                  <a:schemeClr val="accent1"/>
                </a:solidFill>
              </a:rPr>
              <a:t>Testing tins of baked beans for taste, colour and consistency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91DE0-ACCD-4862-9E82-89F1121A8302}"/>
              </a:ext>
            </a:extLst>
          </p:cNvPr>
          <p:cNvSpPr txBox="1"/>
          <p:nvPr/>
        </p:nvSpPr>
        <p:spPr>
          <a:xfrm>
            <a:off x="718863" y="4481716"/>
            <a:ext cx="10946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/>
                </a:solidFill>
              </a:rPr>
              <a:t>Sample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281FF5-00FE-4EA5-A4BA-F9305BA90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8847F-7C52-4940-AC12-BFF13E03ABD3}"/>
              </a:ext>
            </a:extLst>
          </p:cNvPr>
          <p:cNvSpPr txBox="1"/>
          <p:nvPr/>
        </p:nvSpPr>
        <p:spPr>
          <a:xfrm>
            <a:off x="1499870" y="1368586"/>
            <a:ext cx="101651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6000" dirty="0">
                <a:solidFill>
                  <a:schemeClr val="accent1"/>
                </a:solidFill>
              </a:rPr>
              <a:t>Inspecting the fittings on a newly constructed set of scaffolding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91DE0-ACCD-4862-9E82-89F1121A8302}"/>
              </a:ext>
            </a:extLst>
          </p:cNvPr>
          <p:cNvSpPr txBox="1"/>
          <p:nvPr/>
        </p:nvSpPr>
        <p:spPr>
          <a:xfrm>
            <a:off x="718863" y="4481716"/>
            <a:ext cx="10946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/>
                </a:solidFill>
              </a:rPr>
              <a:t>Census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C71DBC-B88D-4E27-A072-FF2D24072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9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8847F-7C52-4940-AC12-BFF13E03ABD3}"/>
              </a:ext>
            </a:extLst>
          </p:cNvPr>
          <p:cNvSpPr txBox="1"/>
          <p:nvPr/>
        </p:nvSpPr>
        <p:spPr>
          <a:xfrm>
            <a:off x="1499870" y="1368586"/>
            <a:ext cx="101651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6000" dirty="0">
                <a:solidFill>
                  <a:schemeClr val="accent1"/>
                </a:solidFill>
              </a:rPr>
              <a:t>Examining boxes of cereal for foreign objects before leaving the factory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91DE0-ACCD-4862-9E82-89F1121A8302}"/>
              </a:ext>
            </a:extLst>
          </p:cNvPr>
          <p:cNvSpPr txBox="1"/>
          <p:nvPr/>
        </p:nvSpPr>
        <p:spPr>
          <a:xfrm>
            <a:off x="718863" y="4481716"/>
            <a:ext cx="10946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/>
                </a:solidFill>
              </a:rPr>
              <a:t>Sample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B98575-3BD2-4F94-85A2-8B1CDCABE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9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2"/>
                </a:solidFill>
              </a:rPr>
              <a:t>How do we identify a sample, sample units and sample frame?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CCBBDC-5C14-48AB-932A-4230B85CB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0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1140</TotalTime>
  <Words>636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Gautami</vt:lpstr>
      <vt:lpstr>Segoe UI Symbol</vt:lpstr>
      <vt:lpstr>Office Theme</vt:lpstr>
      <vt:lpstr>What is Data and how do we collect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E Hodgetts</cp:lastModifiedBy>
  <cp:revision>78</cp:revision>
  <dcterms:created xsi:type="dcterms:W3CDTF">2022-05-17T07:55:04Z</dcterms:created>
  <dcterms:modified xsi:type="dcterms:W3CDTF">2023-09-15T11:57:28Z</dcterms:modified>
</cp:coreProperties>
</file>