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notesMasterIdLst>
    <p:notesMasterId r:id="rId10"/>
  </p:notesMasterIdLst>
  <p:sldIdLst>
    <p:sldId id="256" r:id="rId2"/>
    <p:sldId id="289" r:id="rId3"/>
    <p:sldId id="332" r:id="rId4"/>
    <p:sldId id="309" r:id="rId5"/>
    <p:sldId id="334" r:id="rId6"/>
    <p:sldId id="335" r:id="rId7"/>
    <p:sldId id="333" r:id="rId8"/>
    <p:sldId id="33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5B836-B3C1-4253-90DB-7EA9594B167B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3224D-C482-4D62-B359-1C3FFE309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449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12" Type="http://schemas.openxmlformats.org/officeDocument/2006/relationships/image" Target="../media/image4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89706"/>
            <a:ext cx="9144000" cy="1396042"/>
          </a:xfrm>
        </p:spPr>
        <p:txBody>
          <a:bodyPr>
            <a:normAutofit/>
          </a:bodyPr>
          <a:lstStyle/>
          <a:p>
            <a:r>
              <a:rPr lang="en-GB" sz="4400" b="1" dirty="0">
                <a:solidFill>
                  <a:schemeClr val="tx2"/>
                </a:solidFill>
              </a:rPr>
              <a:t>What is Data and how do we collect it?</a:t>
            </a:r>
            <a:endParaRPr lang="en-GB" sz="4400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342208"/>
            <a:ext cx="1069213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4"/>
                </a:solidFill>
              </a:rPr>
              <a:t>How and why do we ‘clean’ data?</a:t>
            </a:r>
            <a:endParaRPr lang="en-GB" sz="2000" dirty="0">
              <a:solidFill>
                <a:schemeClr val="accent4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A69CE5-CAD1-4AB1-A431-7CA3FD855F7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0" y="12858"/>
            <a:ext cx="2880000" cy="162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499870" y="2944498"/>
            <a:ext cx="9144000" cy="19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b="1" u="sng" dirty="0">
                <a:solidFill>
                  <a:srgbClr val="7030A0"/>
                </a:solidFill>
              </a:rPr>
              <a:t>Cleaning Data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BFCCF0-D00E-466B-A450-806B02DD9D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5D16FAE-38ED-491B-9A34-70D529B4E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342208"/>
            <a:ext cx="1069213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4"/>
                </a:solidFill>
              </a:rPr>
              <a:t>How and why do we ‘clean’ data?</a:t>
            </a:r>
            <a:endParaRPr lang="en-GB" sz="2000" dirty="0">
              <a:solidFill>
                <a:schemeClr val="accent4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67F5F3-F312-4AFF-9977-21CA2258B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822" y="1406187"/>
            <a:ext cx="11944499" cy="23401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1D8F57A-B1DB-4752-9003-49706914E9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91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5D16FAE-38ED-491B-9A34-70D529B4E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342208"/>
            <a:ext cx="1069213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4"/>
                </a:solidFill>
              </a:rPr>
              <a:t>How and why do we ‘clean’ data?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FE3B51-FAD0-4A9E-9AE3-9BFA285F530A}"/>
              </a:ext>
            </a:extLst>
          </p:cNvPr>
          <p:cNvSpPr/>
          <p:nvPr/>
        </p:nvSpPr>
        <p:spPr>
          <a:xfrm>
            <a:off x="91735" y="832069"/>
            <a:ext cx="11715565" cy="126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Knowledge Phase</a:t>
            </a:r>
            <a:endParaRPr lang="en-GB" sz="1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When you have some data the first thing you need to do is to check it out and get rid of any obviously wrong or false data</a:t>
            </a:r>
            <a:endParaRPr lang="en-GB" sz="1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This is called “Cleaning the Data” </a:t>
            </a:r>
            <a:endParaRPr lang="en-GB" sz="16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8EA99A-35CF-488B-8EB4-B50101F64BB1}"/>
              </a:ext>
            </a:extLst>
          </p:cNvPr>
          <p:cNvSpPr/>
          <p:nvPr/>
        </p:nvSpPr>
        <p:spPr>
          <a:xfrm>
            <a:off x="0" y="2152803"/>
            <a:ext cx="6096000" cy="206858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WTLF:</a:t>
            </a:r>
            <a:br>
              <a:rPr lang="en-GB" sz="14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</a:br>
            <a:r>
              <a:rPr lang="en-GB" sz="14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Pointy Pete</a:t>
            </a:r>
            <a:endParaRPr lang="en-GB" sz="1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Pete has a problem with the decimal point.</a:t>
            </a:r>
            <a:endParaRPr lang="en-GB" sz="1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He puts decimals where there shouldn't be one</a:t>
            </a:r>
            <a:endParaRPr lang="en-GB" sz="1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He moves the point around</a:t>
            </a:r>
            <a:endParaRPr lang="en-GB" sz="1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Sometimes he does this on purpose but most of the time this is an acciden</a:t>
            </a:r>
            <a:r>
              <a:rPr lang="en-GB" sz="14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</a:t>
            </a:r>
            <a:endParaRPr lang="en-GB" sz="14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pic>
        <p:nvPicPr>
          <p:cNvPr id="1026" name="Picture 2" descr="Pointing Forward Emoticon Stock Illustration - Download Image Now - Emoticon,  Pointing, Smiling - iStock">
            <a:extLst>
              <a:ext uri="{FF2B5EF4-FFF2-40B4-BE49-F238E27FC236}">
                <a16:creationId xmlns:a16="http://schemas.microsoft.com/office/drawing/2014/main" id="{C3DCFEA8-5983-4A55-B21C-001934878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96" b="92804" l="8497" r="95915">
                        <a14:foregroundMark x1="8660" y1="42184" x2="8660" y2="67494"/>
                        <a14:foregroundMark x1="25980" y1="91811" x2="35131" y2="92804"/>
                        <a14:foregroundMark x1="35131" y1="92804" x2="43791" y2="92556"/>
                        <a14:foregroundMark x1="43791" y1="92556" x2="45425" y2="92804"/>
                        <a14:foregroundMark x1="31373" y1="8933" x2="39869" y2="7444"/>
                        <a14:foregroundMark x1="39869" y1="7444" x2="46242" y2="10422"/>
                        <a14:foregroundMark x1="41667" y1="20596" x2="46895" y2="35484"/>
                        <a14:foregroundMark x1="90196" y1="5707" x2="95915" y2="16377"/>
                        <a14:foregroundMark x1="95915" y1="16377" x2="90033" y2="285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212" y="2371115"/>
            <a:ext cx="1926341" cy="1268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9957610-4872-4931-8DDC-45E4264A2FB5}"/>
              </a:ext>
            </a:extLst>
          </p:cNvPr>
          <p:cNvSpPr/>
          <p:nvPr/>
        </p:nvSpPr>
        <p:spPr>
          <a:xfrm>
            <a:off x="0" y="4606001"/>
            <a:ext cx="6096000" cy="13515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b="1" dirty="0">
                <a:solidFill>
                  <a:schemeClr val="accent1"/>
                </a:solidFill>
                <a:latin typeface="+mj-lt"/>
              </a:rPr>
              <a:t>Obvious Olive</a:t>
            </a:r>
            <a:endParaRPr lang="en-GB" sz="1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+mj-lt"/>
              </a:rPr>
              <a:t>Olive is a little clumsy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+mj-lt"/>
              </a:rPr>
              <a:t>She makes lots of obvious errors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+mj-lt"/>
              </a:rPr>
              <a:t>Sometimes she does this on purpose but most of the time its just an accident</a:t>
            </a:r>
          </a:p>
        </p:txBody>
      </p:sp>
      <p:pic>
        <p:nvPicPr>
          <p:cNvPr id="1028" name="Picture 4" descr="10 Emoji Meanings That Don't Mean What You Think">
            <a:extLst>
              <a:ext uri="{FF2B5EF4-FFF2-40B4-BE49-F238E27FC236}">
                <a16:creationId xmlns:a16="http://schemas.microsoft.com/office/drawing/2014/main" id="{A28F1192-5D41-4CDA-9533-85ED7FC0E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525" y="4139857"/>
            <a:ext cx="1620915" cy="1620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E79FE7E-5595-4280-B061-9BA9B1BFD5A3}"/>
              </a:ext>
            </a:extLst>
          </p:cNvPr>
          <p:cNvSpPr/>
          <p:nvPr/>
        </p:nvSpPr>
        <p:spPr>
          <a:xfrm>
            <a:off x="5986765" y="2797413"/>
            <a:ext cx="6096000" cy="13515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b="1" dirty="0">
                <a:solidFill>
                  <a:schemeClr val="accent1"/>
                </a:solidFill>
                <a:latin typeface="+mj-lt"/>
              </a:rPr>
              <a:t>Silly Samantha</a:t>
            </a:r>
            <a:endParaRPr lang="en-GB" sz="1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+mj-lt"/>
              </a:rPr>
              <a:t>Samantha thinks she's funny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+mj-lt"/>
              </a:rPr>
              <a:t>She like to write 'funny' answers to questions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+mj-lt"/>
              </a:rPr>
              <a:t>She usually does this on purpose to try and make everyone's life more awkward</a:t>
            </a:r>
          </a:p>
        </p:txBody>
      </p:sp>
      <p:pic>
        <p:nvPicPr>
          <p:cNvPr id="1030" name="Picture 6" descr="S Illy Face Emoji GIF - S Illy Face Emoji - Discover &amp; Share GIFs">
            <a:extLst>
              <a:ext uri="{FF2B5EF4-FFF2-40B4-BE49-F238E27FC236}">
                <a16:creationId xmlns:a16="http://schemas.microsoft.com/office/drawing/2014/main" id="{0B7769AB-0E8A-4F19-AC23-2A8A1216B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778" b="94667" l="6667" r="92889">
                        <a14:foregroundMark x1="36444" y1="8889" x2="19111" y2="26667"/>
                        <a14:foregroundMark x1="19111" y1="26667" x2="8444" y2="46222"/>
                        <a14:foregroundMark x1="8444" y1="46222" x2="12444" y2="69333"/>
                        <a14:foregroundMark x1="12444" y1="69333" x2="27556" y2="86222"/>
                        <a14:foregroundMark x1="27556" y1="86222" x2="48889" y2="94667"/>
                        <a14:foregroundMark x1="48889" y1="94667" x2="70222" y2="87111"/>
                        <a14:foregroundMark x1="70222" y1="87111" x2="85778" y2="70222"/>
                        <a14:foregroundMark x1="85778" y1="70222" x2="91111" y2="48000"/>
                        <a14:foregroundMark x1="91111" y1="48000" x2="84444" y2="25333"/>
                        <a14:foregroundMark x1="84444" y1="25333" x2="70222" y2="7556"/>
                        <a14:foregroundMark x1="70222" y1="7556" x2="46667" y2="6667"/>
                        <a14:foregroundMark x1="46667" y1="6667" x2="24889" y2="15111"/>
                        <a14:foregroundMark x1="24889" y1="15111" x2="10222" y2="31556"/>
                        <a14:foregroundMark x1="10222" y1="31556" x2="6667" y2="46222"/>
                        <a14:foregroundMark x1="30667" y1="67556" x2="75111" y2="80889"/>
                        <a14:foregroundMark x1="42222" y1="95111" x2="74222" y2="86222"/>
                        <a14:foregroundMark x1="92889" y1="57333" x2="92444" y2="39111"/>
                        <a14:foregroundMark x1="53333" y1="5778" x2="48889" y2="7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93" y="2371115"/>
            <a:ext cx="1350755" cy="13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809EB4F-D983-48C1-B2AD-378E037E33E8}"/>
              </a:ext>
            </a:extLst>
          </p:cNvPr>
          <p:cNvSpPr/>
          <p:nvPr/>
        </p:nvSpPr>
        <p:spPr>
          <a:xfrm>
            <a:off x="5986765" y="4606001"/>
            <a:ext cx="6096000" cy="13515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b="1" dirty="0">
                <a:solidFill>
                  <a:schemeClr val="accent1"/>
                </a:solidFill>
                <a:latin typeface="+mj-lt"/>
              </a:rPr>
              <a:t>Devious Dave</a:t>
            </a:r>
            <a:endParaRPr lang="en-GB" sz="1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+mj-lt"/>
              </a:rPr>
              <a:t>Dave is a bit of a trickster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+mj-lt"/>
              </a:rPr>
              <a:t>He messes with the data ON PURPOSE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+mj-lt"/>
              </a:rPr>
              <a:t>He does it in ways that are not clear to see straight away</a:t>
            </a:r>
          </a:p>
        </p:txBody>
      </p:sp>
      <p:pic>
        <p:nvPicPr>
          <p:cNvPr id="1032" name="Picture 8" descr="Devious Smiley Icon, Flat Style Stock Illustration - Illustration of  emoticon, gesture: 127092644">
            <a:extLst>
              <a:ext uri="{FF2B5EF4-FFF2-40B4-BE49-F238E27FC236}">
                <a16:creationId xmlns:a16="http://schemas.microsoft.com/office/drawing/2014/main" id="{AD6E0E32-C80B-4EEE-A541-BDA0B7C94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35375" y1="35875" x2="35375" y2="35875"/>
                        <a14:foregroundMark x1="70750" y1="46125" x2="70750" y2="46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9612" y="4198805"/>
            <a:ext cx="1620915" cy="1620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39C4A5A-45F5-477E-8C9C-87E283C0DAA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2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07F11D4-1F60-40A8-A899-AA9DF87DF7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2519E4C5-64C7-4FCE-9F41-6FF5A0655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342208"/>
            <a:ext cx="1069213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4"/>
                </a:solidFill>
              </a:rPr>
              <a:t>How and why do we ‘clean’ data?</a:t>
            </a:r>
            <a:endParaRPr lang="en-GB" sz="2000" dirty="0">
              <a:solidFill>
                <a:schemeClr val="accent4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97BACFC-335A-4EEB-83D5-6BEB55D306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133431"/>
              </p:ext>
            </p:extLst>
          </p:nvPr>
        </p:nvGraphicFramePr>
        <p:xfrm>
          <a:off x="1499870" y="764368"/>
          <a:ext cx="9692388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6194">
                  <a:extLst>
                    <a:ext uri="{9D8B030D-6E8A-4147-A177-3AD203B41FA5}">
                      <a16:colId xmlns:a16="http://schemas.microsoft.com/office/drawing/2014/main" val="4009279791"/>
                    </a:ext>
                  </a:extLst>
                </a:gridCol>
                <a:gridCol w="4846194">
                  <a:extLst>
                    <a:ext uri="{9D8B030D-6E8A-4147-A177-3AD203B41FA5}">
                      <a16:colId xmlns:a16="http://schemas.microsoft.com/office/drawing/2014/main" val="3607153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Which one of these pieces of data appear to have been inputted by Pointy Pete?</a:t>
                      </a:r>
                    </a:p>
                    <a:p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"How long is your foot in cm?"</a:t>
                      </a:r>
                    </a:p>
                    <a:p>
                      <a:pPr algn="ctr"/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3.06        29.5        30.2</a:t>
                      </a:r>
                    </a:p>
                    <a:p>
                      <a:pPr algn="ctr"/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28.7        31.4</a:t>
                      </a:r>
                    </a:p>
                    <a:p>
                      <a:pPr algn="ctr"/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29.4        29.9        304</a:t>
                      </a:r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111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Which one of these pieces of data appear to have been inputted by Obvious Olive?</a:t>
                      </a:r>
                    </a:p>
                    <a:p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"What gender to you identify yourself as?"</a:t>
                      </a:r>
                    </a:p>
                    <a:p>
                      <a:pPr algn="ctr"/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Male        Female        24</a:t>
                      </a:r>
                    </a:p>
                    <a:p>
                      <a:pPr algn="ctr"/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Female         Girl</a:t>
                      </a:r>
                    </a:p>
                    <a:p>
                      <a:pPr algn="ctr"/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None         Boy        Male</a:t>
                      </a:r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8288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Which one of these pieces of data appear to have been inputted by Silly Samantha?</a:t>
                      </a:r>
                    </a:p>
                    <a:p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"Where were you born?"</a:t>
                      </a:r>
                    </a:p>
                    <a:p>
                      <a:pPr algn="ctr"/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America        Walsall         West Brom</a:t>
                      </a:r>
                    </a:p>
                    <a:p>
                      <a:pPr algn="ctr"/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England        Newquay</a:t>
                      </a:r>
                    </a:p>
                    <a:p>
                      <a:pPr algn="ctr"/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The Moon        Tipton        Wales</a:t>
                      </a:r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925606"/>
                  </a:ext>
                </a:extLst>
              </a:tr>
              <a:tr h="292272">
                <a:tc>
                  <a:txBody>
                    <a:bodyPr/>
                    <a:lstStyle/>
                    <a:p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Which one of these pieces of data appear to have been inputted by Devious Dave?</a:t>
                      </a:r>
                    </a:p>
                    <a:p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"What is your favourite subject?"</a:t>
                      </a:r>
                    </a:p>
                    <a:p>
                      <a:pPr algn="ctr"/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Maths        English        Spanish</a:t>
                      </a:r>
                    </a:p>
                    <a:p>
                      <a:pPr algn="ctr"/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Biology        History</a:t>
                      </a:r>
                    </a:p>
                    <a:p>
                      <a:pPr algn="ctr"/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P.E        Psychology        Computing</a:t>
                      </a:r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9131081"/>
                  </a:ext>
                </a:extLst>
              </a:tr>
            </a:tbl>
          </a:graphicData>
        </a:graphic>
      </p:graphicFrame>
      <p:sp>
        <p:nvSpPr>
          <p:cNvPr id="13" name="Subtitle 2">
            <a:extLst>
              <a:ext uri="{FF2B5EF4-FFF2-40B4-BE49-F238E27FC236}">
                <a16:creationId xmlns:a16="http://schemas.microsoft.com/office/drawing/2014/main" id="{427B11AD-4D0A-4998-BCF2-09B8D52FF53F}"/>
              </a:ext>
            </a:extLst>
          </p:cNvPr>
          <p:cNvSpPr txBox="1">
            <a:spLocks/>
          </p:cNvSpPr>
          <p:nvPr/>
        </p:nvSpPr>
        <p:spPr>
          <a:xfrm>
            <a:off x="581930" y="764368"/>
            <a:ext cx="85331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u="sng" dirty="0">
                <a:solidFill>
                  <a:schemeClr val="tx2"/>
                </a:solidFill>
              </a:rPr>
              <a:t>I DO</a:t>
            </a:r>
            <a:endParaRPr lang="en-GB" u="sng" dirty="0">
              <a:solidFill>
                <a:srgbClr val="7030A0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830A9AC2-E255-44F5-BCD3-9581E9BD009A}"/>
              </a:ext>
            </a:extLst>
          </p:cNvPr>
          <p:cNvSpPr txBox="1">
            <a:spLocks/>
          </p:cNvSpPr>
          <p:nvPr/>
        </p:nvSpPr>
        <p:spPr>
          <a:xfrm>
            <a:off x="8508880" y="859502"/>
            <a:ext cx="85331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3.06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84FD61-BD0D-4781-8A90-971AD3377E6D}"/>
              </a:ext>
            </a:extLst>
          </p:cNvPr>
          <p:cNvSpPr txBox="1">
            <a:spLocks/>
          </p:cNvSpPr>
          <p:nvPr/>
        </p:nvSpPr>
        <p:spPr>
          <a:xfrm>
            <a:off x="8563744" y="1499583"/>
            <a:ext cx="85331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304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6F19471C-E652-419B-9094-DBF232890F8B}"/>
              </a:ext>
            </a:extLst>
          </p:cNvPr>
          <p:cNvSpPr txBox="1">
            <a:spLocks/>
          </p:cNvSpPr>
          <p:nvPr/>
        </p:nvSpPr>
        <p:spPr>
          <a:xfrm>
            <a:off x="8627752" y="2601307"/>
            <a:ext cx="85331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24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8BC713D1-35A6-4184-B7C6-B27EC804ADA1}"/>
              </a:ext>
            </a:extLst>
          </p:cNvPr>
          <p:cNvSpPr txBox="1">
            <a:spLocks/>
          </p:cNvSpPr>
          <p:nvPr/>
        </p:nvSpPr>
        <p:spPr>
          <a:xfrm>
            <a:off x="8161408" y="4079579"/>
            <a:ext cx="2183250" cy="692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The Moon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F8E2EE78-EE0F-4C1D-BDC6-0A6D9C2672FA}"/>
              </a:ext>
            </a:extLst>
          </p:cNvPr>
          <p:cNvSpPr txBox="1">
            <a:spLocks/>
          </p:cNvSpPr>
          <p:nvPr/>
        </p:nvSpPr>
        <p:spPr>
          <a:xfrm>
            <a:off x="8270569" y="5358417"/>
            <a:ext cx="2183250" cy="692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Can’t Tell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98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3E29F47-92C4-4496-988C-48945F8F64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2519E4C5-64C7-4FCE-9F41-6FF5A0655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342208"/>
            <a:ext cx="1069213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4"/>
                </a:solidFill>
              </a:rPr>
              <a:t>How and why do we ‘clean’ data?</a:t>
            </a:r>
            <a:endParaRPr lang="en-GB" sz="2000" dirty="0">
              <a:solidFill>
                <a:schemeClr val="accent4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97BACFC-335A-4EEB-83D5-6BEB55D306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454681"/>
              </p:ext>
            </p:extLst>
          </p:nvPr>
        </p:nvGraphicFramePr>
        <p:xfrm>
          <a:off x="1499870" y="764368"/>
          <a:ext cx="9692388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6194">
                  <a:extLst>
                    <a:ext uri="{9D8B030D-6E8A-4147-A177-3AD203B41FA5}">
                      <a16:colId xmlns:a16="http://schemas.microsoft.com/office/drawing/2014/main" val="4009279791"/>
                    </a:ext>
                  </a:extLst>
                </a:gridCol>
                <a:gridCol w="4846194">
                  <a:extLst>
                    <a:ext uri="{9D8B030D-6E8A-4147-A177-3AD203B41FA5}">
                      <a16:colId xmlns:a16="http://schemas.microsoft.com/office/drawing/2014/main" val="3607153256"/>
                    </a:ext>
                  </a:extLst>
                </a:gridCol>
              </a:tblGrid>
              <a:tr h="319704">
                <a:tc>
                  <a:txBody>
                    <a:bodyPr/>
                    <a:lstStyle/>
                    <a:p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Which one of these pieces of data appear to have been inputted by Pointy Pete?</a:t>
                      </a:r>
                    </a:p>
                    <a:p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"How many minutes does it take to complete the puzzle?</a:t>
                      </a:r>
                    </a:p>
                    <a:p>
                      <a:pPr algn="ctr"/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3.24        3.95        3.07</a:t>
                      </a:r>
                    </a:p>
                    <a:p>
                      <a:pPr algn="ctr"/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 0.36        3.24 </a:t>
                      </a:r>
                    </a:p>
                    <a:p>
                      <a:pPr algn="ctr"/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347       3.45       37.5</a:t>
                      </a:r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111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Which one of these pieces of data appear to have been inputted by Obvious Olive?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"What is your favourite flavour ice cream?"</a:t>
                      </a:r>
                    </a:p>
                    <a:p>
                      <a:pPr algn="ctr"/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Chocolate        Strawberry        Chocolate</a:t>
                      </a:r>
                    </a:p>
                    <a:p>
                      <a:pPr algn="ctr"/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      Vanilla                    Yes</a:t>
                      </a:r>
                    </a:p>
                    <a:p>
                      <a:pPr algn="ctr"/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Vanilla        Chocolate        Raspberry Ripple</a:t>
                      </a:r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8288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Which one of these pieces of data appear to have been inputted by Silly Samantha?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"How long does it take you to get to work?"</a:t>
                      </a:r>
                    </a:p>
                    <a:p>
                      <a:pPr algn="ctr"/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1hour        45min        30mins</a:t>
                      </a:r>
                    </a:p>
                    <a:p>
                      <a:pPr algn="ctr"/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0.5hour       100hours</a:t>
                      </a:r>
                    </a:p>
                    <a:p>
                      <a:pPr algn="ctr"/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1.5hour        30mins        </a:t>
                      </a:r>
                      <a:r>
                        <a:rPr lang="en-GB" sz="1400" kern="1200" dirty="0" err="1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30mins</a:t>
                      </a:r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925606"/>
                  </a:ext>
                </a:extLst>
              </a:tr>
              <a:tr h="292272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Which one of these pieces of data appear to have been inputted by Devious Dave?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"How many hours do you spend on social media per day?"</a:t>
                      </a:r>
                    </a:p>
                    <a:p>
                      <a:pPr algn="ctr"/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3             5             8</a:t>
                      </a:r>
                    </a:p>
                    <a:p>
                      <a:pPr algn="ctr"/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    4             6</a:t>
                      </a:r>
                    </a:p>
                    <a:p>
                      <a:pPr algn="ctr"/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1             8             6</a:t>
                      </a:r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9131081"/>
                  </a:ext>
                </a:extLst>
              </a:tr>
            </a:tbl>
          </a:graphicData>
        </a:graphic>
      </p:graphicFrame>
      <p:sp>
        <p:nvSpPr>
          <p:cNvPr id="13" name="Subtitle 2">
            <a:extLst>
              <a:ext uri="{FF2B5EF4-FFF2-40B4-BE49-F238E27FC236}">
                <a16:creationId xmlns:a16="http://schemas.microsoft.com/office/drawing/2014/main" id="{427B11AD-4D0A-4998-BCF2-09B8D52FF53F}"/>
              </a:ext>
            </a:extLst>
          </p:cNvPr>
          <p:cNvSpPr txBox="1">
            <a:spLocks/>
          </p:cNvSpPr>
          <p:nvPr/>
        </p:nvSpPr>
        <p:spPr>
          <a:xfrm>
            <a:off x="137160" y="764368"/>
            <a:ext cx="1298084" cy="817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u="sng" dirty="0">
                <a:solidFill>
                  <a:schemeClr val="tx2"/>
                </a:solidFill>
              </a:rPr>
              <a:t>We DO</a:t>
            </a:r>
            <a:endParaRPr lang="en-GB" u="sng" dirty="0">
              <a:solidFill>
                <a:srgbClr val="7030A0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830A9AC2-E255-44F5-BCD3-9581E9BD009A}"/>
              </a:ext>
            </a:extLst>
          </p:cNvPr>
          <p:cNvSpPr txBox="1">
            <a:spLocks/>
          </p:cNvSpPr>
          <p:nvPr/>
        </p:nvSpPr>
        <p:spPr>
          <a:xfrm>
            <a:off x="8508880" y="859502"/>
            <a:ext cx="85331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347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84FD61-BD0D-4781-8A90-971AD3377E6D}"/>
              </a:ext>
            </a:extLst>
          </p:cNvPr>
          <p:cNvSpPr txBox="1">
            <a:spLocks/>
          </p:cNvSpPr>
          <p:nvPr/>
        </p:nvSpPr>
        <p:spPr>
          <a:xfrm>
            <a:off x="8563744" y="1499583"/>
            <a:ext cx="85331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37.5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6F19471C-E652-419B-9094-DBF232890F8B}"/>
              </a:ext>
            </a:extLst>
          </p:cNvPr>
          <p:cNvSpPr txBox="1">
            <a:spLocks/>
          </p:cNvSpPr>
          <p:nvPr/>
        </p:nvSpPr>
        <p:spPr>
          <a:xfrm>
            <a:off x="8627752" y="2601307"/>
            <a:ext cx="85331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Yes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8BC713D1-35A6-4184-B7C6-B27EC804ADA1}"/>
              </a:ext>
            </a:extLst>
          </p:cNvPr>
          <p:cNvSpPr txBox="1">
            <a:spLocks/>
          </p:cNvSpPr>
          <p:nvPr/>
        </p:nvSpPr>
        <p:spPr>
          <a:xfrm>
            <a:off x="8161408" y="4079579"/>
            <a:ext cx="2183250" cy="692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100hours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F8E2EE78-EE0F-4C1D-BDC6-0A6D9C2672FA}"/>
              </a:ext>
            </a:extLst>
          </p:cNvPr>
          <p:cNvSpPr txBox="1">
            <a:spLocks/>
          </p:cNvSpPr>
          <p:nvPr/>
        </p:nvSpPr>
        <p:spPr>
          <a:xfrm>
            <a:off x="8270569" y="5358417"/>
            <a:ext cx="2183250" cy="692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Can’t Tell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34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E3E3A73-32E6-4F70-8F8A-F8A9D34F39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2519E4C5-64C7-4FCE-9F41-6FF5A0655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342208"/>
            <a:ext cx="1069213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4"/>
                </a:solidFill>
              </a:rPr>
              <a:t>How and why do we ‘clean’ data?</a:t>
            </a:r>
            <a:endParaRPr lang="en-GB" sz="2000" dirty="0">
              <a:solidFill>
                <a:schemeClr val="accent4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97BACFC-335A-4EEB-83D5-6BEB55D306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446259"/>
              </p:ext>
            </p:extLst>
          </p:nvPr>
        </p:nvGraphicFramePr>
        <p:xfrm>
          <a:off x="1499870" y="764368"/>
          <a:ext cx="9692388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6194">
                  <a:extLst>
                    <a:ext uri="{9D8B030D-6E8A-4147-A177-3AD203B41FA5}">
                      <a16:colId xmlns:a16="http://schemas.microsoft.com/office/drawing/2014/main" val="4009279791"/>
                    </a:ext>
                  </a:extLst>
                </a:gridCol>
                <a:gridCol w="4846194">
                  <a:extLst>
                    <a:ext uri="{9D8B030D-6E8A-4147-A177-3AD203B41FA5}">
                      <a16:colId xmlns:a16="http://schemas.microsoft.com/office/drawing/2014/main" val="3607153256"/>
                    </a:ext>
                  </a:extLst>
                </a:gridCol>
              </a:tblGrid>
              <a:tr h="319704">
                <a:tc>
                  <a:txBody>
                    <a:bodyPr/>
                    <a:lstStyle/>
                    <a:p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Which one of these pieces of data appear to have been inputted by Pointy Pete?</a:t>
                      </a:r>
                    </a:p>
                    <a:p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"How many hours of TV do you watch per day?"</a:t>
                      </a:r>
                    </a:p>
                    <a:p>
                      <a:pPr algn="ctr"/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2.5            4.5            2</a:t>
                      </a:r>
                    </a:p>
                    <a:p>
                      <a:pPr algn="ctr"/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       0.5        45</a:t>
                      </a:r>
                    </a:p>
                    <a:p>
                      <a:pPr algn="ctr"/>
                      <a:r>
                        <a:rPr lang="en-GB" sz="1400" b="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2.5           3.5           0.5</a:t>
                      </a:r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111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Which one of these pieces of data appear to have been inputted by Obvious Olive?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"What is the highest score you have got in a maths test?"</a:t>
                      </a:r>
                    </a:p>
                    <a:p>
                      <a:pPr algn="ctr"/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56%             12/18             47%</a:t>
                      </a:r>
                    </a:p>
                    <a:p>
                      <a:pPr algn="ctr"/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       Never        82%</a:t>
                      </a:r>
                    </a:p>
                    <a:p>
                      <a:pPr algn="ctr"/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26/28             14/17             94%</a:t>
                      </a:r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8288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Which one of these pieces of data appear to have been inputted by Silly Samantha?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"How many packets of crisps do you eat per week?"</a:t>
                      </a:r>
                    </a:p>
                    <a:p>
                      <a:pPr algn="ctr"/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7             5           3</a:t>
                      </a:r>
                    </a:p>
                    <a:p>
                      <a:pPr algn="ctr"/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  4             50</a:t>
                      </a:r>
                    </a:p>
                    <a:p>
                      <a:pPr algn="ctr"/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6            5            2</a:t>
                      </a:r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925606"/>
                  </a:ext>
                </a:extLst>
              </a:tr>
              <a:tr h="292272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Which one of these pieces of data appear to have been inputted by Devious Dave?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"Which spice girl was your favourite?"</a:t>
                      </a:r>
                    </a:p>
                    <a:p>
                      <a:pPr algn="ctr"/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Baby        Scary        Posh</a:t>
                      </a:r>
                    </a:p>
                    <a:p>
                      <a:pPr algn="ctr"/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Baby       Ginger</a:t>
                      </a:r>
                    </a:p>
                    <a:p>
                      <a:pPr algn="ctr"/>
                      <a:r>
                        <a:rPr lang="en-GB" sz="1400" kern="1200" dirty="0">
                          <a:solidFill>
                            <a:schemeClr val="accen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Baby        Sporty        Baby</a:t>
                      </a:r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9131081"/>
                  </a:ext>
                </a:extLst>
              </a:tr>
            </a:tbl>
          </a:graphicData>
        </a:graphic>
      </p:graphicFrame>
      <p:sp>
        <p:nvSpPr>
          <p:cNvPr id="13" name="Subtitle 2">
            <a:extLst>
              <a:ext uri="{FF2B5EF4-FFF2-40B4-BE49-F238E27FC236}">
                <a16:creationId xmlns:a16="http://schemas.microsoft.com/office/drawing/2014/main" id="{427B11AD-4D0A-4998-BCF2-09B8D52FF53F}"/>
              </a:ext>
            </a:extLst>
          </p:cNvPr>
          <p:cNvSpPr txBox="1">
            <a:spLocks/>
          </p:cNvSpPr>
          <p:nvPr/>
        </p:nvSpPr>
        <p:spPr>
          <a:xfrm>
            <a:off x="137160" y="764368"/>
            <a:ext cx="1298084" cy="817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u="sng" dirty="0">
                <a:solidFill>
                  <a:schemeClr val="tx2"/>
                </a:solidFill>
              </a:rPr>
              <a:t>You DO</a:t>
            </a:r>
            <a:endParaRPr lang="en-GB" u="sng" dirty="0">
              <a:solidFill>
                <a:srgbClr val="7030A0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830A9AC2-E255-44F5-BCD3-9581E9BD009A}"/>
              </a:ext>
            </a:extLst>
          </p:cNvPr>
          <p:cNvSpPr txBox="1">
            <a:spLocks/>
          </p:cNvSpPr>
          <p:nvPr/>
        </p:nvSpPr>
        <p:spPr>
          <a:xfrm>
            <a:off x="8627752" y="1276718"/>
            <a:ext cx="85331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45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6F19471C-E652-419B-9094-DBF232890F8B}"/>
              </a:ext>
            </a:extLst>
          </p:cNvPr>
          <p:cNvSpPr txBox="1">
            <a:spLocks/>
          </p:cNvSpPr>
          <p:nvPr/>
        </p:nvSpPr>
        <p:spPr>
          <a:xfrm>
            <a:off x="8348472" y="2601307"/>
            <a:ext cx="1132594" cy="692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Never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8BC713D1-35A6-4184-B7C6-B27EC804ADA1}"/>
              </a:ext>
            </a:extLst>
          </p:cNvPr>
          <p:cNvSpPr txBox="1">
            <a:spLocks/>
          </p:cNvSpPr>
          <p:nvPr/>
        </p:nvSpPr>
        <p:spPr>
          <a:xfrm>
            <a:off x="8540496" y="4079579"/>
            <a:ext cx="1804162" cy="692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50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F8E2EE78-EE0F-4C1D-BDC6-0A6D9C2672FA}"/>
              </a:ext>
            </a:extLst>
          </p:cNvPr>
          <p:cNvSpPr txBox="1">
            <a:spLocks/>
          </p:cNvSpPr>
          <p:nvPr/>
        </p:nvSpPr>
        <p:spPr>
          <a:xfrm>
            <a:off x="8270569" y="5358417"/>
            <a:ext cx="2183250" cy="692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Can’t Tell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83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endParaRPr lang="en-GB" sz="8800" b="1" dirty="0">
              <a:solidFill>
                <a:schemeClr val="accent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227B027-CB8D-44E6-B63F-BE7BC60BE84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2519E4C5-64C7-4FCE-9F41-6FF5A0655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342208"/>
            <a:ext cx="1069213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4"/>
                </a:solidFill>
              </a:rPr>
              <a:t>How and why do we ‘clean’ data?</a:t>
            </a:r>
            <a:endParaRPr lang="en-GB" sz="2000" dirty="0">
              <a:solidFill>
                <a:schemeClr val="accent4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88C0D0A-D3B8-4D6B-B1D7-451147FB38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95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BA2F8C9E-6C72-4D85-9563-4F5A9B40B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342208"/>
            <a:ext cx="1069213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4"/>
                </a:solidFill>
              </a:rPr>
              <a:t>How and why do we ‘clean’ data?</a:t>
            </a:r>
            <a:endParaRPr lang="en-GB" sz="2000" dirty="0">
              <a:solidFill>
                <a:schemeClr val="accent4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5B3FE1-90F5-4982-B3BD-EA16C4764F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595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1351</TotalTime>
  <Words>782</Words>
  <Application>Microsoft Office PowerPoint</Application>
  <PresentationFormat>Widescreen</PresentationFormat>
  <Paragraphs>116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Gautami</vt:lpstr>
      <vt:lpstr>Office Theme</vt:lpstr>
      <vt:lpstr>What is Data and how do we collect it?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104</cp:revision>
  <dcterms:created xsi:type="dcterms:W3CDTF">2022-05-17T07:55:04Z</dcterms:created>
  <dcterms:modified xsi:type="dcterms:W3CDTF">2023-10-02T10:53:48Z</dcterms:modified>
</cp:coreProperties>
</file>