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1"/>
  </p:sldMasterIdLst>
  <p:notesMasterIdLst>
    <p:notesMasterId r:id="rId17"/>
  </p:notesMasterIdLst>
  <p:sldIdLst>
    <p:sldId id="256" r:id="rId2"/>
    <p:sldId id="289" r:id="rId3"/>
    <p:sldId id="332" r:id="rId4"/>
    <p:sldId id="333" r:id="rId5"/>
    <p:sldId id="334" r:id="rId6"/>
    <p:sldId id="335" r:id="rId7"/>
    <p:sldId id="336" r:id="rId8"/>
    <p:sldId id="337" r:id="rId9"/>
    <p:sldId id="331" r:id="rId10"/>
    <p:sldId id="338" r:id="rId11"/>
    <p:sldId id="339" r:id="rId12"/>
    <p:sldId id="340" r:id="rId13"/>
    <p:sldId id="341" r:id="rId14"/>
    <p:sldId id="309" r:id="rId15"/>
    <p:sldId id="34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15B836-B3C1-4253-90DB-7EA9594B167B}" type="datetimeFigureOut">
              <a:rPr lang="en-GB" smtClean="0"/>
              <a:t>27/09/2023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73224D-C482-4D62-B359-1C3FFE309D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449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6B072-5E28-4AEA-A0F0-4CAD26C302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941605-DACF-4D7C-9545-39C5072C19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0433C-5B35-40F9-9EBB-D9590F4C5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27/09/2023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20F3E-AF7F-43F9-9183-BF01C3F85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EF022-9789-46AA-A447-3CEE85FF9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27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EFC6B-A6CC-48EB-8575-344AF612D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D8C36-4530-44F9-8148-3BD8ADAE9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746A6-E376-4400-96D3-1D630FB2D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27/09/2023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B4F4E-1845-4F2A-9133-CBAB969B9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C0F56-37A9-4824-A028-903387EC3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249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29554-6254-44A2-906A-CFB561AC9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F421DC-3FDF-4A68-9ECE-A27845290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5E0AB-5A68-4A0A-B930-C81C28D14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27/09/2023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038D0-9F5C-41AF-AFF9-E502B7A70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D7D13-3634-4F2C-A221-EBD018DAD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939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5866C-8842-4D64-A781-52DF83B7A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DC8DE-74E4-4441-8AF3-2BC45F5E54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93C213-5B42-412D-A8A1-C0D746E004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DF4B94-E745-47B1-88B8-4BD00BEDE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27/09/2023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022163-43F8-416F-B1CF-D8DAF277E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714880-3FAF-4DEA-BEBD-F73E55BDB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563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2897-CD95-4AD2-849A-F653195B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3E8639-C96E-44F2-A211-364301406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5D3724-D50C-4459-88C4-DA5BC04489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31FAD8-C6FD-4F71-853D-F1902E2C2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BA530-C836-48FB-B823-306A4D1322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C82BE7-235D-47CC-BED9-F72791AF8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27/09/2023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E8B7F0-3941-4935-B904-C463B9571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8AD4DD-E4B4-40D3-91FD-6BCABD69F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727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D3B3F-2743-4FE0-A13F-062A163F5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A58F61-C29B-452D-AB67-39A165DF2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27/09/2023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C0B695-8F00-4CE0-8A96-64823F4DD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EDC951-606C-4536-AF6A-44450056D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162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8E81B1-9B41-4AD5-B5F2-666BC36FC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27/09/2023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4B62ED-7DF8-4DE0-858F-C2432859C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D1F23-8EE9-421A-A4F8-A1E088363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547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BA761-667A-4F0A-A052-32BEA8DE2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4A5A5-DB8A-492C-8BE1-2184240BB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2E7582-00F1-480D-A774-5876148FE9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AE00BC-A331-426D-AF4C-26FD491D5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27/09/2023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08BA32-CA65-4184-98DD-80C0AD30B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421B45-E21A-43DC-9B8C-15DD93D86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488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18493-D661-451E-935A-ECEA04202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92AE8-0043-48F4-9CC3-F66E4E39FF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BB39B-84F7-448C-BFBD-4F844B9B63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0CB3A1-3912-47C3-ADD9-F463C4865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27/09/2023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5E5B28-42E1-4A69-9AC5-955B14E9D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C2B7BC-2D8E-4751-892C-7D6710268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410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887CC-6C22-4B34-96BC-2C95A4E6C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987B1D-F8FA-483B-86D2-BFF69C0212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39789F-B05A-41BC-BC54-17354FFDA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27/09/2023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A4A94-E0E8-42DA-BB22-156C8D88C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30335B-4A81-41B0-8B26-76AEBDCC9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694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B8BDB8-4C32-4803-9B13-02C8D93E65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C5A0B0-9BBD-4DB3-BB33-CBEFA20475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58500-8C03-4235-B763-B04765312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27/09/2023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73401-3FBF-4309-A91A-737B31DE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5CD15-AFFB-4740-85BD-2A9F44E4F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008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215631-765E-4B35-BAB5-56D6BE053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706CB6-92D3-4F89-B006-A4EB93A11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2F70E-0065-4DC3-8121-494C0BAA90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460FC-30B6-42B8-953D-5EC6D09F31C8}" type="datetimeFigureOut">
              <a:rPr lang="en-GB" smtClean="0"/>
              <a:t>27/09/2023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78C08-3ECD-4AF3-9993-A1EE0111F7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47304-BDDB-4DFA-A33F-CD5EE12FB2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389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image" Target="../media/image3.png"/><Relationship Id="rId7" Type="http://schemas.openxmlformats.org/officeDocument/2006/relationships/image" Target="../media/image8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9.png"/><Relationship Id="rId9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9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JP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JP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JP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8.gif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B44C5-C8CC-41DB-B17F-DE9DCF103B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89706"/>
            <a:ext cx="9144000" cy="1396042"/>
          </a:xfrm>
        </p:spPr>
        <p:txBody>
          <a:bodyPr>
            <a:normAutofit/>
          </a:bodyPr>
          <a:lstStyle/>
          <a:p>
            <a:r>
              <a:rPr lang="en-GB" sz="4400" b="1" dirty="0">
                <a:solidFill>
                  <a:schemeClr val="tx2"/>
                </a:solidFill>
              </a:rPr>
              <a:t>What is Data and how do we collect it?</a:t>
            </a:r>
            <a:endParaRPr lang="en-GB" sz="4400" dirty="0">
              <a:solidFill>
                <a:schemeClr val="tx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342208"/>
            <a:ext cx="8049544" cy="437225"/>
          </a:xfrm>
        </p:spPr>
        <p:txBody>
          <a:bodyPr>
            <a:normAutofit fontScale="77500" lnSpcReduction="20000"/>
          </a:bodyPr>
          <a:lstStyle/>
          <a:p>
            <a:r>
              <a:rPr lang="en-GB" i="1" dirty="0">
                <a:solidFill>
                  <a:schemeClr val="accent3"/>
                </a:solidFill>
              </a:rPr>
              <a:t>How can we use the capture/recapture method for estimating population sizes?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A69CE5-CAD1-4AB1-A431-7CA3FD855F7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0" y="12858"/>
            <a:ext cx="2880000" cy="162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5044984" y="1089706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7FCEC2AE-8D0D-4350-8F76-3D90A8380F75}"/>
              </a:ext>
            </a:extLst>
          </p:cNvPr>
          <p:cNvSpPr txBox="1">
            <a:spLocks/>
          </p:cNvSpPr>
          <p:nvPr/>
        </p:nvSpPr>
        <p:spPr>
          <a:xfrm>
            <a:off x="1499870" y="2944498"/>
            <a:ext cx="9144000" cy="1928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000" b="1" u="sng" dirty="0">
                <a:solidFill>
                  <a:srgbClr val="7030A0"/>
                </a:solidFill>
              </a:rPr>
              <a:t>Capture / Recapture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5E8ADE-2BEA-4029-BF59-8BA401BAE0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61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095780FE-3C8A-4126-8522-6785CD23159C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i="1" dirty="0">
                <a:solidFill>
                  <a:schemeClr val="accent3"/>
                </a:solidFill>
              </a:rPr>
              <a:t>How can we use the capture/recapture method for estimating population sizes?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5BFC209-AF9C-455F-A508-9EA0FCB1F6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178" y="1310645"/>
            <a:ext cx="11874898" cy="212826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2E29ADC-A3B1-48FD-BE9A-9D07EA8D0A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178" y="3537752"/>
            <a:ext cx="11944974" cy="23215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DD3A4AB-6C69-4927-92D5-BCB7A87869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19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095780FE-3C8A-4126-8522-6785CD23159C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i="1" dirty="0">
                <a:solidFill>
                  <a:schemeClr val="accent3"/>
                </a:solidFill>
              </a:rPr>
              <a:t>How can we use the capture/recapture method for estimating population sizes?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635D14-8B2A-48CB-A4E9-DA6FF0041C96}"/>
              </a:ext>
            </a:extLst>
          </p:cNvPr>
          <p:cNvSpPr/>
          <p:nvPr/>
        </p:nvSpPr>
        <p:spPr>
          <a:xfrm>
            <a:off x="221941" y="1054516"/>
            <a:ext cx="11585360" cy="4637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GB" sz="2800" b="1" u="sng" dirty="0">
                <a:solidFill>
                  <a:schemeClr val="accent1"/>
                </a:solidFill>
                <a:latin typeface="Calibri Light" panose="020F0302020204030204" pitchFamily="34" charset="0"/>
              </a:rPr>
              <a:t>The Knowledge Phase</a:t>
            </a:r>
            <a:endParaRPr lang="en-GB" sz="2800" dirty="0">
              <a:solidFill>
                <a:schemeClr val="accent1"/>
              </a:solidFill>
            </a:endParaRP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GB" sz="1400" dirty="0">
                <a:solidFill>
                  <a:schemeClr val="accent1"/>
                </a:solidFill>
                <a:latin typeface="Calibri Light" panose="020F0302020204030204" pitchFamily="34" charset="0"/>
              </a:rPr>
              <a:t> </a:t>
            </a:r>
            <a:endParaRPr lang="en-GB" sz="2800" dirty="0">
              <a:solidFill>
                <a:schemeClr val="accent1"/>
              </a:solidFill>
            </a:endParaRP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GB" sz="2800" dirty="0">
                <a:solidFill>
                  <a:schemeClr val="accent1"/>
                </a:solidFill>
                <a:latin typeface="Calibri Light" panose="020F0302020204030204" pitchFamily="34" charset="0"/>
              </a:rPr>
              <a:t>Some population are easy to count such as the number of students in a school, the number of products produced at a factory on a particular day, the members at a tennis club etc.</a:t>
            </a:r>
            <a:endParaRPr lang="en-GB" sz="2800" dirty="0">
              <a:solidFill>
                <a:schemeClr val="accent1"/>
              </a:solidFill>
            </a:endParaRP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GB" sz="2800" dirty="0">
                <a:solidFill>
                  <a:schemeClr val="accent1"/>
                </a:solidFill>
                <a:latin typeface="Calibri Light" panose="020F0302020204030204" pitchFamily="34" charset="0"/>
              </a:rPr>
              <a:t>However, other population can be trickier such as the number of squirrels on the Isle of Wight, the number of deer at a national park etc.</a:t>
            </a:r>
            <a:endParaRPr lang="en-GB" sz="2800" dirty="0">
              <a:solidFill>
                <a:schemeClr val="accent1"/>
              </a:solidFill>
            </a:endParaRP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GB" sz="1000" dirty="0">
                <a:solidFill>
                  <a:schemeClr val="accent1"/>
                </a:solidFill>
                <a:latin typeface="Calibri Light" panose="020F0302020204030204" pitchFamily="34" charset="0"/>
              </a:rPr>
              <a:t> </a:t>
            </a:r>
            <a:endParaRPr lang="en-GB" sz="2800" dirty="0">
              <a:solidFill>
                <a:schemeClr val="accent1"/>
              </a:solidFill>
            </a:endParaRP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GB" sz="2800" dirty="0">
                <a:solidFill>
                  <a:schemeClr val="accent1"/>
                </a:solidFill>
                <a:latin typeface="Calibri Light" panose="020F0302020204030204" pitchFamily="34" charset="0"/>
              </a:rPr>
              <a:t>The capture/recapture method is a way of estimating the size of a population that cannot be counted easily.</a:t>
            </a:r>
            <a:endParaRPr lang="en-GB" sz="2800" dirty="0">
              <a:solidFill>
                <a:schemeClr val="accent1"/>
              </a:solidFill>
              <a:effectLst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BC5D0CA-ECEC-47BE-B1EE-84BC889467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597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095780FE-3C8A-4126-8522-6785CD23159C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i="1" dirty="0">
                <a:solidFill>
                  <a:schemeClr val="accent3"/>
                </a:solidFill>
              </a:rPr>
              <a:t>How can we use the capture/recapture method for estimating population sizes?</a:t>
            </a:r>
            <a:endParaRPr lang="en-GB" dirty="0">
              <a:solidFill>
                <a:schemeClr val="accent3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9E635D14-8B2A-48CB-A4E9-DA6FF0041C96}"/>
                  </a:ext>
                </a:extLst>
              </p:cNvPr>
              <p:cNvSpPr/>
              <p:nvPr/>
            </p:nvSpPr>
            <p:spPr>
              <a:xfrm>
                <a:off x="195308" y="1336089"/>
                <a:ext cx="11585360" cy="46413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2800" dirty="0">
                    <a:solidFill>
                      <a:schemeClr val="accent1"/>
                    </a:solidFill>
                    <a:latin typeface="+mj-lt"/>
                  </a:rPr>
                  <a:t>To use the capture/recapture method we need to follow these steps:</a:t>
                </a:r>
                <a:endParaRPr lang="en-GB" sz="4000" dirty="0">
                  <a:solidFill>
                    <a:schemeClr val="accent1"/>
                  </a:solidFill>
                  <a:effectLst/>
                  <a:latin typeface="+mj-lt"/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2800" dirty="0">
                    <a:solidFill>
                      <a:schemeClr val="accent1"/>
                    </a:solidFill>
                    <a:latin typeface="+mj-lt"/>
                  </a:rPr>
                  <a:t>1. Assume a population has a total of N </a:t>
                </a:r>
                <a:endParaRPr lang="en-GB" sz="4000" dirty="0">
                  <a:solidFill>
                    <a:schemeClr val="accent1"/>
                  </a:solidFill>
                  <a:effectLst/>
                  <a:latin typeface="+mj-lt"/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2800" dirty="0">
                    <a:solidFill>
                      <a:schemeClr val="accent1"/>
                    </a:solidFill>
                    <a:latin typeface="+mj-lt"/>
                  </a:rPr>
                  <a:t>2. Catch M members of the population, tag or mark them </a:t>
                </a:r>
                <a:endParaRPr lang="en-GB" sz="4000" dirty="0">
                  <a:solidFill>
                    <a:schemeClr val="accent1"/>
                  </a:solidFill>
                  <a:effectLst/>
                  <a:latin typeface="+mj-lt"/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2800" dirty="0">
                    <a:solidFill>
                      <a:schemeClr val="accent1"/>
                    </a:solidFill>
                    <a:latin typeface="+mj-lt"/>
                  </a:rPr>
                  <a:t>3. Put these members back and allow a little time for the to mix with the population </a:t>
                </a:r>
                <a:endParaRPr lang="en-GB" sz="4000" dirty="0">
                  <a:solidFill>
                    <a:schemeClr val="accent1"/>
                  </a:solidFill>
                  <a:effectLst/>
                  <a:latin typeface="+mj-lt"/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2800" dirty="0">
                    <a:solidFill>
                      <a:schemeClr val="accent1"/>
                    </a:solidFill>
                    <a:latin typeface="+mj-lt"/>
                  </a:rPr>
                  <a:t>4. Catch a sample of n members </a:t>
                </a:r>
                <a:endParaRPr lang="en-GB" sz="4000" dirty="0">
                  <a:solidFill>
                    <a:schemeClr val="accent1"/>
                  </a:solidFill>
                  <a:effectLst/>
                  <a:latin typeface="+mj-lt"/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2800" dirty="0">
                    <a:solidFill>
                      <a:schemeClr val="accent1"/>
                    </a:solidFill>
                    <a:latin typeface="+mj-lt"/>
                  </a:rPr>
                  <a:t>5. Count how many of this sample are tagged or marked (m) </a:t>
                </a:r>
                <a:endParaRPr lang="en-GB" sz="4000" dirty="0">
                  <a:solidFill>
                    <a:schemeClr val="accent1"/>
                  </a:solidFill>
                  <a:effectLst/>
                  <a:latin typeface="+mj-lt"/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2800" dirty="0">
                    <a:solidFill>
                      <a:schemeClr val="accent1"/>
                    </a:solidFill>
                    <a:latin typeface="+mj-lt"/>
                  </a:rPr>
                  <a:t>6. Formulate and solve the equivalent fraction for 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en-GB" sz="28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GB" sz="2800" dirty="0">
                    <a:solidFill>
                      <a:schemeClr val="accent1"/>
                    </a:solidFill>
                    <a:latin typeface="+mj-lt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num>
                      <m:den>
                        <m:r>
                          <a:rPr lang="en-GB" sz="28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</m:oMath>
                </a14:m>
                <a:endParaRPr lang="en-GB" sz="4000" dirty="0">
                  <a:solidFill>
                    <a:schemeClr val="accent1"/>
                  </a:solidFill>
                  <a:effectLst/>
                  <a:latin typeface="+mj-lt"/>
                </a:endParaRPr>
              </a:p>
            </p:txBody>
          </p:sp>
        </mc:Choice>
        <mc:Fallback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9E635D14-8B2A-48CB-A4E9-DA6FF0041C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308" y="1336089"/>
                <a:ext cx="11585360" cy="4641399"/>
              </a:xfrm>
              <a:prstGeom prst="rect">
                <a:avLst/>
              </a:prstGeom>
              <a:blipFill>
                <a:blip r:embed="rId4"/>
                <a:stretch>
                  <a:fillRect l="-1052" t="-1181" b="-7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BA54EE9C-2D3D-4E9D-8941-154D7196F5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006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095780FE-3C8A-4126-8522-6785CD23159C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i="1" dirty="0">
                <a:solidFill>
                  <a:schemeClr val="accent3"/>
                </a:solidFill>
              </a:rPr>
              <a:t>How can we use the capture/recapture method for estimating population sizes?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635D14-8B2A-48CB-A4E9-DA6FF0041C96}"/>
              </a:ext>
            </a:extLst>
          </p:cNvPr>
          <p:cNvSpPr/>
          <p:nvPr/>
        </p:nvSpPr>
        <p:spPr>
          <a:xfrm>
            <a:off x="204185" y="890006"/>
            <a:ext cx="11585360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3200" dirty="0">
                <a:solidFill>
                  <a:schemeClr val="accent1"/>
                </a:solidFill>
                <a:latin typeface="+mj-lt"/>
              </a:rPr>
              <a:t>What must we always assume for this method to be an accurate estimate?</a:t>
            </a:r>
          </a:p>
          <a:p>
            <a:pPr marL="457200" lvl="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accent1"/>
                </a:solidFill>
                <a:latin typeface="+mj-lt"/>
              </a:rPr>
              <a:t>The initial sample must have enough time to mix with the rest of the population</a:t>
            </a:r>
          </a:p>
          <a:p>
            <a:pPr marL="457200" lvl="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accent1"/>
                </a:solidFill>
                <a:latin typeface="+mj-lt"/>
              </a:rPr>
              <a:t>The initial sample must not have too much time so that the population will have changed drastically</a:t>
            </a:r>
          </a:p>
          <a:p>
            <a:pPr marL="457200" lvl="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accent1"/>
                </a:solidFill>
                <a:latin typeface="+mj-lt"/>
              </a:rPr>
              <a:t>The markings placed on the initial sample must have not come off the sample or transferred onto the rest of the population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br>
              <a:rPr lang="en-GB" sz="3200" b="1" u="sng" dirty="0">
                <a:solidFill>
                  <a:schemeClr val="accent1"/>
                </a:solidFill>
                <a:latin typeface="+mj-lt"/>
              </a:rPr>
            </a:br>
            <a:endParaRPr lang="en-GB" sz="6600" dirty="0">
              <a:solidFill>
                <a:schemeClr val="accent1"/>
              </a:solidFill>
              <a:effectLst/>
              <a:latin typeface="+mj-l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72F87A7-CA07-40E3-94C9-EC75065FF7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663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095780FE-3C8A-4126-8522-6785CD23159C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i="1" dirty="0">
                <a:solidFill>
                  <a:schemeClr val="accent3"/>
                </a:solidFill>
              </a:rPr>
              <a:t>How can we use the capture/recapture method for estimating population sizes?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9C5265-A788-4646-AEB4-F3C123558942}"/>
              </a:ext>
            </a:extLst>
          </p:cNvPr>
          <p:cNvSpPr/>
          <p:nvPr/>
        </p:nvSpPr>
        <p:spPr>
          <a:xfrm>
            <a:off x="49419" y="2131774"/>
            <a:ext cx="3017520" cy="377591"/>
          </a:xfrm>
          <a:prstGeom prst="rect">
            <a:avLst/>
          </a:prstGeom>
          <a:solidFill>
            <a:srgbClr val="CC99FF"/>
          </a:solidFill>
          <a:ln>
            <a:solidFill>
              <a:srgbClr val="E6CD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29123A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C5757EC-69EF-41AA-9228-693B5BB299C2}"/>
              </a:ext>
            </a:extLst>
          </p:cNvPr>
          <p:cNvSpPr/>
          <p:nvPr/>
        </p:nvSpPr>
        <p:spPr>
          <a:xfrm>
            <a:off x="1716616" y="1733534"/>
            <a:ext cx="2592279" cy="377591"/>
          </a:xfrm>
          <a:prstGeom prst="rect">
            <a:avLst/>
          </a:prstGeom>
          <a:solidFill>
            <a:srgbClr val="CC99FF"/>
          </a:solidFill>
          <a:ln>
            <a:solidFill>
              <a:srgbClr val="E6CD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29123A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2B3B69-14E3-4978-8560-6CA5AA3080B3}"/>
              </a:ext>
            </a:extLst>
          </p:cNvPr>
          <p:cNvSpPr/>
          <p:nvPr/>
        </p:nvSpPr>
        <p:spPr>
          <a:xfrm>
            <a:off x="2286592" y="987507"/>
            <a:ext cx="2592279" cy="377591"/>
          </a:xfrm>
          <a:prstGeom prst="rect">
            <a:avLst/>
          </a:prstGeom>
          <a:solidFill>
            <a:srgbClr val="CC99FF"/>
          </a:solidFill>
          <a:ln>
            <a:solidFill>
              <a:srgbClr val="E6CD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29123A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986107E-24C2-40E0-AA5F-7F89279078C5}"/>
              </a:ext>
            </a:extLst>
          </p:cNvPr>
          <p:cNvSpPr/>
          <p:nvPr/>
        </p:nvSpPr>
        <p:spPr>
          <a:xfrm>
            <a:off x="49419" y="589267"/>
            <a:ext cx="532660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29123A"/>
                </a:solidFill>
                <a:latin typeface="+mj-lt"/>
              </a:rPr>
              <a:t>I DO</a:t>
            </a:r>
          </a:p>
          <a:p>
            <a:r>
              <a:rPr lang="en-GB" sz="2400" dirty="0">
                <a:solidFill>
                  <a:srgbClr val="29123A"/>
                </a:solidFill>
                <a:latin typeface="+mj-lt"/>
              </a:rPr>
              <a:t>In a wildlife park, 12 rabbits are caught, marked and released. </a:t>
            </a:r>
          </a:p>
          <a:p>
            <a:r>
              <a:rPr lang="en-GB" sz="2400" dirty="0">
                <a:solidFill>
                  <a:srgbClr val="29123A"/>
                </a:solidFill>
                <a:latin typeface="+mj-lt"/>
              </a:rPr>
              <a:t>A week later 20 rabbits are caught and </a:t>
            </a:r>
          </a:p>
          <a:p>
            <a:r>
              <a:rPr lang="en-GB" sz="2400" dirty="0">
                <a:solidFill>
                  <a:srgbClr val="29123A"/>
                </a:solidFill>
                <a:latin typeface="+mj-lt"/>
              </a:rPr>
              <a:t>1 is found to be marked. </a:t>
            </a:r>
          </a:p>
          <a:p>
            <a:r>
              <a:rPr lang="en-GB" sz="2400" dirty="0">
                <a:solidFill>
                  <a:srgbClr val="29123A"/>
                </a:solidFill>
                <a:latin typeface="+mj-lt"/>
              </a:rPr>
              <a:t>Estimate the number of rabbits in the park</a:t>
            </a:r>
          </a:p>
          <a:p>
            <a:r>
              <a:rPr lang="en-GB" sz="2400" dirty="0">
                <a:solidFill>
                  <a:srgbClr val="29123A"/>
                </a:solidFill>
                <a:latin typeface="+mj-lt"/>
              </a:rPr>
              <a:t> </a:t>
            </a:r>
          </a:p>
          <a:p>
            <a:r>
              <a:rPr lang="en-GB" sz="2400" dirty="0">
                <a:solidFill>
                  <a:srgbClr val="29123A"/>
                </a:solidFill>
                <a:latin typeface="+mj-lt"/>
              </a:rPr>
              <a:t>What assumptions have we made for this estimate to be accurate?</a:t>
            </a:r>
            <a:endParaRPr lang="en-GB" sz="4400" dirty="0">
              <a:solidFill>
                <a:srgbClr val="29123A"/>
              </a:solidFill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978BD7C3-FDE8-4B3D-8B35-C88DFFDB4EA2}"/>
                  </a:ext>
                </a:extLst>
              </p:cNvPr>
              <p:cNvSpPr/>
              <p:nvPr/>
            </p:nvSpPr>
            <p:spPr>
              <a:xfrm>
                <a:off x="5468859" y="1289024"/>
                <a:ext cx="6705600" cy="43095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532575"/>
                    </a:solidFill>
                    <a:latin typeface="+mj-lt"/>
                  </a:rPr>
                  <a:t>1. Assume a population has a total of N </a:t>
                </a:r>
                <a:endParaRPr lang="en-GB" sz="2400" dirty="0">
                  <a:solidFill>
                    <a:srgbClr val="532575"/>
                  </a:solidFill>
                  <a:effectLst/>
                  <a:latin typeface="+mj-lt"/>
                </a:endParaRPr>
              </a:p>
              <a:p>
                <a:r>
                  <a:rPr lang="en-GB" sz="2400" dirty="0">
                    <a:solidFill>
                      <a:srgbClr val="532575"/>
                    </a:solidFill>
                    <a:latin typeface="+mj-lt"/>
                  </a:rPr>
                  <a:t>2. Catch M members of the population, tag or mark them </a:t>
                </a:r>
                <a:endParaRPr lang="en-GB" sz="2400" dirty="0">
                  <a:solidFill>
                    <a:srgbClr val="532575"/>
                  </a:solidFill>
                  <a:effectLst/>
                  <a:latin typeface="+mj-lt"/>
                </a:endParaRPr>
              </a:p>
              <a:p>
                <a:r>
                  <a:rPr lang="en-GB" sz="2400" dirty="0">
                    <a:solidFill>
                      <a:srgbClr val="532575"/>
                    </a:solidFill>
                    <a:latin typeface="+mj-lt"/>
                  </a:rPr>
                  <a:t>3. Put these members back and allow a little time for the to mix with the population </a:t>
                </a:r>
                <a:endParaRPr lang="en-GB" sz="2400" dirty="0">
                  <a:solidFill>
                    <a:srgbClr val="532575"/>
                  </a:solidFill>
                  <a:effectLst/>
                  <a:latin typeface="+mj-lt"/>
                </a:endParaRPr>
              </a:p>
              <a:p>
                <a:r>
                  <a:rPr lang="en-GB" sz="2400" dirty="0">
                    <a:solidFill>
                      <a:srgbClr val="532575"/>
                    </a:solidFill>
                    <a:latin typeface="+mj-lt"/>
                  </a:rPr>
                  <a:t>4. Catch a sample of n members </a:t>
                </a:r>
                <a:endParaRPr lang="en-GB" sz="2400" dirty="0">
                  <a:solidFill>
                    <a:srgbClr val="532575"/>
                  </a:solidFill>
                  <a:effectLst/>
                  <a:latin typeface="+mj-lt"/>
                </a:endParaRPr>
              </a:p>
              <a:p>
                <a:r>
                  <a:rPr lang="en-GB" sz="2400" dirty="0">
                    <a:solidFill>
                      <a:srgbClr val="532575"/>
                    </a:solidFill>
                    <a:latin typeface="+mj-lt"/>
                  </a:rPr>
                  <a:t>5. Count how many of this sample are tagged or marked (m) </a:t>
                </a:r>
                <a:endParaRPr lang="en-GB" sz="2400" dirty="0">
                  <a:solidFill>
                    <a:srgbClr val="532575"/>
                  </a:solidFill>
                  <a:effectLst/>
                  <a:latin typeface="+mj-lt"/>
                </a:endParaRPr>
              </a:p>
              <a:p>
                <a:r>
                  <a:rPr lang="en-GB" sz="2400" dirty="0">
                    <a:solidFill>
                      <a:srgbClr val="532575"/>
                    </a:solidFill>
                    <a:latin typeface="+mj-lt"/>
                  </a:rPr>
                  <a:t>6. Formulate and solve the equivalent fraction for N </a:t>
                </a:r>
                <a:endParaRPr lang="en-GB" sz="2400" i="1" dirty="0">
                  <a:solidFill>
                    <a:srgbClr val="532575"/>
                  </a:solidFill>
                  <a:latin typeface="+mj-lt"/>
                </a:endParaRPr>
              </a:p>
              <a:p>
                <a:pPr algn="ctr"/>
                <a:endParaRPr lang="en-GB" sz="2400" i="1" dirty="0">
                  <a:solidFill>
                    <a:srgbClr val="532575"/>
                  </a:solidFill>
                  <a:latin typeface="+mj-lt"/>
                </a:endParaRP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532575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532575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532575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532575"/>
                    </a:solidFill>
                    <a:latin typeface="+mj-lt"/>
                  </a:rPr>
                  <a:t>   =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532575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532575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532575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532575"/>
                  </a:solidFill>
                  <a:effectLst/>
                  <a:latin typeface="+mj-lt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978BD7C3-FDE8-4B3D-8B35-C88DFFDB4EA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8859" y="1289024"/>
                <a:ext cx="6705600" cy="4309513"/>
              </a:xfrm>
              <a:prstGeom prst="rect">
                <a:avLst/>
              </a:prstGeom>
              <a:blipFill>
                <a:blip r:embed="rId6"/>
                <a:stretch>
                  <a:fillRect l="-1364" t="-1132" r="-1091" b="-5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Arrow: Curved Down 16">
            <a:extLst>
              <a:ext uri="{FF2B5EF4-FFF2-40B4-BE49-F238E27FC236}">
                <a16:creationId xmlns:a16="http://schemas.microsoft.com/office/drawing/2014/main" id="{59040198-EF1C-45CF-AD3A-157A8272CAC4}"/>
              </a:ext>
            </a:extLst>
          </p:cNvPr>
          <p:cNvSpPr/>
          <p:nvPr/>
        </p:nvSpPr>
        <p:spPr>
          <a:xfrm>
            <a:off x="8324450" y="4645988"/>
            <a:ext cx="987552" cy="324054"/>
          </a:xfrm>
          <a:prstGeom prst="curvedDownArrow">
            <a:avLst/>
          </a:prstGeom>
          <a:solidFill>
            <a:srgbClr val="CC99FF"/>
          </a:solidFill>
          <a:ln>
            <a:solidFill>
              <a:srgbClr val="5325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997BF0D-B1E1-498D-9F25-D68AD695CADA}"/>
              </a:ext>
            </a:extLst>
          </p:cNvPr>
          <p:cNvSpPr txBox="1"/>
          <p:nvPr/>
        </p:nvSpPr>
        <p:spPr>
          <a:xfrm>
            <a:off x="8519591" y="4645988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532575"/>
                </a:solidFill>
              </a:rPr>
              <a:t>x12</a:t>
            </a:r>
          </a:p>
        </p:txBody>
      </p:sp>
      <p:sp>
        <p:nvSpPr>
          <p:cNvPr id="20" name="Arrow: Curved Down 19">
            <a:extLst>
              <a:ext uri="{FF2B5EF4-FFF2-40B4-BE49-F238E27FC236}">
                <a16:creationId xmlns:a16="http://schemas.microsoft.com/office/drawing/2014/main" id="{839E4E61-1C9C-46EC-894C-4190634ACF5A}"/>
              </a:ext>
            </a:extLst>
          </p:cNvPr>
          <p:cNvSpPr/>
          <p:nvPr/>
        </p:nvSpPr>
        <p:spPr>
          <a:xfrm flipV="1">
            <a:off x="8324450" y="5591382"/>
            <a:ext cx="987552" cy="324054"/>
          </a:xfrm>
          <a:prstGeom prst="curvedDownArrow">
            <a:avLst/>
          </a:prstGeom>
          <a:solidFill>
            <a:srgbClr val="CC99FF"/>
          </a:solidFill>
          <a:ln>
            <a:solidFill>
              <a:srgbClr val="5325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C7A32AB-F8EB-4CA3-BE73-44F830AEBEC1}"/>
              </a:ext>
            </a:extLst>
          </p:cNvPr>
          <p:cNvSpPr txBox="1"/>
          <p:nvPr/>
        </p:nvSpPr>
        <p:spPr>
          <a:xfrm>
            <a:off x="8559180" y="5548230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532575"/>
                </a:solidFill>
              </a:rPr>
              <a:t>x12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2E5E996-5740-47BA-8DF0-422A72CCD29E}"/>
              </a:ext>
            </a:extLst>
          </p:cNvPr>
          <p:cNvSpPr txBox="1"/>
          <p:nvPr/>
        </p:nvSpPr>
        <p:spPr>
          <a:xfrm>
            <a:off x="10145496" y="5591382"/>
            <a:ext cx="1430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532575"/>
                </a:solidFill>
              </a:rPr>
              <a:t>20 x 12 = </a:t>
            </a:r>
            <a:r>
              <a:rPr lang="en-GB" u="sng" dirty="0">
                <a:solidFill>
                  <a:srgbClr val="532575"/>
                </a:solidFill>
              </a:rPr>
              <a:t>240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00FA9AB-896A-41C6-A695-127B61D4D2DE}"/>
              </a:ext>
            </a:extLst>
          </p:cNvPr>
          <p:cNvSpPr/>
          <p:nvPr/>
        </p:nvSpPr>
        <p:spPr>
          <a:xfrm>
            <a:off x="17541" y="4577333"/>
            <a:ext cx="555077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532575"/>
                </a:solidFill>
              </a:rPr>
              <a:t>The initial 12 rabbits have had enough time to mix with the rest of the population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532575"/>
                </a:solidFill>
              </a:rPr>
              <a:t>No rabbits have been born or died in the week between taking the samples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532575"/>
                </a:solidFill>
              </a:rPr>
              <a:t>The marks on the rabbits have not come off between the taking the samples</a:t>
            </a:r>
          </a:p>
        </p:txBody>
      </p:sp>
      <p:pic>
        <p:nvPicPr>
          <p:cNvPr id="24" name="Picture 2" descr="Cartoon Rabbits | Free Download Clip Art | Free Clip Art | on ... | Bambi  disney, Disney cartoon characters, Cartoon bunny">
            <a:extLst>
              <a:ext uri="{FF2B5EF4-FFF2-40B4-BE49-F238E27FC236}">
                <a16:creationId xmlns:a16="http://schemas.microsoft.com/office/drawing/2014/main" id="{11ABB049-731F-4382-8B7F-6F6931730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097" y="185973"/>
            <a:ext cx="1253351" cy="104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7A70D6F-A222-4401-B8F6-A18BCC7076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375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  <p:bldP spid="17" grpId="0" animBg="1"/>
      <p:bldP spid="19" grpId="0"/>
      <p:bldP spid="20" grpId="0" animBg="1"/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095780FE-3C8A-4126-8522-6785CD23159C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i="1" dirty="0">
                <a:solidFill>
                  <a:schemeClr val="accent3"/>
                </a:solidFill>
              </a:rPr>
              <a:t>How can we use the capture/recapture method for estimating population sizes?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25" name="Picture 6" descr="Big Fish Clipart No Background Collection - Fish Clipart No Background –  Stunning free transparent png clipart images free download">
            <a:extLst>
              <a:ext uri="{FF2B5EF4-FFF2-40B4-BE49-F238E27FC236}">
                <a16:creationId xmlns:a16="http://schemas.microsoft.com/office/drawing/2014/main" id="{F4F1096D-25EA-4B5C-AC45-0219C53D99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257" b="91514" l="10000" r="90000">
                        <a14:foregroundMark x1="23929" y1="41514" x2="26190" y2="38532"/>
                        <a14:foregroundMark x1="29524" y1="40826" x2="31667" y2="41972"/>
                        <a14:foregroundMark x1="44167" y1="8257" x2="50595" y2="8486"/>
                        <a14:foregroundMark x1="39524" y1="91514" x2="44643" y2="912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5982" y="216531"/>
            <a:ext cx="1232916" cy="63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Big Fish Clipart No Background Collection - Fish Clipart No Background –  Stunning free transparent png clipart images free download">
            <a:extLst>
              <a:ext uri="{FF2B5EF4-FFF2-40B4-BE49-F238E27FC236}">
                <a16:creationId xmlns:a16="http://schemas.microsoft.com/office/drawing/2014/main" id="{F513F218-7B1F-45CA-9258-8C942CB3CD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257" b="91514" l="10000" r="90000">
                        <a14:foregroundMark x1="23929" y1="41514" x2="26190" y2="38532"/>
                        <a14:foregroundMark x1="29524" y1="40826" x2="31667" y2="41972"/>
                        <a14:foregroundMark x1="44167" y1="8257" x2="50595" y2="8486"/>
                        <a14:foregroundMark x1="39524" y1="91514" x2="44643" y2="912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8169" y="908280"/>
            <a:ext cx="1232916" cy="63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5EC688A1-9900-4CE4-AF57-5EEDF4B72D06}"/>
              </a:ext>
            </a:extLst>
          </p:cNvPr>
          <p:cNvSpPr/>
          <p:nvPr/>
        </p:nvSpPr>
        <p:spPr>
          <a:xfrm>
            <a:off x="143849" y="2474081"/>
            <a:ext cx="3017520" cy="377591"/>
          </a:xfrm>
          <a:prstGeom prst="rect">
            <a:avLst/>
          </a:prstGeom>
          <a:solidFill>
            <a:srgbClr val="CC99FF"/>
          </a:solidFill>
          <a:ln>
            <a:solidFill>
              <a:srgbClr val="E6CD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29123A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085895A-B249-4EB9-92FC-7AD99E4C8A14}"/>
              </a:ext>
            </a:extLst>
          </p:cNvPr>
          <p:cNvSpPr/>
          <p:nvPr/>
        </p:nvSpPr>
        <p:spPr>
          <a:xfrm>
            <a:off x="1652609" y="2075841"/>
            <a:ext cx="2288456" cy="377591"/>
          </a:xfrm>
          <a:prstGeom prst="rect">
            <a:avLst/>
          </a:prstGeom>
          <a:solidFill>
            <a:srgbClr val="CC99FF"/>
          </a:solidFill>
          <a:ln>
            <a:solidFill>
              <a:srgbClr val="E6CD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29123A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22B23F4-77A8-4302-976B-B25CD863A736}"/>
              </a:ext>
            </a:extLst>
          </p:cNvPr>
          <p:cNvSpPr/>
          <p:nvPr/>
        </p:nvSpPr>
        <p:spPr>
          <a:xfrm>
            <a:off x="1255167" y="1329814"/>
            <a:ext cx="2219553" cy="377591"/>
          </a:xfrm>
          <a:prstGeom prst="rect">
            <a:avLst/>
          </a:prstGeom>
          <a:solidFill>
            <a:srgbClr val="CC99FF"/>
          </a:solidFill>
          <a:ln>
            <a:solidFill>
              <a:srgbClr val="E6CD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29123A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E020C73-7AB2-4AB0-99A8-D200BE2F428F}"/>
              </a:ext>
            </a:extLst>
          </p:cNvPr>
          <p:cNvSpPr/>
          <p:nvPr/>
        </p:nvSpPr>
        <p:spPr>
          <a:xfrm>
            <a:off x="67074" y="919952"/>
            <a:ext cx="532660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29123A"/>
                </a:solidFill>
                <a:latin typeface="+mj-lt"/>
              </a:rPr>
              <a:t>WE DO</a:t>
            </a:r>
          </a:p>
          <a:p>
            <a:r>
              <a:rPr lang="en-GB" sz="2400" dirty="0">
                <a:solidFill>
                  <a:srgbClr val="29123A"/>
                </a:solidFill>
                <a:latin typeface="+mj-lt"/>
              </a:rPr>
              <a:t>In a lake, 10 fish are caught, marked and released.</a:t>
            </a:r>
          </a:p>
          <a:p>
            <a:r>
              <a:rPr lang="en-GB" sz="2400" dirty="0">
                <a:solidFill>
                  <a:srgbClr val="29123A"/>
                </a:solidFill>
                <a:latin typeface="+mj-lt"/>
              </a:rPr>
              <a:t>A week later 40 fish are caught and </a:t>
            </a:r>
          </a:p>
          <a:p>
            <a:r>
              <a:rPr lang="en-GB" sz="2400" dirty="0">
                <a:solidFill>
                  <a:srgbClr val="29123A"/>
                </a:solidFill>
                <a:latin typeface="+mj-lt"/>
              </a:rPr>
              <a:t>1 is found to be marked.</a:t>
            </a:r>
          </a:p>
          <a:p>
            <a:r>
              <a:rPr lang="en-GB" sz="2400" dirty="0">
                <a:solidFill>
                  <a:srgbClr val="29123A"/>
                </a:solidFill>
                <a:latin typeface="+mj-lt"/>
              </a:rPr>
              <a:t>Estimate the number of fish in the lake.</a:t>
            </a:r>
          </a:p>
          <a:p>
            <a:endParaRPr lang="en-GB" sz="2400" dirty="0">
              <a:solidFill>
                <a:srgbClr val="29123A"/>
              </a:solidFill>
              <a:latin typeface="+mj-lt"/>
            </a:endParaRPr>
          </a:p>
          <a:p>
            <a:r>
              <a:rPr lang="en-GB" sz="2400" dirty="0">
                <a:solidFill>
                  <a:srgbClr val="29123A"/>
                </a:solidFill>
                <a:latin typeface="+mj-lt"/>
              </a:rPr>
              <a:t>What assumptions have we made for this estimate to be accurate? </a:t>
            </a:r>
          </a:p>
          <a:p>
            <a:endParaRPr lang="en-GB" sz="2400" dirty="0">
              <a:solidFill>
                <a:srgbClr val="29123A"/>
              </a:solidFill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21F91F08-3FBE-4D83-9988-AAB187A67D85}"/>
                  </a:ext>
                </a:extLst>
              </p:cNvPr>
              <p:cNvSpPr/>
              <p:nvPr/>
            </p:nvSpPr>
            <p:spPr>
              <a:xfrm>
                <a:off x="5526600" y="1424338"/>
                <a:ext cx="6705600" cy="43095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532575"/>
                    </a:solidFill>
                    <a:latin typeface="+mj-lt"/>
                  </a:rPr>
                  <a:t>1. Assume a population has a total of N </a:t>
                </a:r>
                <a:endParaRPr lang="en-GB" sz="2400" dirty="0">
                  <a:solidFill>
                    <a:srgbClr val="532575"/>
                  </a:solidFill>
                  <a:effectLst/>
                  <a:latin typeface="+mj-lt"/>
                </a:endParaRPr>
              </a:p>
              <a:p>
                <a:r>
                  <a:rPr lang="en-GB" sz="2400" dirty="0">
                    <a:solidFill>
                      <a:srgbClr val="532575"/>
                    </a:solidFill>
                    <a:latin typeface="+mj-lt"/>
                  </a:rPr>
                  <a:t>2. Catch M members of the population, tag or mark them </a:t>
                </a:r>
                <a:endParaRPr lang="en-GB" sz="2400" dirty="0">
                  <a:solidFill>
                    <a:srgbClr val="532575"/>
                  </a:solidFill>
                  <a:effectLst/>
                  <a:latin typeface="+mj-lt"/>
                </a:endParaRPr>
              </a:p>
              <a:p>
                <a:r>
                  <a:rPr lang="en-GB" sz="2400" dirty="0">
                    <a:solidFill>
                      <a:srgbClr val="532575"/>
                    </a:solidFill>
                    <a:latin typeface="+mj-lt"/>
                  </a:rPr>
                  <a:t>3. Put these members back and allow a little time for the to mix with the population </a:t>
                </a:r>
                <a:endParaRPr lang="en-GB" sz="2400" dirty="0">
                  <a:solidFill>
                    <a:srgbClr val="532575"/>
                  </a:solidFill>
                  <a:effectLst/>
                  <a:latin typeface="+mj-lt"/>
                </a:endParaRPr>
              </a:p>
              <a:p>
                <a:r>
                  <a:rPr lang="en-GB" sz="2400" dirty="0">
                    <a:solidFill>
                      <a:srgbClr val="532575"/>
                    </a:solidFill>
                    <a:latin typeface="+mj-lt"/>
                  </a:rPr>
                  <a:t>4. Catch a sample of n members </a:t>
                </a:r>
                <a:endParaRPr lang="en-GB" sz="2400" dirty="0">
                  <a:solidFill>
                    <a:srgbClr val="532575"/>
                  </a:solidFill>
                  <a:effectLst/>
                  <a:latin typeface="+mj-lt"/>
                </a:endParaRPr>
              </a:p>
              <a:p>
                <a:r>
                  <a:rPr lang="en-GB" sz="2400" dirty="0">
                    <a:solidFill>
                      <a:srgbClr val="532575"/>
                    </a:solidFill>
                    <a:latin typeface="+mj-lt"/>
                  </a:rPr>
                  <a:t>5. Count how many of this sample are tagged or marked (m) </a:t>
                </a:r>
                <a:endParaRPr lang="en-GB" sz="2400" dirty="0">
                  <a:solidFill>
                    <a:srgbClr val="532575"/>
                  </a:solidFill>
                  <a:effectLst/>
                  <a:latin typeface="+mj-lt"/>
                </a:endParaRPr>
              </a:p>
              <a:p>
                <a:r>
                  <a:rPr lang="en-GB" sz="2400" dirty="0">
                    <a:solidFill>
                      <a:srgbClr val="532575"/>
                    </a:solidFill>
                    <a:latin typeface="+mj-lt"/>
                  </a:rPr>
                  <a:t>6. Formulate and solve the equivalent fraction for N </a:t>
                </a:r>
                <a:endParaRPr lang="en-GB" sz="2400" i="1" dirty="0">
                  <a:solidFill>
                    <a:srgbClr val="532575"/>
                  </a:solidFill>
                  <a:latin typeface="+mj-lt"/>
                </a:endParaRPr>
              </a:p>
              <a:p>
                <a:pPr algn="ctr"/>
                <a:endParaRPr lang="en-GB" sz="2400" i="1" dirty="0">
                  <a:solidFill>
                    <a:srgbClr val="532575"/>
                  </a:solidFill>
                  <a:latin typeface="+mj-lt"/>
                </a:endParaRP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532575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532575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532575"/>
                            </a:solidFill>
                            <a:latin typeface="Cambria Math" panose="02040503050406030204" pitchFamily="18" charset="0"/>
                          </a:rPr>
                          <m:t>40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532575"/>
                    </a:solidFill>
                    <a:latin typeface="+mj-lt"/>
                  </a:rPr>
                  <a:t>   =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532575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532575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532575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532575"/>
                  </a:solidFill>
                  <a:effectLst/>
                  <a:latin typeface="+mj-lt"/>
                </a:endParaRP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21F91F08-3FBE-4D83-9988-AAB187A67D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6600" y="1424338"/>
                <a:ext cx="6705600" cy="4309513"/>
              </a:xfrm>
              <a:prstGeom prst="rect">
                <a:avLst/>
              </a:prstGeom>
              <a:blipFill>
                <a:blip r:embed="rId8"/>
                <a:stretch>
                  <a:fillRect l="-1455" t="-1132" r="-1000" b="-5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Arrow: Curved Down 31">
            <a:extLst>
              <a:ext uri="{FF2B5EF4-FFF2-40B4-BE49-F238E27FC236}">
                <a16:creationId xmlns:a16="http://schemas.microsoft.com/office/drawing/2014/main" id="{0DF508C9-864A-41D7-A36F-4058A6F82568}"/>
              </a:ext>
            </a:extLst>
          </p:cNvPr>
          <p:cNvSpPr/>
          <p:nvPr/>
        </p:nvSpPr>
        <p:spPr>
          <a:xfrm>
            <a:off x="8382191" y="4781302"/>
            <a:ext cx="987552" cy="324054"/>
          </a:xfrm>
          <a:prstGeom prst="curvedDownArrow">
            <a:avLst/>
          </a:prstGeom>
          <a:solidFill>
            <a:srgbClr val="CC99FF"/>
          </a:solidFill>
          <a:ln>
            <a:solidFill>
              <a:srgbClr val="5325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77437C8-04A6-4FAE-BC8B-BBB2F6CEEE9A}"/>
              </a:ext>
            </a:extLst>
          </p:cNvPr>
          <p:cNvSpPr txBox="1"/>
          <p:nvPr/>
        </p:nvSpPr>
        <p:spPr>
          <a:xfrm>
            <a:off x="8577332" y="4781302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532575"/>
                </a:solidFill>
              </a:rPr>
              <a:t>x10</a:t>
            </a:r>
          </a:p>
        </p:txBody>
      </p:sp>
      <p:sp>
        <p:nvSpPr>
          <p:cNvPr id="34" name="Arrow: Curved Down 33">
            <a:extLst>
              <a:ext uri="{FF2B5EF4-FFF2-40B4-BE49-F238E27FC236}">
                <a16:creationId xmlns:a16="http://schemas.microsoft.com/office/drawing/2014/main" id="{099B2391-5C9E-43C0-8D8D-FDB00A1FAE12}"/>
              </a:ext>
            </a:extLst>
          </p:cNvPr>
          <p:cNvSpPr/>
          <p:nvPr/>
        </p:nvSpPr>
        <p:spPr>
          <a:xfrm flipV="1">
            <a:off x="8382191" y="5726696"/>
            <a:ext cx="987552" cy="324054"/>
          </a:xfrm>
          <a:prstGeom prst="curvedDownArrow">
            <a:avLst/>
          </a:prstGeom>
          <a:solidFill>
            <a:srgbClr val="CC99FF"/>
          </a:solidFill>
          <a:ln>
            <a:solidFill>
              <a:srgbClr val="5325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1A212D9-23F9-4DEB-8FB4-59FA07EC9FB2}"/>
              </a:ext>
            </a:extLst>
          </p:cNvPr>
          <p:cNvSpPr txBox="1"/>
          <p:nvPr/>
        </p:nvSpPr>
        <p:spPr>
          <a:xfrm>
            <a:off x="8616921" y="5683544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532575"/>
                </a:solidFill>
              </a:rPr>
              <a:t>x10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E20BE3D-1CE5-40AD-8797-40B39DE73978}"/>
              </a:ext>
            </a:extLst>
          </p:cNvPr>
          <p:cNvSpPr txBox="1"/>
          <p:nvPr/>
        </p:nvSpPr>
        <p:spPr>
          <a:xfrm>
            <a:off x="10203237" y="5726696"/>
            <a:ext cx="1430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532575"/>
                </a:solidFill>
              </a:rPr>
              <a:t>40 x 10 = </a:t>
            </a:r>
            <a:r>
              <a:rPr lang="en-GB" u="sng" dirty="0">
                <a:solidFill>
                  <a:srgbClr val="532575"/>
                </a:solidFill>
              </a:rPr>
              <a:t>400</a:t>
            </a:r>
          </a:p>
        </p:txBody>
      </p:sp>
      <p:pic>
        <p:nvPicPr>
          <p:cNvPr id="37" name="Picture 6" descr="Big Fish Clipart No Background Collection - Fish Clipart No Background –  Stunning free transparent png clipart images free download">
            <a:extLst>
              <a:ext uri="{FF2B5EF4-FFF2-40B4-BE49-F238E27FC236}">
                <a16:creationId xmlns:a16="http://schemas.microsoft.com/office/drawing/2014/main" id="{8B8296F3-DFD7-46E3-A349-34F7B5768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257" b="91514" l="10000" r="90000">
                        <a14:foregroundMark x1="23929" y1="41514" x2="26190" y2="38532"/>
                        <a14:foregroundMark x1="29524" y1="40826" x2="31667" y2="41972"/>
                        <a14:foregroundMark x1="44167" y1="8257" x2="50595" y2="8486"/>
                        <a14:foregroundMark x1="39524" y1="91514" x2="44643" y2="912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0729" y="56791"/>
            <a:ext cx="1232916" cy="63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" descr="Big Fish Clipart No Background Collection - Fish Clipart No Background –  Stunning free transparent png clipart images free download">
            <a:extLst>
              <a:ext uri="{FF2B5EF4-FFF2-40B4-BE49-F238E27FC236}">
                <a16:creationId xmlns:a16="http://schemas.microsoft.com/office/drawing/2014/main" id="{5798FC6A-624D-4759-BECA-85C5EE3ACE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257" b="91514" l="10000" r="90000">
                        <a14:foregroundMark x1="23929" y1="41514" x2="26190" y2="38532"/>
                        <a14:foregroundMark x1="29524" y1="40826" x2="31667" y2="41972"/>
                        <a14:foregroundMark x1="44167" y1="8257" x2="50595" y2="8486"/>
                        <a14:foregroundMark x1="39524" y1="91514" x2="44643" y2="912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900" y="278364"/>
            <a:ext cx="1232916" cy="63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6" descr="Big Fish Clipart No Background Collection - Fish Clipart No Background –  Stunning free transparent png clipart images free download">
            <a:extLst>
              <a:ext uri="{FF2B5EF4-FFF2-40B4-BE49-F238E27FC236}">
                <a16:creationId xmlns:a16="http://schemas.microsoft.com/office/drawing/2014/main" id="{9F80313D-8479-481B-BCE7-AF90100303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257" b="91514" l="10000" r="90000">
                        <a14:foregroundMark x1="23929" y1="41514" x2="26190" y2="38532"/>
                        <a14:foregroundMark x1="29524" y1="40826" x2="31667" y2="41972"/>
                        <a14:foregroundMark x1="44167" y1="8257" x2="50595" y2="8486"/>
                        <a14:foregroundMark x1="39524" y1="91514" x2="44643" y2="912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6663" y="618524"/>
            <a:ext cx="1232916" cy="63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6" descr="Big Fish Clipart No Background Collection - Fish Clipart No Background –  Stunning free transparent png clipart images free download">
            <a:extLst>
              <a:ext uri="{FF2B5EF4-FFF2-40B4-BE49-F238E27FC236}">
                <a16:creationId xmlns:a16="http://schemas.microsoft.com/office/drawing/2014/main" id="{555CDBE3-DB61-4DFB-BAE8-ED88DF633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257" b="91514" l="10000" r="90000">
                        <a14:foregroundMark x1="23929" y1="41514" x2="26190" y2="38532"/>
                        <a14:foregroundMark x1="29524" y1="40826" x2="31667" y2="41972"/>
                        <a14:foregroundMark x1="44167" y1="8257" x2="50595" y2="8486"/>
                        <a14:foregroundMark x1="39524" y1="91514" x2="44643" y2="912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472" y="742190"/>
            <a:ext cx="1232916" cy="63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6" descr="Big Fish Clipart No Background Collection - Fish Clipart No Background –  Stunning free transparent png clipart images free download">
            <a:extLst>
              <a:ext uri="{FF2B5EF4-FFF2-40B4-BE49-F238E27FC236}">
                <a16:creationId xmlns:a16="http://schemas.microsoft.com/office/drawing/2014/main" id="{C69F072C-192F-404C-92BB-36E2ACC29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257" b="91514" l="10000" r="90000">
                        <a14:foregroundMark x1="23929" y1="41514" x2="26190" y2="38532"/>
                        <a14:foregroundMark x1="29524" y1="40826" x2="31667" y2="41972"/>
                        <a14:foregroundMark x1="44167" y1="8257" x2="50595" y2="8486"/>
                        <a14:foregroundMark x1="39524" y1="91514" x2="44643" y2="912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658" y="-43733"/>
            <a:ext cx="1232916" cy="63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6" descr="Big Fish Clipart No Background Collection - Fish Clipart No Background –  Stunning free transparent png clipart images free download">
            <a:extLst>
              <a:ext uri="{FF2B5EF4-FFF2-40B4-BE49-F238E27FC236}">
                <a16:creationId xmlns:a16="http://schemas.microsoft.com/office/drawing/2014/main" id="{563F517F-CA5E-407F-9AA6-3A84C95CC7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257" b="91514" l="10000" r="90000">
                        <a14:foregroundMark x1="23929" y1="41514" x2="26190" y2="38532"/>
                        <a14:foregroundMark x1="29524" y1="40826" x2="31667" y2="41972"/>
                        <a14:foregroundMark x1="44167" y1="8257" x2="50595" y2="8486"/>
                        <a14:foregroundMark x1="39524" y1="91514" x2="44643" y2="912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421" y="296427"/>
            <a:ext cx="1232916" cy="63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BE73FE3A-F830-41B0-B620-D21F862AE02D}"/>
              </a:ext>
            </a:extLst>
          </p:cNvPr>
          <p:cNvSpPr/>
          <p:nvPr/>
        </p:nvSpPr>
        <p:spPr>
          <a:xfrm>
            <a:off x="17541" y="4577333"/>
            <a:ext cx="555077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532575"/>
                </a:solidFill>
              </a:rPr>
              <a:t>The initial 10 fish have had enough time to mix with the rest of the population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532575"/>
                </a:solidFill>
              </a:rPr>
              <a:t>No fish have been born or died in the week between taking the samples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532575"/>
                </a:solidFill>
              </a:rPr>
              <a:t>The marks on the fish have not come off between the taking the samples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56049D7B-B29D-432F-94E1-128AFFC3BA4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769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2" grpId="0" animBg="1"/>
      <p:bldP spid="33" grpId="0"/>
      <p:bldP spid="34" grpId="0" animBg="1"/>
      <p:bldP spid="35" grpId="0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095780FE-3C8A-4126-8522-6785CD23159C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i="1" dirty="0">
                <a:solidFill>
                  <a:schemeClr val="accent3"/>
                </a:solidFill>
              </a:rPr>
              <a:t>How can we use the capture/recapture method for estimating population sizes?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FE0EEEB-E154-4679-BF7E-50E598A70692}"/>
              </a:ext>
            </a:extLst>
          </p:cNvPr>
          <p:cNvSpPr/>
          <p:nvPr/>
        </p:nvSpPr>
        <p:spPr>
          <a:xfrm>
            <a:off x="56906" y="2453016"/>
            <a:ext cx="3161782" cy="377591"/>
          </a:xfrm>
          <a:prstGeom prst="rect">
            <a:avLst/>
          </a:prstGeom>
          <a:solidFill>
            <a:srgbClr val="CC99FF"/>
          </a:solidFill>
          <a:ln>
            <a:solidFill>
              <a:srgbClr val="E6CD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29123A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F94876B-2CC1-4E86-B222-D72D0E806E0C}"/>
              </a:ext>
            </a:extLst>
          </p:cNvPr>
          <p:cNvSpPr/>
          <p:nvPr/>
        </p:nvSpPr>
        <p:spPr>
          <a:xfrm>
            <a:off x="1652608" y="2075425"/>
            <a:ext cx="2763943" cy="377591"/>
          </a:xfrm>
          <a:prstGeom prst="rect">
            <a:avLst/>
          </a:prstGeom>
          <a:solidFill>
            <a:srgbClr val="CC99FF"/>
          </a:solidFill>
          <a:ln>
            <a:solidFill>
              <a:srgbClr val="E6CD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29123A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CFA742D-24DC-4825-B1E0-E00C15E26B46}"/>
              </a:ext>
            </a:extLst>
          </p:cNvPr>
          <p:cNvSpPr/>
          <p:nvPr/>
        </p:nvSpPr>
        <p:spPr>
          <a:xfrm>
            <a:off x="1364498" y="1342994"/>
            <a:ext cx="2576567" cy="377591"/>
          </a:xfrm>
          <a:prstGeom prst="rect">
            <a:avLst/>
          </a:prstGeom>
          <a:solidFill>
            <a:srgbClr val="CC99FF"/>
          </a:solidFill>
          <a:ln>
            <a:solidFill>
              <a:srgbClr val="E6CD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29123A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D08E8E4F-F4CA-47C9-98FA-9FAD54C98561}"/>
                  </a:ext>
                </a:extLst>
              </p:cNvPr>
              <p:cNvSpPr/>
              <p:nvPr/>
            </p:nvSpPr>
            <p:spPr>
              <a:xfrm>
                <a:off x="5486400" y="1274243"/>
                <a:ext cx="6705600" cy="43095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532575"/>
                    </a:solidFill>
                    <a:latin typeface="+mj-lt"/>
                  </a:rPr>
                  <a:t>1. Assume a population has a total of N </a:t>
                </a:r>
                <a:endParaRPr lang="en-GB" sz="2400" dirty="0">
                  <a:solidFill>
                    <a:srgbClr val="532575"/>
                  </a:solidFill>
                  <a:effectLst/>
                  <a:latin typeface="+mj-lt"/>
                </a:endParaRPr>
              </a:p>
              <a:p>
                <a:r>
                  <a:rPr lang="en-GB" sz="2400" dirty="0">
                    <a:solidFill>
                      <a:srgbClr val="532575"/>
                    </a:solidFill>
                    <a:latin typeface="+mj-lt"/>
                  </a:rPr>
                  <a:t>2. Catch M members of the population, tag or mark them </a:t>
                </a:r>
                <a:endParaRPr lang="en-GB" sz="2400" dirty="0">
                  <a:solidFill>
                    <a:srgbClr val="532575"/>
                  </a:solidFill>
                  <a:effectLst/>
                  <a:latin typeface="+mj-lt"/>
                </a:endParaRPr>
              </a:p>
              <a:p>
                <a:r>
                  <a:rPr lang="en-GB" sz="2400" dirty="0">
                    <a:solidFill>
                      <a:srgbClr val="532575"/>
                    </a:solidFill>
                    <a:latin typeface="+mj-lt"/>
                  </a:rPr>
                  <a:t>3. Put these members back and allow a little time for the to mix with the population </a:t>
                </a:r>
                <a:endParaRPr lang="en-GB" sz="2400" dirty="0">
                  <a:solidFill>
                    <a:srgbClr val="532575"/>
                  </a:solidFill>
                  <a:effectLst/>
                  <a:latin typeface="+mj-lt"/>
                </a:endParaRPr>
              </a:p>
              <a:p>
                <a:r>
                  <a:rPr lang="en-GB" sz="2400" dirty="0">
                    <a:solidFill>
                      <a:srgbClr val="532575"/>
                    </a:solidFill>
                    <a:latin typeface="+mj-lt"/>
                  </a:rPr>
                  <a:t>4. Catch a sample of n members </a:t>
                </a:r>
                <a:endParaRPr lang="en-GB" sz="2400" dirty="0">
                  <a:solidFill>
                    <a:srgbClr val="532575"/>
                  </a:solidFill>
                  <a:effectLst/>
                  <a:latin typeface="+mj-lt"/>
                </a:endParaRPr>
              </a:p>
              <a:p>
                <a:r>
                  <a:rPr lang="en-GB" sz="2400" dirty="0">
                    <a:solidFill>
                      <a:srgbClr val="532575"/>
                    </a:solidFill>
                    <a:latin typeface="+mj-lt"/>
                  </a:rPr>
                  <a:t>5. Count how many of this sample are tagged or marked (m) </a:t>
                </a:r>
                <a:endParaRPr lang="en-GB" sz="2400" dirty="0">
                  <a:solidFill>
                    <a:srgbClr val="532575"/>
                  </a:solidFill>
                  <a:effectLst/>
                  <a:latin typeface="+mj-lt"/>
                </a:endParaRPr>
              </a:p>
              <a:p>
                <a:r>
                  <a:rPr lang="en-GB" sz="2400" dirty="0">
                    <a:solidFill>
                      <a:srgbClr val="532575"/>
                    </a:solidFill>
                    <a:latin typeface="+mj-lt"/>
                  </a:rPr>
                  <a:t>6. Formulate and solve the equivalent fraction for N </a:t>
                </a:r>
                <a:endParaRPr lang="en-GB" sz="2400" i="1" dirty="0">
                  <a:solidFill>
                    <a:srgbClr val="532575"/>
                  </a:solidFill>
                  <a:latin typeface="+mj-lt"/>
                </a:endParaRPr>
              </a:p>
              <a:p>
                <a:pPr algn="ctr"/>
                <a:endParaRPr lang="en-GB" sz="2400" i="1" dirty="0">
                  <a:solidFill>
                    <a:srgbClr val="532575"/>
                  </a:solidFill>
                  <a:latin typeface="+mj-lt"/>
                </a:endParaRP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532575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532575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532575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532575"/>
                    </a:solidFill>
                    <a:latin typeface="+mj-lt"/>
                  </a:rPr>
                  <a:t>   =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532575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532575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532575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532575"/>
                  </a:solidFill>
                  <a:effectLst/>
                  <a:latin typeface="+mj-lt"/>
                </a:endParaRPr>
              </a:p>
            </p:txBody>
          </p:sp>
        </mc:Choice>
        <mc:Fallback xmlns="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D08E8E4F-F4CA-47C9-98FA-9FAD54C9856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1274243"/>
                <a:ext cx="6705600" cy="4309513"/>
              </a:xfrm>
              <a:prstGeom prst="rect">
                <a:avLst/>
              </a:prstGeom>
              <a:blipFill>
                <a:blip r:embed="rId6"/>
                <a:stretch>
                  <a:fillRect l="-1364" t="-1132" r="-1000" b="-5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Arrow: Curved Down 47">
            <a:extLst>
              <a:ext uri="{FF2B5EF4-FFF2-40B4-BE49-F238E27FC236}">
                <a16:creationId xmlns:a16="http://schemas.microsoft.com/office/drawing/2014/main" id="{8218F91D-CE2C-4A41-8358-4E953A39D652}"/>
              </a:ext>
            </a:extLst>
          </p:cNvPr>
          <p:cNvSpPr/>
          <p:nvPr/>
        </p:nvSpPr>
        <p:spPr>
          <a:xfrm>
            <a:off x="8341991" y="4631207"/>
            <a:ext cx="987552" cy="324054"/>
          </a:xfrm>
          <a:prstGeom prst="curvedDownArrow">
            <a:avLst/>
          </a:prstGeom>
          <a:solidFill>
            <a:srgbClr val="CC99FF"/>
          </a:solidFill>
          <a:ln>
            <a:solidFill>
              <a:srgbClr val="5325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5D35387-56C8-4DF2-BF46-CBB230730779}"/>
              </a:ext>
            </a:extLst>
          </p:cNvPr>
          <p:cNvSpPr txBox="1"/>
          <p:nvPr/>
        </p:nvSpPr>
        <p:spPr>
          <a:xfrm>
            <a:off x="8628572" y="4631207"/>
            <a:ext cx="401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532575"/>
                </a:solidFill>
              </a:rPr>
              <a:t>x3</a:t>
            </a:r>
          </a:p>
        </p:txBody>
      </p:sp>
      <p:sp>
        <p:nvSpPr>
          <p:cNvPr id="50" name="Arrow: Curved Down 49">
            <a:extLst>
              <a:ext uri="{FF2B5EF4-FFF2-40B4-BE49-F238E27FC236}">
                <a16:creationId xmlns:a16="http://schemas.microsoft.com/office/drawing/2014/main" id="{518F8140-7340-48F9-8F0D-6F58FC770E38}"/>
              </a:ext>
            </a:extLst>
          </p:cNvPr>
          <p:cNvSpPr/>
          <p:nvPr/>
        </p:nvSpPr>
        <p:spPr>
          <a:xfrm flipV="1">
            <a:off x="8341991" y="5576601"/>
            <a:ext cx="987552" cy="324054"/>
          </a:xfrm>
          <a:prstGeom prst="curvedDownArrow">
            <a:avLst/>
          </a:prstGeom>
          <a:solidFill>
            <a:srgbClr val="CC99FF"/>
          </a:solidFill>
          <a:ln>
            <a:solidFill>
              <a:srgbClr val="5325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920290F-2F1C-4C2D-A6B9-588C64EC04A6}"/>
              </a:ext>
            </a:extLst>
          </p:cNvPr>
          <p:cNvSpPr txBox="1"/>
          <p:nvPr/>
        </p:nvSpPr>
        <p:spPr>
          <a:xfrm>
            <a:off x="8668161" y="5533449"/>
            <a:ext cx="401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532575"/>
                </a:solidFill>
              </a:rPr>
              <a:t>x3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BAD0428-4259-4E39-8DE5-446786CF9D33}"/>
              </a:ext>
            </a:extLst>
          </p:cNvPr>
          <p:cNvSpPr txBox="1"/>
          <p:nvPr/>
        </p:nvSpPr>
        <p:spPr>
          <a:xfrm>
            <a:off x="10163037" y="5576601"/>
            <a:ext cx="1196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532575"/>
                </a:solidFill>
              </a:rPr>
              <a:t>10 x 3 = </a:t>
            </a:r>
            <a:r>
              <a:rPr lang="en-GB" u="sng" dirty="0">
                <a:solidFill>
                  <a:srgbClr val="532575"/>
                </a:solidFill>
              </a:rPr>
              <a:t>30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661B2DF-247A-40A0-AD7D-F6BB3A684A4E}"/>
              </a:ext>
            </a:extLst>
          </p:cNvPr>
          <p:cNvSpPr/>
          <p:nvPr/>
        </p:nvSpPr>
        <p:spPr>
          <a:xfrm>
            <a:off x="0" y="898492"/>
            <a:ext cx="532660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29123A"/>
                </a:solidFill>
                <a:latin typeface="+mj-lt"/>
              </a:rPr>
              <a:t>YOU DO</a:t>
            </a:r>
          </a:p>
          <a:p>
            <a:r>
              <a:rPr lang="en-GB" sz="2400" dirty="0">
                <a:solidFill>
                  <a:srgbClr val="29123A"/>
                </a:solidFill>
                <a:latin typeface="+mj-lt"/>
              </a:rPr>
              <a:t>In a safari, 6 wildcats are caught marked and released. </a:t>
            </a:r>
          </a:p>
          <a:p>
            <a:r>
              <a:rPr lang="en-GB" sz="2400" dirty="0">
                <a:solidFill>
                  <a:srgbClr val="29123A"/>
                </a:solidFill>
                <a:latin typeface="+mj-lt"/>
              </a:rPr>
              <a:t>A week later 10 wildcats are caught and </a:t>
            </a:r>
          </a:p>
          <a:p>
            <a:r>
              <a:rPr lang="en-GB" sz="2400" dirty="0">
                <a:solidFill>
                  <a:srgbClr val="29123A"/>
                </a:solidFill>
                <a:latin typeface="+mj-lt"/>
              </a:rPr>
              <a:t>2 are found to be marked.</a:t>
            </a:r>
          </a:p>
          <a:p>
            <a:r>
              <a:rPr lang="en-GB" sz="2400" dirty="0">
                <a:solidFill>
                  <a:srgbClr val="29123A"/>
                </a:solidFill>
                <a:latin typeface="+mj-lt"/>
              </a:rPr>
              <a:t>Estimated the number of wildcats in the park.</a:t>
            </a:r>
          </a:p>
          <a:p>
            <a:endParaRPr lang="en-GB" sz="2400" dirty="0">
              <a:solidFill>
                <a:srgbClr val="29123A"/>
              </a:solidFill>
              <a:latin typeface="+mj-lt"/>
            </a:endParaRPr>
          </a:p>
          <a:p>
            <a:r>
              <a:rPr lang="en-GB" sz="2400" dirty="0">
                <a:solidFill>
                  <a:srgbClr val="29123A"/>
                </a:solidFill>
                <a:latin typeface="+mj-lt"/>
              </a:rPr>
              <a:t>What assumptions have we made for this estimate to be accurate?</a:t>
            </a:r>
          </a:p>
        </p:txBody>
      </p:sp>
      <p:pic>
        <p:nvPicPr>
          <p:cNvPr id="54" name="Picture 2" descr="3,762 Cartoon Wildcat Illustrations &amp; Clip Art - iStock">
            <a:extLst>
              <a:ext uri="{FF2B5EF4-FFF2-40B4-BE49-F238E27FC236}">
                <a16:creationId xmlns:a16="http://schemas.microsoft.com/office/drawing/2014/main" id="{3EE9E8FF-0CA5-41A1-8F30-15A95A1035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087" b="89764" l="9967" r="89869">
                        <a14:foregroundMark x1="30556" y1="7087" x2="30556" y2="7087"/>
                        <a14:foregroundMark x1="35784" y1="34252" x2="35784" y2="34252"/>
                        <a14:foregroundMark x1="37092" y1="27559" x2="37092" y2="275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45" r="23281"/>
          <a:stretch/>
        </p:blipFill>
        <p:spPr bwMode="auto">
          <a:xfrm>
            <a:off x="8465273" y="107605"/>
            <a:ext cx="1408175" cy="1135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6A2741E6-ED0A-488D-A147-9FC749E21721}"/>
              </a:ext>
            </a:extLst>
          </p:cNvPr>
          <p:cNvSpPr/>
          <p:nvPr/>
        </p:nvSpPr>
        <p:spPr>
          <a:xfrm>
            <a:off x="17541" y="4577333"/>
            <a:ext cx="555077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532575"/>
                </a:solidFill>
              </a:rPr>
              <a:t>The initial 6 wildcats have had enough time to mix with the rest of the population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532575"/>
                </a:solidFill>
              </a:rPr>
              <a:t>No wildcats have been born or died in the week between taking the samples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532575"/>
                </a:solidFill>
              </a:rPr>
              <a:t>The marks on the wildcats have not come off between the taking the samples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B55A927-C10E-488B-B1CC-B19A1BE916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78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6" grpId="0" animBg="1"/>
      <p:bldP spid="48" grpId="0" animBg="1"/>
      <p:bldP spid="49" grpId="0"/>
      <p:bldP spid="50" grpId="0" animBg="1"/>
      <p:bldP spid="51" grpId="0"/>
      <p:bldP spid="5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08DC7763-488E-40FA-8EE5-62E07B257A3C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i="1" dirty="0">
                <a:solidFill>
                  <a:schemeClr val="accent3"/>
                </a:solidFill>
              </a:rPr>
              <a:t>How can we use the capture/recapture method for estimating population sizes?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6A244B-D234-4DE6-B34C-36EB1041E759}"/>
              </a:ext>
            </a:extLst>
          </p:cNvPr>
          <p:cNvSpPr/>
          <p:nvPr/>
        </p:nvSpPr>
        <p:spPr>
          <a:xfrm>
            <a:off x="1970473" y="1306794"/>
            <a:ext cx="1022152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chemeClr val="accent1"/>
                </a:solidFill>
              </a:rPr>
              <a:t>In a wildlife park, 9 deer are caught, marked and released. </a:t>
            </a:r>
          </a:p>
          <a:p>
            <a:r>
              <a:rPr lang="en-US" sz="4400" dirty="0">
                <a:solidFill>
                  <a:schemeClr val="accent1"/>
                </a:solidFill>
              </a:rPr>
              <a:t>A week later 10 deer are caught and 1 is found to be marked. </a:t>
            </a:r>
          </a:p>
          <a:p>
            <a:r>
              <a:rPr lang="en-US" sz="4400" dirty="0">
                <a:solidFill>
                  <a:schemeClr val="accent1"/>
                </a:solidFill>
              </a:rPr>
              <a:t>Estimate the number of deer in the park</a:t>
            </a:r>
            <a:endParaRPr lang="en-GB" sz="4400" dirty="0">
              <a:solidFill>
                <a:schemeClr val="accent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3E380F3-FC64-4321-9981-C04A5BBDF2E3}"/>
              </a:ext>
            </a:extLst>
          </p:cNvPr>
          <p:cNvSpPr txBox="1"/>
          <p:nvPr/>
        </p:nvSpPr>
        <p:spPr>
          <a:xfrm>
            <a:off x="10482599" y="4580501"/>
            <a:ext cx="148309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0" b="1" dirty="0">
                <a:solidFill>
                  <a:srgbClr val="00B0F0"/>
                </a:solidFill>
              </a:rPr>
              <a:t>90</a:t>
            </a:r>
          </a:p>
        </p:txBody>
      </p:sp>
      <p:pic>
        <p:nvPicPr>
          <p:cNvPr id="15" name="Picture 2" descr="Cartoon deer png images | PNGEgg">
            <a:extLst>
              <a:ext uri="{FF2B5EF4-FFF2-40B4-BE49-F238E27FC236}">
                <a16:creationId xmlns:a16="http://schemas.microsoft.com/office/drawing/2014/main" id="{E5F59C64-1319-41C1-89FA-85CB87DD6F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43" b="98879" l="1778" r="98889">
                        <a14:foregroundMark x1="8333" y1="17125" x2="9444" y2="22630"/>
                        <a14:foregroundMark x1="12222" y1="1427" x2="17111" y2="7136"/>
                        <a14:foregroundMark x1="17111" y1="7136" x2="23778" y2="11519"/>
                        <a14:foregroundMark x1="13333" y1="2243" x2="13333" y2="2243"/>
                        <a14:foregroundMark x1="5000" y1="79613" x2="5000" y2="79613"/>
                        <a14:foregroundMark x1="4111" y1="85831" x2="4111" y2="85831"/>
                        <a14:foregroundMark x1="1778" y1="77574" x2="1778" y2="77574"/>
                        <a14:foregroundMark x1="15111" y1="93986" x2="15111" y2="93986"/>
                        <a14:foregroundMark x1="45667" y1="98879" x2="45667" y2="98879"/>
                        <a14:foregroundMark x1="93556" y1="89602" x2="93556" y2="89602"/>
                        <a14:foregroundMark x1="98889" y1="83078" x2="98889" y2="830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63" y="2846560"/>
            <a:ext cx="1152498" cy="1256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100BDEA-54ED-4215-9E05-D3222CD976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595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08DC7763-488E-40FA-8EE5-62E07B257A3C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i="1" dirty="0">
                <a:solidFill>
                  <a:schemeClr val="accent3"/>
                </a:solidFill>
              </a:rPr>
              <a:t>How can we use the capture/recapture method for estimating population sizes?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6A244B-D234-4DE6-B34C-36EB1041E759}"/>
              </a:ext>
            </a:extLst>
          </p:cNvPr>
          <p:cNvSpPr/>
          <p:nvPr/>
        </p:nvSpPr>
        <p:spPr>
          <a:xfrm>
            <a:off x="1983823" y="1265616"/>
            <a:ext cx="1022152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chemeClr val="accent1"/>
                </a:solidFill>
              </a:rPr>
              <a:t>In a pond, 15 fish are caught, marked and released. </a:t>
            </a:r>
          </a:p>
          <a:p>
            <a:r>
              <a:rPr lang="en-US" sz="4400" dirty="0">
                <a:solidFill>
                  <a:schemeClr val="accent1"/>
                </a:solidFill>
              </a:rPr>
              <a:t>A week later 30 fish are caught and 3 are found to be marked. </a:t>
            </a:r>
          </a:p>
          <a:p>
            <a:r>
              <a:rPr lang="en-US" sz="4400" dirty="0">
                <a:solidFill>
                  <a:schemeClr val="accent1"/>
                </a:solidFill>
              </a:rPr>
              <a:t>Estimate the number of fish in the pond</a:t>
            </a:r>
            <a:endParaRPr lang="en-GB" sz="4400" dirty="0">
              <a:solidFill>
                <a:schemeClr val="accent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3E380F3-FC64-4321-9981-C04A5BBDF2E3}"/>
              </a:ext>
            </a:extLst>
          </p:cNvPr>
          <p:cNvSpPr txBox="1"/>
          <p:nvPr/>
        </p:nvSpPr>
        <p:spPr>
          <a:xfrm>
            <a:off x="9709212" y="4510468"/>
            <a:ext cx="213231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0" b="1" dirty="0">
                <a:solidFill>
                  <a:srgbClr val="00B0F0"/>
                </a:solidFill>
              </a:rPr>
              <a:t>150</a:t>
            </a:r>
          </a:p>
        </p:txBody>
      </p:sp>
      <p:pic>
        <p:nvPicPr>
          <p:cNvPr id="12" name="Picture 11" descr="Big Fish Clipart No Background Collection - Fish Clipart No Background –  Stunning free transparent png clipart images free download">
            <a:extLst>
              <a:ext uri="{FF2B5EF4-FFF2-40B4-BE49-F238E27FC236}">
                <a16:creationId xmlns:a16="http://schemas.microsoft.com/office/drawing/2014/main" id="{7ABD00B5-465D-4507-98E2-79FCF97FD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57" b="91514" l="10000" r="90000">
                        <a14:foregroundMark x1="23929" y1="41514" x2="26190" y2="38532"/>
                        <a14:foregroundMark x1="29524" y1="40826" x2="31667" y2="41972"/>
                        <a14:foregroundMark x1="44167" y1="8257" x2="50595" y2="8486"/>
                        <a14:foregroundMark x1="39524" y1="91514" x2="44643" y2="912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3308" y="3047934"/>
            <a:ext cx="1232916" cy="63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Big Fish Clipart No Background Collection - Fish Clipart No Background –  Stunning free transparent png clipart images free download">
            <a:extLst>
              <a:ext uri="{FF2B5EF4-FFF2-40B4-BE49-F238E27FC236}">
                <a16:creationId xmlns:a16="http://schemas.microsoft.com/office/drawing/2014/main" id="{F7B6A934-C3B8-44E6-AC28-5050DA4DD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57" b="91514" l="10000" r="90000">
                        <a14:foregroundMark x1="23929" y1="41514" x2="26190" y2="38532"/>
                        <a14:foregroundMark x1="29524" y1="40826" x2="31667" y2="41972"/>
                        <a14:foregroundMark x1="44167" y1="8257" x2="50595" y2="8486"/>
                        <a14:foregroundMark x1="39524" y1="91514" x2="44643" y2="912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915" y="3311519"/>
            <a:ext cx="1232916" cy="63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Big Fish Clipart No Background Collection - Fish Clipart No Background –  Stunning free transparent png clipart images free download">
            <a:extLst>
              <a:ext uri="{FF2B5EF4-FFF2-40B4-BE49-F238E27FC236}">
                <a16:creationId xmlns:a16="http://schemas.microsoft.com/office/drawing/2014/main" id="{F79685AA-9932-45BE-89BA-03641E406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57" b="91514" l="10000" r="90000">
                        <a14:foregroundMark x1="23929" y1="41514" x2="26190" y2="38532"/>
                        <a14:foregroundMark x1="29524" y1="40826" x2="31667" y2="41972"/>
                        <a14:foregroundMark x1="44167" y1="8257" x2="50595" y2="8486"/>
                        <a14:foregroundMark x1="39524" y1="91514" x2="44643" y2="912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08" y="2655707"/>
            <a:ext cx="1232916" cy="63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Big Fish Clipart No Background Collection - Fish Clipart No Background –  Stunning free transparent png clipart images free download">
            <a:extLst>
              <a:ext uri="{FF2B5EF4-FFF2-40B4-BE49-F238E27FC236}">
                <a16:creationId xmlns:a16="http://schemas.microsoft.com/office/drawing/2014/main" id="{AA90F4F7-DC03-474D-BC8D-B3CC7C009B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57" b="91514" l="10000" r="90000">
                        <a14:foregroundMark x1="23929" y1="41514" x2="26190" y2="38532"/>
                        <a14:foregroundMark x1="29524" y1="40826" x2="31667" y2="41972"/>
                        <a14:foregroundMark x1="44167" y1="8257" x2="50595" y2="8486"/>
                        <a14:foregroundMark x1="39524" y1="91514" x2="44643" y2="912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059" y="2690436"/>
            <a:ext cx="1232916" cy="63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Big Fish Clipart No Background Collection - Fish Clipart No Background –  Stunning free transparent png clipart images free download">
            <a:extLst>
              <a:ext uri="{FF2B5EF4-FFF2-40B4-BE49-F238E27FC236}">
                <a16:creationId xmlns:a16="http://schemas.microsoft.com/office/drawing/2014/main" id="{19E13687-C60C-41B5-96E0-D776E0272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57" b="91514" l="10000" r="90000">
                        <a14:foregroundMark x1="23929" y1="41514" x2="26190" y2="38532"/>
                        <a14:foregroundMark x1="29524" y1="40826" x2="31667" y2="41972"/>
                        <a14:foregroundMark x1="44167" y1="8257" x2="50595" y2="8486"/>
                        <a14:foregroundMark x1="39524" y1="91514" x2="44643" y2="912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417" y="3072816"/>
            <a:ext cx="1232916" cy="63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Big Fish Clipart No Background Collection - Fish Clipart No Background –  Stunning free transparent png clipart images free download">
            <a:extLst>
              <a:ext uri="{FF2B5EF4-FFF2-40B4-BE49-F238E27FC236}">
                <a16:creationId xmlns:a16="http://schemas.microsoft.com/office/drawing/2014/main" id="{0A3BEC16-9604-4B66-AEA2-372B73FBB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57" b="91514" l="10000" r="90000">
                        <a14:foregroundMark x1="23929" y1="41514" x2="26190" y2="38532"/>
                        <a14:foregroundMark x1="29524" y1="40826" x2="31667" y2="41972"/>
                        <a14:foregroundMark x1="44167" y1="8257" x2="50595" y2="8486"/>
                        <a14:foregroundMark x1="39524" y1="91514" x2="44643" y2="912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69" y="3626440"/>
            <a:ext cx="1232916" cy="63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Big Fish Clipart No Background Collection - Fish Clipart No Background –  Stunning free transparent png clipart images free download">
            <a:extLst>
              <a:ext uri="{FF2B5EF4-FFF2-40B4-BE49-F238E27FC236}">
                <a16:creationId xmlns:a16="http://schemas.microsoft.com/office/drawing/2014/main" id="{24AA5CE8-B27D-402A-A284-E511CEBE4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57" b="91514" l="10000" r="90000">
                        <a14:foregroundMark x1="23929" y1="41514" x2="26190" y2="38532"/>
                        <a14:foregroundMark x1="29524" y1="40826" x2="31667" y2="41972"/>
                        <a14:foregroundMark x1="44167" y1="8257" x2="50595" y2="8486"/>
                        <a14:foregroundMark x1="39524" y1="91514" x2="44643" y2="912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818" y="3573593"/>
            <a:ext cx="1232916" cy="63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 descr="Big Fish Clipart No Background Collection - Fish Clipart No Background –  Stunning free transparent png clipart images free download">
            <a:extLst>
              <a:ext uri="{FF2B5EF4-FFF2-40B4-BE49-F238E27FC236}">
                <a16:creationId xmlns:a16="http://schemas.microsoft.com/office/drawing/2014/main" id="{CA38F420-1D4B-4F2D-B161-850FEEFE0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57" b="91514" l="10000" r="90000">
                        <a14:foregroundMark x1="23929" y1="41514" x2="26190" y2="38532"/>
                        <a14:foregroundMark x1="29524" y1="40826" x2="31667" y2="41972"/>
                        <a14:foregroundMark x1="44167" y1="8257" x2="50595" y2="8486"/>
                        <a14:foregroundMark x1="39524" y1="91514" x2="44643" y2="912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113" y="2602860"/>
            <a:ext cx="1232916" cy="63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0BAFBD7-7AE9-4E6B-9983-C1D6692F65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434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08DC7763-488E-40FA-8EE5-62E07B257A3C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i="1" dirty="0">
                <a:solidFill>
                  <a:schemeClr val="accent3"/>
                </a:solidFill>
              </a:rPr>
              <a:t>How can we use the capture/recapture method for estimating population sizes?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6A244B-D234-4DE6-B34C-36EB1041E759}"/>
              </a:ext>
            </a:extLst>
          </p:cNvPr>
          <p:cNvSpPr/>
          <p:nvPr/>
        </p:nvSpPr>
        <p:spPr>
          <a:xfrm>
            <a:off x="1970474" y="1211802"/>
            <a:ext cx="1022152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chemeClr val="accent1"/>
                </a:solidFill>
              </a:rPr>
              <a:t>In a nature reserve, 120 badgers are caught, marked and released. </a:t>
            </a:r>
          </a:p>
          <a:p>
            <a:r>
              <a:rPr lang="en-US" sz="4400" dirty="0">
                <a:solidFill>
                  <a:schemeClr val="accent1"/>
                </a:solidFill>
              </a:rPr>
              <a:t>A week later 60 badgers are caught and 8 are found to be marked. </a:t>
            </a:r>
          </a:p>
          <a:p>
            <a:r>
              <a:rPr lang="en-US" sz="4400" dirty="0">
                <a:solidFill>
                  <a:schemeClr val="accent1"/>
                </a:solidFill>
              </a:rPr>
              <a:t>Estimate the number of badgers in the reserve</a:t>
            </a:r>
            <a:endParaRPr lang="en-GB" sz="4400" dirty="0">
              <a:solidFill>
                <a:schemeClr val="accent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3E380F3-FC64-4321-9981-C04A5BBDF2E3}"/>
              </a:ext>
            </a:extLst>
          </p:cNvPr>
          <p:cNvSpPr txBox="1"/>
          <p:nvPr/>
        </p:nvSpPr>
        <p:spPr>
          <a:xfrm>
            <a:off x="9709212" y="4510468"/>
            <a:ext cx="213231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0" b="1" dirty="0">
                <a:solidFill>
                  <a:srgbClr val="00B0F0"/>
                </a:solidFill>
              </a:rPr>
              <a:t>900</a:t>
            </a:r>
          </a:p>
        </p:txBody>
      </p:sp>
      <p:pic>
        <p:nvPicPr>
          <p:cNvPr id="23" name="Picture 2" descr="Badger PNG">
            <a:extLst>
              <a:ext uri="{FF2B5EF4-FFF2-40B4-BE49-F238E27FC236}">
                <a16:creationId xmlns:a16="http://schemas.microsoft.com/office/drawing/2014/main" id="{D70C5F57-E82D-40FA-8FB2-0360870CF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6" y="2737069"/>
            <a:ext cx="1862135" cy="1018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E599764-46B7-4CEF-890D-E31CD26205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570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08DC7763-488E-40FA-8EE5-62E07B257A3C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i="1" dirty="0">
                <a:solidFill>
                  <a:schemeClr val="accent3"/>
                </a:solidFill>
              </a:rPr>
              <a:t>How can we use the capture/recapture method for estimating population sizes?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6A244B-D234-4DE6-B34C-36EB1041E759}"/>
              </a:ext>
            </a:extLst>
          </p:cNvPr>
          <p:cNvSpPr/>
          <p:nvPr/>
        </p:nvSpPr>
        <p:spPr>
          <a:xfrm>
            <a:off x="1970473" y="1283369"/>
            <a:ext cx="1022152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chemeClr val="accent1"/>
                </a:solidFill>
              </a:rPr>
              <a:t>In a wildlife park, 27 pheasants are caught, marked and released. </a:t>
            </a:r>
          </a:p>
          <a:p>
            <a:r>
              <a:rPr lang="en-US" sz="4400" dirty="0">
                <a:solidFill>
                  <a:schemeClr val="accent1"/>
                </a:solidFill>
              </a:rPr>
              <a:t>A week later 50 pheasants are caught and 3 are found to be marked. </a:t>
            </a:r>
          </a:p>
          <a:p>
            <a:r>
              <a:rPr lang="en-US" sz="4400" dirty="0">
                <a:solidFill>
                  <a:schemeClr val="accent1"/>
                </a:solidFill>
              </a:rPr>
              <a:t>Estimate the number of pheasants in the park </a:t>
            </a:r>
            <a:endParaRPr lang="en-GB" sz="4400" dirty="0">
              <a:solidFill>
                <a:schemeClr val="accent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3E380F3-FC64-4321-9981-C04A5BBDF2E3}"/>
              </a:ext>
            </a:extLst>
          </p:cNvPr>
          <p:cNvSpPr txBox="1"/>
          <p:nvPr/>
        </p:nvSpPr>
        <p:spPr>
          <a:xfrm>
            <a:off x="9709212" y="4510468"/>
            <a:ext cx="213231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0" b="1" dirty="0">
                <a:solidFill>
                  <a:srgbClr val="00B0F0"/>
                </a:solidFill>
              </a:rPr>
              <a:t>450</a:t>
            </a:r>
          </a:p>
        </p:txBody>
      </p:sp>
      <p:pic>
        <p:nvPicPr>
          <p:cNvPr id="12" name="Picture 2" descr="Pheasant Stock Illustration - Download Image Now - iStock">
            <a:extLst>
              <a:ext uri="{FF2B5EF4-FFF2-40B4-BE49-F238E27FC236}">
                <a16:creationId xmlns:a16="http://schemas.microsoft.com/office/drawing/2014/main" id="{D187E5D4-32EC-4C08-AA54-E4CB206F5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924" b="94444" l="9901" r="99406">
                        <a14:foregroundMark x1="89505" y1="2924" x2="89505" y2="2924"/>
                        <a14:foregroundMark x1="84356" y1="7018" x2="84356" y2="7018"/>
                        <a14:foregroundMark x1="96436" y1="7310" x2="96436" y2="7310"/>
                        <a14:foregroundMark x1="98218" y1="6725" x2="98218" y2="6725"/>
                        <a14:foregroundMark x1="99406" y1="7018" x2="99406" y2="7018"/>
                        <a14:foregroundMark x1="69109" y1="51462" x2="69109" y2="51462"/>
                        <a14:foregroundMark x1="67921" y1="55848" x2="67921" y2="55848"/>
                        <a14:foregroundMark x1="64554" y1="58772" x2="64554" y2="58772"/>
                        <a14:foregroundMark x1="64554" y1="52047" x2="64554" y2="52047"/>
                        <a14:foregroundMark x1="62772" y1="58772" x2="62772" y2="58772"/>
                        <a14:foregroundMark x1="62376" y1="68421" x2="62376" y2="68421"/>
                        <a14:foregroundMark x1="71683" y1="83918" x2="71683" y2="83918"/>
                        <a14:foregroundMark x1="67327" y1="94444" x2="67327" y2="94444"/>
                        <a14:foregroundMark x1="75248" y1="94152" x2="75248" y2="94152"/>
                        <a14:foregroundMark x1="25347" y1="78947" x2="25347" y2="78947"/>
                        <a14:foregroundMark x1="85149" y1="21930" x2="85149" y2="21930"/>
                        <a14:foregroundMark x1="81782" y1="21053" x2="81782" y2="21053"/>
                        <a14:foregroundMark x1="80594" y1="21345" x2="80594" y2="213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49483" y="2744912"/>
            <a:ext cx="1916758" cy="1298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78907F6-E4AD-480A-9BB7-D944164533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6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08DC7763-488E-40FA-8EE5-62E07B257A3C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i="1" dirty="0">
                <a:solidFill>
                  <a:schemeClr val="accent3"/>
                </a:solidFill>
              </a:rPr>
              <a:t>How can we use the capture/recapture method for estimating population sizes?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6A244B-D234-4DE6-B34C-36EB1041E759}"/>
              </a:ext>
            </a:extLst>
          </p:cNvPr>
          <p:cNvSpPr/>
          <p:nvPr/>
        </p:nvSpPr>
        <p:spPr>
          <a:xfrm>
            <a:off x="1970473" y="1336089"/>
            <a:ext cx="1022152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chemeClr val="accent1"/>
                </a:solidFill>
              </a:rPr>
              <a:t>In a wildlife park, 31 rabbits are caught, marked and released. </a:t>
            </a:r>
          </a:p>
          <a:p>
            <a:r>
              <a:rPr lang="en-US" sz="4400" dirty="0">
                <a:solidFill>
                  <a:schemeClr val="accent1"/>
                </a:solidFill>
              </a:rPr>
              <a:t>A week later 30 rabbits are caught and 1 is found to be marked. </a:t>
            </a:r>
          </a:p>
          <a:p>
            <a:r>
              <a:rPr lang="en-US" sz="4400" dirty="0">
                <a:solidFill>
                  <a:schemeClr val="accent1"/>
                </a:solidFill>
              </a:rPr>
              <a:t>Estimate the number of rabbits in the park</a:t>
            </a:r>
            <a:endParaRPr lang="en-GB" sz="4400" dirty="0">
              <a:solidFill>
                <a:schemeClr val="accent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3E380F3-FC64-4321-9981-C04A5BBDF2E3}"/>
              </a:ext>
            </a:extLst>
          </p:cNvPr>
          <p:cNvSpPr txBox="1"/>
          <p:nvPr/>
        </p:nvSpPr>
        <p:spPr>
          <a:xfrm>
            <a:off x="9709212" y="4510468"/>
            <a:ext cx="213231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0" b="1" dirty="0">
                <a:solidFill>
                  <a:srgbClr val="00B0F0"/>
                </a:solidFill>
              </a:rPr>
              <a:t>930</a:t>
            </a:r>
          </a:p>
        </p:txBody>
      </p:sp>
      <p:pic>
        <p:nvPicPr>
          <p:cNvPr id="13" name="Picture 2" descr="Cartoon Rabbits | Free Download Clip Art | Free Clip Art | on ... | Bambi  disney, Disney cartoon characters, Cartoon bunny">
            <a:extLst>
              <a:ext uri="{FF2B5EF4-FFF2-40B4-BE49-F238E27FC236}">
                <a16:creationId xmlns:a16="http://schemas.microsoft.com/office/drawing/2014/main" id="{876249C4-A6D1-4BE8-92E4-7341C7FF4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2656496"/>
            <a:ext cx="1814484" cy="1519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863F7DC-9F98-46FA-8F89-80AB6C5008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482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0F9FA65-FAC6-41E3-8809-D78F981FD63C}"/>
              </a:ext>
            </a:extLst>
          </p:cNvPr>
          <p:cNvSpPr txBox="1">
            <a:spLocks/>
          </p:cNvSpPr>
          <p:nvPr/>
        </p:nvSpPr>
        <p:spPr>
          <a:xfrm>
            <a:off x="214913" y="1580225"/>
            <a:ext cx="11762173" cy="4568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800" b="1" dirty="0">
                <a:solidFill>
                  <a:schemeClr val="accent1"/>
                </a:solidFill>
              </a:rPr>
              <a:t>Practise Questions</a:t>
            </a:r>
          </a:p>
          <a:p>
            <a:endParaRPr lang="en-GB" sz="8800" b="1" dirty="0">
              <a:solidFill>
                <a:schemeClr val="accent1"/>
              </a:solidFill>
            </a:endParaRPr>
          </a:p>
          <a:p>
            <a:endParaRPr lang="en-GB" sz="8800" b="1" dirty="0">
              <a:solidFill>
                <a:schemeClr val="accent1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925B3CC-E3B5-4879-88AE-2B1DF85E0EB5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i="1" dirty="0">
                <a:solidFill>
                  <a:schemeClr val="accent3"/>
                </a:solidFill>
              </a:rPr>
              <a:t>How can we use the capture/recapture method for estimating population sizes?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227B027-CB8D-44E6-B63F-BE7BC60BE841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50" y="1580225"/>
            <a:ext cx="1353600" cy="1353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2B7CF6E-E8CB-432C-9F36-4BBF34D44B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9861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925B3CC-E3B5-4879-88AE-2B1DF85E0EB5}"/>
              </a:ext>
            </a:extLst>
          </p:cNvPr>
          <p:cNvSpPr txBox="1">
            <a:spLocks/>
          </p:cNvSpPr>
          <p:nvPr/>
        </p:nvSpPr>
        <p:spPr>
          <a:xfrm>
            <a:off x="1499870" y="6342208"/>
            <a:ext cx="8049544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i="1" dirty="0">
                <a:solidFill>
                  <a:schemeClr val="accent3"/>
                </a:solidFill>
              </a:rPr>
              <a:t>How can we use the capture/recapture method for estimating population sizes?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73E112F3-8B5D-4F83-B6EF-837026CE4553}"/>
              </a:ext>
            </a:extLst>
          </p:cNvPr>
          <p:cNvSpPr txBox="1">
            <a:spLocks/>
          </p:cNvSpPr>
          <p:nvPr/>
        </p:nvSpPr>
        <p:spPr>
          <a:xfrm>
            <a:off x="0" y="683581"/>
            <a:ext cx="10668000" cy="5910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3600" b="1" dirty="0">
                <a:solidFill>
                  <a:srgbClr val="7030A0"/>
                </a:solidFill>
              </a:rPr>
              <a:t>CHALLENGE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8CD536-7EC5-4E1A-A3FA-689CAC1BE682}"/>
              </a:ext>
            </a:extLst>
          </p:cNvPr>
          <p:cNvSpPr/>
          <p:nvPr/>
        </p:nvSpPr>
        <p:spPr>
          <a:xfrm>
            <a:off x="39589" y="1232439"/>
            <a:ext cx="12069553" cy="1569660"/>
          </a:xfrm>
          <a:prstGeom prst="rect">
            <a:avLst/>
          </a:prstGeom>
          <a:ln>
            <a:solidFill>
              <a:srgbClr val="CC99FF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29123A"/>
                </a:solidFill>
              </a:rPr>
              <a:t>On a farm, some rabbits are caught, marked and released. </a:t>
            </a:r>
          </a:p>
          <a:p>
            <a:r>
              <a:rPr lang="en-US" sz="2400" dirty="0">
                <a:solidFill>
                  <a:srgbClr val="29123A"/>
                </a:solidFill>
              </a:rPr>
              <a:t>2 days later, 15 rabbits are caught and 3 are found to be marked. </a:t>
            </a:r>
          </a:p>
          <a:p>
            <a:r>
              <a:rPr lang="en-US" sz="2400" dirty="0">
                <a:solidFill>
                  <a:srgbClr val="29123A"/>
                </a:solidFill>
              </a:rPr>
              <a:t>It is estimated that there were 150 rabbits on the farm</a:t>
            </a:r>
          </a:p>
          <a:p>
            <a:r>
              <a:rPr lang="en-US" sz="2400" dirty="0">
                <a:solidFill>
                  <a:srgbClr val="29123A"/>
                </a:solidFill>
              </a:rPr>
              <a:t>How many were caught and marked for the original sample?</a:t>
            </a:r>
            <a:endParaRPr lang="en-GB" sz="2400" dirty="0">
              <a:solidFill>
                <a:srgbClr val="29123A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93A6862-35BC-4D6A-B1C8-F16CC568211D}"/>
              </a:ext>
            </a:extLst>
          </p:cNvPr>
          <p:cNvSpPr/>
          <p:nvPr/>
        </p:nvSpPr>
        <p:spPr>
          <a:xfrm>
            <a:off x="39589" y="2880731"/>
            <a:ext cx="12069553" cy="1569660"/>
          </a:xfrm>
          <a:prstGeom prst="rect">
            <a:avLst/>
          </a:prstGeom>
          <a:ln>
            <a:solidFill>
              <a:srgbClr val="CC99FF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29123A"/>
                </a:solidFill>
              </a:rPr>
              <a:t>In a hedgerow, 8 badgers are caught, marked and released. </a:t>
            </a:r>
          </a:p>
          <a:p>
            <a:r>
              <a:rPr lang="en-US" sz="2400" dirty="0">
                <a:solidFill>
                  <a:srgbClr val="29123A"/>
                </a:solidFill>
              </a:rPr>
              <a:t>The next week, 10 badgers are caught and the ones which are marked are counted</a:t>
            </a:r>
          </a:p>
          <a:p>
            <a:r>
              <a:rPr lang="en-US" sz="2400" dirty="0">
                <a:solidFill>
                  <a:srgbClr val="29123A"/>
                </a:solidFill>
              </a:rPr>
              <a:t>It is estimated that there are 20 badgers in the hedgerow</a:t>
            </a:r>
          </a:p>
          <a:p>
            <a:r>
              <a:rPr lang="en-US" sz="2400" dirty="0">
                <a:solidFill>
                  <a:srgbClr val="29123A"/>
                </a:solidFill>
              </a:rPr>
              <a:t>How many were found to be marked in the second sample?</a:t>
            </a:r>
            <a:endParaRPr lang="en-GB" sz="2400" dirty="0">
              <a:solidFill>
                <a:srgbClr val="29123A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6BCE05C-CAA7-439F-9F44-B3D98710CA8D}"/>
              </a:ext>
            </a:extLst>
          </p:cNvPr>
          <p:cNvSpPr/>
          <p:nvPr/>
        </p:nvSpPr>
        <p:spPr>
          <a:xfrm>
            <a:off x="39589" y="4521129"/>
            <a:ext cx="12069553" cy="1569660"/>
          </a:xfrm>
          <a:prstGeom prst="rect">
            <a:avLst/>
          </a:prstGeom>
          <a:ln>
            <a:solidFill>
              <a:srgbClr val="CC99FF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29123A"/>
                </a:solidFill>
              </a:rPr>
              <a:t>In a national park, 12 tigers are caught, tagged and released. </a:t>
            </a:r>
          </a:p>
          <a:p>
            <a:r>
              <a:rPr lang="en-US" sz="2400" dirty="0">
                <a:solidFill>
                  <a:srgbClr val="29123A"/>
                </a:solidFill>
              </a:rPr>
              <a:t>A week later, a second sample of tigers are caught and 8 are found to be tagged</a:t>
            </a:r>
          </a:p>
          <a:p>
            <a:r>
              <a:rPr lang="en-US" sz="2400" dirty="0">
                <a:solidFill>
                  <a:srgbClr val="29123A"/>
                </a:solidFill>
              </a:rPr>
              <a:t>It is estimated that 75 tigers are in the park</a:t>
            </a:r>
          </a:p>
          <a:p>
            <a:r>
              <a:rPr lang="en-US" sz="2400" dirty="0">
                <a:solidFill>
                  <a:srgbClr val="29123A"/>
                </a:solidFill>
              </a:rPr>
              <a:t>How many tigers were checked in the second sample?</a:t>
            </a:r>
            <a:endParaRPr lang="en-GB" sz="2400" dirty="0">
              <a:solidFill>
                <a:srgbClr val="29123A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6881096-9B9C-47C7-8936-DB19BF69F1E6}"/>
              </a:ext>
            </a:extLst>
          </p:cNvPr>
          <p:cNvSpPr txBox="1"/>
          <p:nvPr/>
        </p:nvSpPr>
        <p:spPr>
          <a:xfrm>
            <a:off x="10324783" y="1201661"/>
            <a:ext cx="148309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0" b="1" dirty="0">
                <a:solidFill>
                  <a:srgbClr val="00B0F0"/>
                </a:solidFill>
              </a:rPr>
              <a:t>30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54352E5-23DA-470D-B21A-0F485D14AA75}"/>
              </a:ext>
            </a:extLst>
          </p:cNvPr>
          <p:cNvSpPr txBox="1"/>
          <p:nvPr/>
        </p:nvSpPr>
        <p:spPr>
          <a:xfrm>
            <a:off x="10589879" y="2880731"/>
            <a:ext cx="83388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0" b="1" dirty="0">
                <a:solidFill>
                  <a:srgbClr val="00B0F0"/>
                </a:solidFill>
              </a:rPr>
              <a:t>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A959D1B-E426-4938-B9EC-3F5293785119}"/>
              </a:ext>
            </a:extLst>
          </p:cNvPr>
          <p:cNvSpPr txBox="1"/>
          <p:nvPr/>
        </p:nvSpPr>
        <p:spPr>
          <a:xfrm>
            <a:off x="10265271" y="4521129"/>
            <a:ext cx="148309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0" b="1" dirty="0">
                <a:solidFill>
                  <a:srgbClr val="00B0F0"/>
                </a:solidFill>
              </a:rPr>
              <a:t>50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96B27E7-3A7C-400C-AB74-687066059A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84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</p:bldLst>
  </p:timing>
</p:sld>
</file>

<file path=ppt/theme/theme1.xml><?xml version="1.0" encoding="utf-8"?>
<a:theme xmlns:a="http://schemas.openxmlformats.org/drawingml/2006/main" name="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1305</TotalTime>
  <Words>1513</Words>
  <Application>Microsoft Office PowerPoint</Application>
  <PresentationFormat>Widescreen</PresentationFormat>
  <Paragraphs>154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Office Theme</vt:lpstr>
      <vt:lpstr>What is Data and how do we collect it?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11: Confidence Intervals and the Central Limit Theorem</dc:title>
  <dc:creator>Mrs E Hodgetts</dc:creator>
  <cp:lastModifiedBy>Mrs Hodgetts</cp:lastModifiedBy>
  <cp:revision>97</cp:revision>
  <dcterms:created xsi:type="dcterms:W3CDTF">2022-05-17T07:55:04Z</dcterms:created>
  <dcterms:modified xsi:type="dcterms:W3CDTF">2023-09-27T20:27:14Z</dcterms:modified>
</cp:coreProperties>
</file>