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21"/>
  </p:notesMasterIdLst>
  <p:sldIdLst>
    <p:sldId id="256" r:id="rId2"/>
    <p:sldId id="289" r:id="rId3"/>
    <p:sldId id="307" r:id="rId4"/>
    <p:sldId id="308" r:id="rId5"/>
    <p:sldId id="306" r:id="rId6"/>
    <p:sldId id="293" r:id="rId7"/>
    <p:sldId id="310" r:id="rId8"/>
    <p:sldId id="298" r:id="rId9"/>
    <p:sldId id="299" r:id="rId10"/>
    <p:sldId id="300" r:id="rId11"/>
    <p:sldId id="301" r:id="rId12"/>
    <p:sldId id="302" r:id="rId13"/>
    <p:sldId id="309" r:id="rId14"/>
    <p:sldId id="311" r:id="rId15"/>
    <p:sldId id="312" r:id="rId16"/>
    <p:sldId id="313" r:id="rId17"/>
    <p:sldId id="314" r:id="rId18"/>
    <p:sldId id="315" r:id="rId19"/>
    <p:sldId id="295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BB4D3524-65F4-47CE-8967-DEE287058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00985A-161B-499F-AD95-C13EFC5D47B7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652F820-C479-4E54-A99B-DD55BB1A0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13AFB56-7B75-4116-8111-0B1390E84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B777419-20BE-414F-A941-73D957CF3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5C4A60-D0BF-4749-8E05-35F7573F93F2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B89A9543-5B4E-482D-BF94-E6025E1649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83824ED-0923-4D9F-8E01-D92BC06C7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A2CC5C37-AF27-4082-B983-915470B5E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599CE1-88A3-43C9-9F18-BC95C8FD39EA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0E45DB31-A322-410B-80E4-0E707314EA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130A0AD4-A884-4357-A66F-4CAFEF120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4FAB8CD-25C4-4842-9A41-38F1F3FD0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971014-6F3C-46E2-AB6F-181D3749EBAD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276E0FB-6D27-4F90-AE0C-90F5F34EE1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C1D14359-2282-4830-A71A-6EAD8E962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7DD65A9F-97D6-485D-BDA8-4C1BD5AD8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0E1437-C70C-47C0-B371-D660DEE68938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FDA3D4D-4508-4289-8941-C93AD2C99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785B31C-46CF-4C66-930C-82FB5D3A5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D238B52-BBD1-4FF0-8E30-B408D43AA2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7E731D-B619-4691-BEA5-680DD6742498}" type="slidenum">
              <a:rPr lang="en-GB" altLang="en-US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2627BE55-CBDD-40E8-B84C-6274E57AD9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48CEC38-A86D-4B81-BE23-D9772E96C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DCFC7DBA-12F9-4C04-9C00-66408FE8E8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F35E3F-06BB-44BB-8C39-302D22F1ACE7}" type="slidenum">
              <a:rPr lang="en-GB" altLang="en-US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D1CEBAC5-BD9F-454D-9960-27F0AF4B30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A6731B6-95C7-4CE2-89DC-D1D2BC74A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9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9706"/>
            <a:ext cx="9144000" cy="1396042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What is Data and how do we collect it?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 fontScale="925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69CE5-CAD1-4AB1-A431-7CA3FD855F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2858"/>
            <a:ext cx="2880000" cy="16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2944498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Systematic Sampling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2FEE15-9D23-494C-94D5-654343AF4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C41A4D-09FF-41EC-A39A-DDF8FC377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1" y="1458117"/>
            <a:ext cx="12007518" cy="31937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771EE-1DC2-4855-9053-055E139C7B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69D76A-68E9-4DF1-A948-9204B6D863DE}"/>
              </a:ext>
            </a:extLst>
          </p:cNvPr>
          <p:cNvSpPr/>
          <p:nvPr/>
        </p:nvSpPr>
        <p:spPr>
          <a:xfrm>
            <a:off x="106532" y="1120676"/>
            <a:ext cx="118339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</a:rPr>
              <a:t>The Knowledge Phase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</a:rPr>
              <a:t>A Systematic Sample is a sampling method which uses a system of a regular interval to find the sample.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</a:rPr>
              <a:t>After selecting a random starting point, we then calculate what is known as the ‘regular interval’ which determines how often we select a sample unit form the population.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</a:rPr>
              <a:t>This ‘regular interval’ is not random and must be calculated using the population size (or an estimate of it) and the sample size you are intending to create</a:t>
            </a:r>
            <a:endParaRPr lang="en-GB" sz="24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</a:rPr>
              <a:t>When Taking a Systematic sample we must first be able to calculate the interval:</a:t>
            </a:r>
            <a:endParaRPr lang="en-GB" sz="2400" dirty="0">
              <a:solidFill>
                <a:schemeClr val="accent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400" u="sng" dirty="0">
                <a:solidFill>
                  <a:schemeClr val="accent1"/>
                </a:solidFill>
                <a:latin typeface="Calibri Light" panose="020F0302020204030204" pitchFamily="34" charset="0"/>
              </a:rPr>
              <a:t>Population</a:t>
            </a:r>
            <a:endParaRPr lang="en-GB" sz="2400" dirty="0">
              <a:solidFill>
                <a:schemeClr val="accent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</a:rPr>
              <a:t>Sample Size</a:t>
            </a:r>
            <a:endParaRPr lang="en-GB" sz="24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26603E-B079-423F-8718-76CF882D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7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69D76A-68E9-4DF1-A948-9204B6D863DE}"/>
              </a:ext>
            </a:extLst>
          </p:cNvPr>
          <p:cNvSpPr/>
          <p:nvPr/>
        </p:nvSpPr>
        <p:spPr>
          <a:xfrm>
            <a:off x="106532" y="799429"/>
            <a:ext cx="11833934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A street in Halesowen has 280 houses.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What would the regular interval be for a </a:t>
            </a:r>
            <a:br>
              <a:rPr lang="en-GB" sz="2400" dirty="0">
                <a:solidFill>
                  <a:schemeClr val="accent1"/>
                </a:solidFill>
              </a:rPr>
            </a:br>
            <a:r>
              <a:rPr lang="en-GB" sz="2400" dirty="0">
                <a:solidFill>
                  <a:schemeClr val="accent1"/>
                </a:solidFill>
              </a:rPr>
              <a:t>sample of 8 houses?</a:t>
            </a:r>
          </a:p>
          <a:p>
            <a:endParaRPr lang="en-GB" sz="2400" dirty="0">
              <a:solidFill>
                <a:schemeClr val="accent1"/>
              </a:solidFill>
              <a:effectLst/>
            </a:endParaRPr>
          </a:p>
          <a:p>
            <a:r>
              <a:rPr lang="en-GB" sz="2400" u="sng" dirty="0">
                <a:solidFill>
                  <a:schemeClr val="accent1"/>
                </a:solidFill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A factory produces approximately 300 bolts per hour.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What would the regular interval be for a </a:t>
            </a:r>
            <a:br>
              <a:rPr lang="en-GB" sz="2400" dirty="0">
                <a:solidFill>
                  <a:schemeClr val="accent1"/>
                </a:solidFill>
              </a:rPr>
            </a:br>
            <a:r>
              <a:rPr lang="en-GB" sz="2400" dirty="0">
                <a:solidFill>
                  <a:schemeClr val="accent1"/>
                </a:solidFill>
              </a:rPr>
              <a:t>sample of 20 bolts per hour?</a:t>
            </a:r>
          </a:p>
          <a:p>
            <a:endParaRPr lang="en-GB" sz="2400" u="sng" dirty="0">
              <a:solidFill>
                <a:schemeClr val="accent1"/>
              </a:solidFill>
            </a:endParaRPr>
          </a:p>
          <a:p>
            <a:r>
              <a:rPr lang="en-GB" sz="2400" u="sng" dirty="0">
                <a:solidFill>
                  <a:schemeClr val="accent1"/>
                </a:solidFill>
              </a:rPr>
              <a:t>YOU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A shop has approximately 217 customer per day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What would the regular interval be for a </a:t>
            </a:r>
            <a:br>
              <a:rPr lang="en-GB" sz="2400" dirty="0">
                <a:solidFill>
                  <a:schemeClr val="accent1"/>
                </a:solidFill>
              </a:rPr>
            </a:br>
            <a:r>
              <a:rPr lang="en-GB" sz="2400" dirty="0">
                <a:solidFill>
                  <a:schemeClr val="accent1"/>
                </a:solidFill>
              </a:rPr>
              <a:t>sample of 30 customers?</a:t>
            </a:r>
            <a:endParaRPr lang="en-GB" sz="2400" u="sng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D38E13-B9EE-4459-837B-658ED6558E64}"/>
                  </a:ext>
                </a:extLst>
              </p:cNvPr>
              <p:cNvSpPr txBox="1"/>
              <p:nvPr/>
            </p:nvSpPr>
            <p:spPr>
              <a:xfrm>
                <a:off x="7332956" y="1360941"/>
                <a:ext cx="910827" cy="901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𝟐𝟖𝟎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D38E13-B9EE-4459-837B-658ED6558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956" y="1360941"/>
                <a:ext cx="910827" cy="901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68E9574-300C-4CBC-93DC-0C48806573E2}"/>
              </a:ext>
            </a:extLst>
          </p:cNvPr>
          <p:cNvSpPr txBox="1"/>
          <p:nvPr/>
        </p:nvSpPr>
        <p:spPr>
          <a:xfrm>
            <a:off x="8243783" y="1517373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= 35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D4AF2E-5A3E-47C3-85F9-27D630B6A3DB}"/>
              </a:ext>
            </a:extLst>
          </p:cNvPr>
          <p:cNvSpPr txBox="1"/>
          <p:nvPr/>
        </p:nvSpPr>
        <p:spPr>
          <a:xfrm>
            <a:off x="9280683" y="1517373"/>
            <a:ext cx="2542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Every 35</a:t>
            </a:r>
            <a:r>
              <a:rPr lang="en-GB" sz="2800" b="1" baseline="30000" dirty="0">
                <a:solidFill>
                  <a:schemeClr val="accent3"/>
                </a:solidFill>
              </a:rPr>
              <a:t>th</a:t>
            </a:r>
            <a:r>
              <a:rPr lang="en-GB" sz="2800" b="1" dirty="0">
                <a:solidFill>
                  <a:schemeClr val="accent3"/>
                </a:solidFill>
              </a:rPr>
              <a:t>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6AF466-7BCF-406E-AD8B-1563AB08F8F4}"/>
                  </a:ext>
                </a:extLst>
              </p:cNvPr>
              <p:cNvSpPr txBox="1"/>
              <p:nvPr/>
            </p:nvSpPr>
            <p:spPr>
              <a:xfrm>
                <a:off x="7332956" y="3187994"/>
                <a:ext cx="910827" cy="901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𝟑𝟎𝟎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6AF466-7BCF-406E-AD8B-1563AB08F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956" y="3187994"/>
                <a:ext cx="910827" cy="9019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6F20C91-1AF0-468E-9197-5965FDB9C317}"/>
              </a:ext>
            </a:extLst>
          </p:cNvPr>
          <p:cNvSpPr txBox="1"/>
          <p:nvPr/>
        </p:nvSpPr>
        <p:spPr>
          <a:xfrm>
            <a:off x="8243783" y="3344426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= 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440E7A-ABEB-4F03-B026-2519DE86865F}"/>
              </a:ext>
            </a:extLst>
          </p:cNvPr>
          <p:cNvSpPr txBox="1"/>
          <p:nvPr/>
        </p:nvSpPr>
        <p:spPr>
          <a:xfrm>
            <a:off x="9280683" y="3344426"/>
            <a:ext cx="2542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Every 15</a:t>
            </a:r>
            <a:r>
              <a:rPr lang="en-GB" sz="2800" b="1" baseline="30000" dirty="0">
                <a:solidFill>
                  <a:schemeClr val="accent3"/>
                </a:solidFill>
              </a:rPr>
              <a:t>th</a:t>
            </a:r>
            <a:r>
              <a:rPr lang="en-GB" sz="2800" b="1" dirty="0">
                <a:solidFill>
                  <a:schemeClr val="accent3"/>
                </a:solidFill>
              </a:rPr>
              <a:t>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883730D-DBC4-4EA5-8777-8B8F7161990A}"/>
                  </a:ext>
                </a:extLst>
              </p:cNvPr>
              <p:cNvSpPr txBox="1"/>
              <p:nvPr/>
            </p:nvSpPr>
            <p:spPr>
              <a:xfrm>
                <a:off x="7332956" y="5118448"/>
                <a:ext cx="910827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𝟐𝟏𝟕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883730D-DBC4-4EA5-8777-8B8F71619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956" y="5118448"/>
                <a:ext cx="910827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3522AD9F-7799-4340-BBBF-4B51BCA36B0A}"/>
              </a:ext>
            </a:extLst>
          </p:cNvPr>
          <p:cNvSpPr txBox="1"/>
          <p:nvPr/>
        </p:nvSpPr>
        <p:spPr>
          <a:xfrm>
            <a:off x="8243783" y="5274880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= 7.23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3F9AB5-DBDC-4F92-865C-539BB7D11D07}"/>
              </a:ext>
            </a:extLst>
          </p:cNvPr>
          <p:cNvSpPr txBox="1"/>
          <p:nvPr/>
        </p:nvSpPr>
        <p:spPr>
          <a:xfrm>
            <a:off x="9372053" y="5274880"/>
            <a:ext cx="2359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3"/>
                </a:solidFill>
              </a:rPr>
              <a:t>Every 7</a:t>
            </a:r>
            <a:r>
              <a:rPr lang="en-GB" sz="2800" b="1" baseline="30000" dirty="0">
                <a:solidFill>
                  <a:schemeClr val="accent3"/>
                </a:solidFill>
              </a:rPr>
              <a:t>th</a:t>
            </a:r>
            <a:r>
              <a:rPr lang="en-GB" sz="2800" b="1" dirty="0">
                <a:solidFill>
                  <a:schemeClr val="accent3"/>
                </a:solidFill>
              </a:rPr>
              <a:t> value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3CAB25-8A78-4291-AC14-9707C59352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2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28" name="Picture 4" descr="Augmented Reality Treasure Hunt - Maths Adventures">
            <a:extLst>
              <a:ext uri="{FF2B5EF4-FFF2-40B4-BE49-F238E27FC236}">
                <a16:creationId xmlns:a16="http://schemas.microsoft.com/office/drawing/2014/main" id="{1F22C888-2E47-41E6-B5B0-4672AA75F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0" y="1425967"/>
            <a:ext cx="8539579" cy="445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86308C-7F58-43FF-9869-3D91B9EA9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2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4">
            <a:extLst>
              <a:ext uri="{FF2B5EF4-FFF2-40B4-BE49-F238E27FC236}">
                <a16:creationId xmlns:a16="http://schemas.microsoft.com/office/drawing/2014/main" id="{77D84B06-9FCB-40E7-9575-4C8B660A24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92566" y="-1023143"/>
            <a:ext cx="6397625" cy="8732838"/>
          </a:xfrm>
          <a:prstGeom prst="roundRect">
            <a:avLst>
              <a:gd name="adj" fmla="val 16667"/>
            </a:avLst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2051" name="Text Box 5">
            <a:extLst>
              <a:ext uri="{FF2B5EF4-FFF2-40B4-BE49-F238E27FC236}">
                <a16:creationId xmlns:a16="http://schemas.microsoft.com/office/drawing/2014/main" id="{DDFFF832-56E2-4AF3-A7D1-0E9794675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910" y="2740026"/>
            <a:ext cx="419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Treasure-hunt: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Systematic Sampling Regular Intervals</a:t>
            </a:r>
          </a:p>
        </p:txBody>
      </p:sp>
      <p:sp>
        <p:nvSpPr>
          <p:cNvPr id="2052" name="Text Box 37">
            <a:extLst>
              <a:ext uri="{FF2B5EF4-FFF2-40B4-BE49-F238E27FC236}">
                <a16:creationId xmlns:a16="http://schemas.microsoft.com/office/drawing/2014/main" id="{F97CDD7D-F2A4-47F1-A0CF-04DE503C8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323" y="3468688"/>
            <a:ext cx="5737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omic Sans MS" panose="030F0702030302020204" pitchFamily="66" charset="0"/>
              </a:rPr>
              <a:t>Name: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omic Sans MS" panose="030F0702030302020204" pitchFamily="66" charset="0"/>
              </a:rPr>
              <a:t>__________________</a:t>
            </a:r>
            <a:endParaRPr lang="en-US" altLang="en-US" sz="3600">
              <a:latin typeface="Comic Sans MS" panose="030F0702030302020204" pitchFamily="66" charset="0"/>
            </a:endParaRPr>
          </a:p>
        </p:txBody>
      </p:sp>
      <p:sp>
        <p:nvSpPr>
          <p:cNvPr id="2053" name="Text Box 38">
            <a:extLst>
              <a:ext uri="{FF2B5EF4-FFF2-40B4-BE49-F238E27FC236}">
                <a16:creationId xmlns:a16="http://schemas.microsoft.com/office/drawing/2014/main" id="{B84E46A6-C607-4FC0-BC00-02ACAE10C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459" y="1911350"/>
            <a:ext cx="3017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Comic Sans MS" panose="030F0702030302020204" pitchFamily="66" charset="0"/>
              </a:rPr>
              <a:t>Answer Sheet</a:t>
            </a: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2054" name="Rectangle: Rounded Corners 1">
            <a:extLst>
              <a:ext uri="{FF2B5EF4-FFF2-40B4-BE49-F238E27FC236}">
                <a16:creationId xmlns:a16="http://schemas.microsoft.com/office/drawing/2014/main" id="{8663B2EB-E32B-4C8D-A28B-A096A4E7B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348" y="8286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cxnSp>
        <p:nvCxnSpPr>
          <p:cNvPr id="2055" name="Straight Arrow Connector 3">
            <a:extLst>
              <a:ext uri="{FF2B5EF4-FFF2-40B4-BE49-F238E27FC236}">
                <a16:creationId xmlns:a16="http://schemas.microsoft.com/office/drawing/2014/main" id="{568C91F1-EF13-45A6-8240-C24D19922F50}"/>
              </a:ext>
            </a:extLst>
          </p:cNvPr>
          <p:cNvCxnSpPr>
            <a:cxnSpLocks noChangeShapeType="1"/>
            <a:stCxn id="2058" idx="0"/>
            <a:endCxn id="2054" idx="2"/>
          </p:cNvCxnSpPr>
          <p:nvPr/>
        </p:nvCxnSpPr>
        <p:spPr bwMode="auto">
          <a:xfrm flipV="1">
            <a:off x="1621897" y="1911350"/>
            <a:ext cx="0" cy="6175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6" name="Straight Arrow Connector 5">
            <a:extLst>
              <a:ext uri="{FF2B5EF4-FFF2-40B4-BE49-F238E27FC236}">
                <a16:creationId xmlns:a16="http://schemas.microsoft.com/office/drawing/2014/main" id="{DE879876-313E-4707-866D-0CFE51097CCA}"/>
              </a:ext>
            </a:extLst>
          </p:cNvPr>
          <p:cNvCxnSpPr>
            <a:cxnSpLocks noChangeShapeType="1"/>
            <a:stCxn id="2054" idx="3"/>
            <a:endCxn id="2066" idx="1"/>
          </p:cNvCxnSpPr>
          <p:nvPr/>
        </p:nvCxnSpPr>
        <p:spPr bwMode="auto">
          <a:xfrm flipV="1">
            <a:off x="2341035" y="955675"/>
            <a:ext cx="606425" cy="4143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7" name="Straight Arrow Connector 17">
            <a:extLst>
              <a:ext uri="{FF2B5EF4-FFF2-40B4-BE49-F238E27FC236}">
                <a16:creationId xmlns:a16="http://schemas.microsoft.com/office/drawing/2014/main" id="{A326BF1D-D9A7-470A-BA8E-DA028B4AB5ED}"/>
              </a:ext>
            </a:extLst>
          </p:cNvPr>
          <p:cNvCxnSpPr>
            <a:cxnSpLocks noChangeShapeType="1"/>
            <a:stCxn id="2059" idx="0"/>
            <a:endCxn id="2058" idx="2"/>
          </p:cNvCxnSpPr>
          <p:nvPr/>
        </p:nvCxnSpPr>
        <p:spPr bwMode="auto">
          <a:xfrm flipV="1">
            <a:off x="1621897" y="3611564"/>
            <a:ext cx="0" cy="5937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8" name="Rectangle: Rounded Corners 1">
            <a:extLst>
              <a:ext uri="{FF2B5EF4-FFF2-40B4-BE49-F238E27FC236}">
                <a16:creationId xmlns:a16="http://schemas.microsoft.com/office/drawing/2014/main" id="{F3F7190F-6588-4CDB-B241-B78451FFF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348" y="252888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59" name="Rectangle: Rounded Corners 1">
            <a:extLst>
              <a:ext uri="{FF2B5EF4-FFF2-40B4-BE49-F238E27FC236}">
                <a16:creationId xmlns:a16="http://schemas.microsoft.com/office/drawing/2014/main" id="{B29A0C06-5AD4-4E06-877D-A18F997DF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348" y="420528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0" name="Rectangle: Rounded Corners 1">
            <a:extLst>
              <a:ext uri="{FF2B5EF4-FFF2-40B4-BE49-F238E27FC236}">
                <a16:creationId xmlns:a16="http://schemas.microsoft.com/office/drawing/2014/main" id="{E14F79DF-D1FF-4998-911D-608A07620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6473" y="88582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1" name="Rectangle: Rounded Corners 1">
            <a:extLst>
              <a:ext uri="{FF2B5EF4-FFF2-40B4-BE49-F238E27FC236}">
                <a16:creationId xmlns:a16="http://schemas.microsoft.com/office/drawing/2014/main" id="{2D56AB3A-9CAA-4C76-BD19-2EB501D34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6473" y="258603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2" name="Rectangle: Rounded Corners 1">
            <a:extLst>
              <a:ext uri="{FF2B5EF4-FFF2-40B4-BE49-F238E27FC236}">
                <a16:creationId xmlns:a16="http://schemas.microsoft.com/office/drawing/2014/main" id="{00B18DB7-67E5-466F-9411-31862EE10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6473" y="426402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3" name="Rectangle: Rounded Corners 1">
            <a:extLst>
              <a:ext uri="{FF2B5EF4-FFF2-40B4-BE49-F238E27FC236}">
                <a16:creationId xmlns:a16="http://schemas.microsoft.com/office/drawing/2014/main" id="{DA32D840-F04A-485E-A391-A48DA04AF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398" y="52355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4" name="Rectangle: Rounded Corners 1">
            <a:extLst>
              <a:ext uri="{FF2B5EF4-FFF2-40B4-BE49-F238E27FC236}">
                <a16:creationId xmlns:a16="http://schemas.microsoft.com/office/drawing/2014/main" id="{96D67681-EEC2-47F2-BCA8-FE9986B1B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3823" y="52355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5" name="Rectangle: Rounded Corners 1">
            <a:extLst>
              <a:ext uri="{FF2B5EF4-FFF2-40B4-BE49-F238E27FC236}">
                <a16:creationId xmlns:a16="http://schemas.microsoft.com/office/drawing/2014/main" id="{5FDDC987-D30E-409F-9B3C-995B1F2D5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3034" y="414339"/>
            <a:ext cx="1436688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sp>
        <p:nvSpPr>
          <p:cNvPr id="2066" name="Rectangle: Rounded Corners 1">
            <a:extLst>
              <a:ext uri="{FF2B5EF4-FFF2-40B4-BE49-F238E27FC236}">
                <a16:creationId xmlns:a16="http://schemas.microsoft.com/office/drawing/2014/main" id="{0DE4279D-424D-4757-A41C-51386D650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459" y="414339"/>
            <a:ext cx="1436688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</p:txBody>
      </p:sp>
      <p:cxnSp>
        <p:nvCxnSpPr>
          <p:cNvPr id="2067" name="Straight Arrow Connector 16">
            <a:extLst>
              <a:ext uri="{FF2B5EF4-FFF2-40B4-BE49-F238E27FC236}">
                <a16:creationId xmlns:a16="http://schemas.microsoft.com/office/drawing/2014/main" id="{0541C2EE-1C35-4ED1-867B-F3DEE6F26C00}"/>
              </a:ext>
            </a:extLst>
          </p:cNvPr>
          <p:cNvCxnSpPr>
            <a:cxnSpLocks noChangeShapeType="1"/>
            <a:stCxn id="2066" idx="3"/>
            <a:endCxn id="2065" idx="1"/>
          </p:cNvCxnSpPr>
          <p:nvPr/>
        </p:nvCxnSpPr>
        <p:spPr bwMode="auto">
          <a:xfrm>
            <a:off x="4384148" y="955675"/>
            <a:ext cx="12588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68" name="Straight Arrow Connector 18">
            <a:extLst>
              <a:ext uri="{FF2B5EF4-FFF2-40B4-BE49-F238E27FC236}">
                <a16:creationId xmlns:a16="http://schemas.microsoft.com/office/drawing/2014/main" id="{2A9F3D4B-3430-4937-8DE1-332CD45C7958}"/>
              </a:ext>
            </a:extLst>
          </p:cNvPr>
          <p:cNvCxnSpPr>
            <a:cxnSpLocks noChangeShapeType="1"/>
            <a:stCxn id="2065" idx="3"/>
            <a:endCxn id="2060" idx="1"/>
          </p:cNvCxnSpPr>
          <p:nvPr/>
        </p:nvCxnSpPr>
        <p:spPr bwMode="auto">
          <a:xfrm>
            <a:off x="7079722" y="955675"/>
            <a:ext cx="666750" cy="4714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69" name="Straight Arrow Connector 20">
            <a:extLst>
              <a:ext uri="{FF2B5EF4-FFF2-40B4-BE49-F238E27FC236}">
                <a16:creationId xmlns:a16="http://schemas.microsoft.com/office/drawing/2014/main" id="{E6FF81C6-FB9A-42A2-AA65-10CD1677285E}"/>
              </a:ext>
            </a:extLst>
          </p:cNvPr>
          <p:cNvCxnSpPr>
            <a:cxnSpLocks noChangeShapeType="1"/>
            <a:stCxn id="2060" idx="2"/>
            <a:endCxn id="2061" idx="0"/>
          </p:cNvCxnSpPr>
          <p:nvPr/>
        </p:nvCxnSpPr>
        <p:spPr bwMode="auto">
          <a:xfrm>
            <a:off x="8464022" y="1968500"/>
            <a:ext cx="0" cy="6175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70" name="Straight Arrow Connector 22">
            <a:extLst>
              <a:ext uri="{FF2B5EF4-FFF2-40B4-BE49-F238E27FC236}">
                <a16:creationId xmlns:a16="http://schemas.microsoft.com/office/drawing/2014/main" id="{1F8674E7-0725-41F4-BBA2-3C1C2C8166C3}"/>
              </a:ext>
            </a:extLst>
          </p:cNvPr>
          <p:cNvCxnSpPr>
            <a:cxnSpLocks noChangeShapeType="1"/>
            <a:stCxn id="2061" idx="2"/>
            <a:endCxn id="2062" idx="0"/>
          </p:cNvCxnSpPr>
          <p:nvPr/>
        </p:nvCxnSpPr>
        <p:spPr bwMode="auto">
          <a:xfrm>
            <a:off x="8464022" y="3668713"/>
            <a:ext cx="0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71" name="Straight Arrow Connector 24">
            <a:extLst>
              <a:ext uri="{FF2B5EF4-FFF2-40B4-BE49-F238E27FC236}">
                <a16:creationId xmlns:a16="http://schemas.microsoft.com/office/drawing/2014/main" id="{76666A17-13B8-4AC8-8909-8D76F37A950A}"/>
              </a:ext>
            </a:extLst>
          </p:cNvPr>
          <p:cNvCxnSpPr>
            <a:cxnSpLocks noChangeShapeType="1"/>
            <a:stCxn id="2062" idx="2"/>
            <a:endCxn id="2063" idx="3"/>
          </p:cNvCxnSpPr>
          <p:nvPr/>
        </p:nvCxnSpPr>
        <p:spPr bwMode="auto">
          <a:xfrm flipH="1">
            <a:off x="7186084" y="5346701"/>
            <a:ext cx="1277938" cy="4302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72" name="Straight Arrow Connector 29">
            <a:extLst>
              <a:ext uri="{FF2B5EF4-FFF2-40B4-BE49-F238E27FC236}">
                <a16:creationId xmlns:a16="http://schemas.microsoft.com/office/drawing/2014/main" id="{DB868C01-043F-4D8A-9FE5-EF253F0AC1D6}"/>
              </a:ext>
            </a:extLst>
          </p:cNvPr>
          <p:cNvCxnSpPr>
            <a:cxnSpLocks noChangeShapeType="1"/>
            <a:stCxn id="2063" idx="1"/>
            <a:endCxn id="2064" idx="3"/>
          </p:cNvCxnSpPr>
          <p:nvPr/>
        </p:nvCxnSpPr>
        <p:spPr bwMode="auto">
          <a:xfrm flipH="1" flipV="1">
            <a:off x="4490509" y="5776913"/>
            <a:ext cx="12588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73" name="Straight Arrow Connector 31">
            <a:extLst>
              <a:ext uri="{FF2B5EF4-FFF2-40B4-BE49-F238E27FC236}">
                <a16:creationId xmlns:a16="http://schemas.microsoft.com/office/drawing/2014/main" id="{780B8DE1-049E-4FE4-B582-877007523527}"/>
              </a:ext>
            </a:extLst>
          </p:cNvPr>
          <p:cNvCxnSpPr>
            <a:cxnSpLocks noChangeShapeType="1"/>
            <a:stCxn id="2064" idx="1"/>
            <a:endCxn id="2059" idx="2"/>
          </p:cNvCxnSpPr>
          <p:nvPr/>
        </p:nvCxnSpPr>
        <p:spPr bwMode="auto">
          <a:xfrm flipH="1" flipV="1">
            <a:off x="1621898" y="5287963"/>
            <a:ext cx="1431925" cy="488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B4C70E84-A2A0-4187-9465-C1F88C8E7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BCAB951B-A560-41E8-B87E-BC29C626D1E4}"/>
              </a:ext>
            </a:extLst>
          </p:cNvPr>
          <p:cNvGrpSpPr>
            <a:grpSpLocks/>
          </p:cNvGrpSpPr>
          <p:nvPr/>
        </p:nvGrpSpPr>
        <p:grpSpPr bwMode="auto">
          <a:xfrm>
            <a:off x="5109635" y="333375"/>
            <a:ext cx="4176713" cy="6191250"/>
            <a:chOff x="158" y="210"/>
            <a:chExt cx="2631" cy="3900"/>
          </a:xfrm>
        </p:grpSpPr>
        <p:sp>
          <p:nvSpPr>
            <p:cNvPr id="4113" name="Text Box 3">
              <a:extLst>
                <a:ext uri="{FF2B5EF4-FFF2-40B4-BE49-F238E27FC236}">
                  <a16:creationId xmlns:a16="http://schemas.microsoft.com/office/drawing/2014/main" id="{B0D6E8CD-306C-4183-9C1D-20238DFD21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114" name="AutoShape 4">
              <a:extLst>
                <a:ext uri="{FF2B5EF4-FFF2-40B4-BE49-F238E27FC236}">
                  <a16:creationId xmlns:a16="http://schemas.microsoft.com/office/drawing/2014/main" id="{CE5D30D2-A506-4126-8418-F31915D7B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115" name="Line 5">
              <a:extLst>
                <a:ext uri="{FF2B5EF4-FFF2-40B4-BE49-F238E27FC236}">
                  <a16:creationId xmlns:a16="http://schemas.microsoft.com/office/drawing/2014/main" id="{C8AA656E-36A2-4ADD-9FCB-2E65C8947C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Line 7">
              <a:extLst>
                <a:ext uri="{FF2B5EF4-FFF2-40B4-BE49-F238E27FC236}">
                  <a16:creationId xmlns:a16="http://schemas.microsoft.com/office/drawing/2014/main" id="{520F25A4-0E36-400A-8E9C-363E86A1EC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Oval 8">
              <a:extLst>
                <a:ext uri="{FF2B5EF4-FFF2-40B4-BE49-F238E27FC236}">
                  <a16:creationId xmlns:a16="http://schemas.microsoft.com/office/drawing/2014/main" id="{AD8B715C-F243-472F-BCD7-B890D27A0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cs typeface="Times New Roman" panose="02020603050405020304" pitchFamily="18" charset="0"/>
                </a:rPr>
                <a:t>91</a:t>
              </a:r>
            </a:p>
          </p:txBody>
        </p:sp>
        <p:sp>
          <p:nvSpPr>
            <p:cNvPr id="4118" name="WordArt 9">
              <a:extLst>
                <a:ext uri="{FF2B5EF4-FFF2-40B4-BE49-F238E27FC236}">
                  <a16:creationId xmlns:a16="http://schemas.microsoft.com/office/drawing/2014/main" id="{EFEAEA71-A34A-46A2-842E-6C8FFF4635D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4119" name="Line 10">
              <a:extLst>
                <a:ext uri="{FF2B5EF4-FFF2-40B4-BE49-F238E27FC236}">
                  <a16:creationId xmlns:a16="http://schemas.microsoft.com/office/drawing/2014/main" id="{8A13C264-4E7A-459A-9225-2D19BC6583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Oval 11">
              <a:extLst>
                <a:ext uri="{FF2B5EF4-FFF2-40B4-BE49-F238E27FC236}">
                  <a16:creationId xmlns:a16="http://schemas.microsoft.com/office/drawing/2014/main" id="{4D27831B-EEBD-4A5D-8CBE-56CBF2BF6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4121" name="WordArt 12">
              <a:extLst>
                <a:ext uri="{FF2B5EF4-FFF2-40B4-BE49-F238E27FC236}">
                  <a16:creationId xmlns:a16="http://schemas.microsoft.com/office/drawing/2014/main" id="{82D6EF99-7527-45F8-A39B-A5EF96B173A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grpSp>
        <p:nvGrpSpPr>
          <p:cNvPr id="4099" name="Group 13">
            <a:extLst>
              <a:ext uri="{FF2B5EF4-FFF2-40B4-BE49-F238E27FC236}">
                <a16:creationId xmlns:a16="http://schemas.microsoft.com/office/drawing/2014/main" id="{71521ACC-85FD-4A56-99F6-90E15D0AD815}"/>
              </a:ext>
            </a:extLst>
          </p:cNvPr>
          <p:cNvGrpSpPr>
            <a:grpSpLocks/>
          </p:cNvGrpSpPr>
          <p:nvPr/>
        </p:nvGrpSpPr>
        <p:grpSpPr bwMode="auto">
          <a:xfrm>
            <a:off x="572559" y="333375"/>
            <a:ext cx="4249738" cy="6191250"/>
            <a:chOff x="158" y="210"/>
            <a:chExt cx="2677" cy="3900"/>
          </a:xfrm>
        </p:grpSpPr>
        <p:sp>
          <p:nvSpPr>
            <p:cNvPr id="4103" name="Text Box 14">
              <a:extLst>
                <a:ext uri="{FF2B5EF4-FFF2-40B4-BE49-F238E27FC236}">
                  <a16:creationId xmlns:a16="http://schemas.microsoft.com/office/drawing/2014/main" id="{9BE14EB0-81CF-46CA-B088-848721D37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104" name="AutoShape 15">
              <a:extLst>
                <a:ext uri="{FF2B5EF4-FFF2-40B4-BE49-F238E27FC236}">
                  <a16:creationId xmlns:a16="http://schemas.microsoft.com/office/drawing/2014/main" id="{8844CCE1-9D29-4703-A081-7DCB08CC9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105" name="Line 16">
              <a:extLst>
                <a:ext uri="{FF2B5EF4-FFF2-40B4-BE49-F238E27FC236}">
                  <a16:creationId xmlns:a16="http://schemas.microsoft.com/office/drawing/2014/main" id="{EF514B47-074C-4C5C-A4AD-2614F10288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Text Box 17">
              <a:extLst>
                <a:ext uri="{FF2B5EF4-FFF2-40B4-BE49-F238E27FC236}">
                  <a16:creationId xmlns:a16="http://schemas.microsoft.com/office/drawing/2014/main" id="{93811125-261E-4B61-B721-556B074DB5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1" y="288"/>
              <a:ext cx="16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Statistical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Treasure-hunt: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Systematic Sampling Regular Intervals</a:t>
              </a:r>
            </a:p>
          </p:txBody>
        </p:sp>
        <p:sp>
          <p:nvSpPr>
            <p:cNvPr id="4107" name="Line 18">
              <a:extLst>
                <a:ext uri="{FF2B5EF4-FFF2-40B4-BE49-F238E27FC236}">
                  <a16:creationId xmlns:a16="http://schemas.microsoft.com/office/drawing/2014/main" id="{E254CE60-1F84-4752-82F8-316D2B76E5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Oval 19">
              <a:extLst>
                <a:ext uri="{FF2B5EF4-FFF2-40B4-BE49-F238E27FC236}">
                  <a16:creationId xmlns:a16="http://schemas.microsoft.com/office/drawing/2014/main" id="{B6D099C3-5E16-4C89-A92E-4823CBC5E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b="1" dirty="0">
                  <a:latin typeface="+mj-lt"/>
                </a:rPr>
                <a:t>49</a:t>
              </a:r>
            </a:p>
          </p:txBody>
        </p:sp>
        <p:sp>
          <p:nvSpPr>
            <p:cNvPr id="4109" name="WordArt 20">
              <a:extLst>
                <a:ext uri="{FF2B5EF4-FFF2-40B4-BE49-F238E27FC236}">
                  <a16:creationId xmlns:a16="http://schemas.microsoft.com/office/drawing/2014/main" id="{E074209B-1F3C-465F-8DC6-1A60A781E33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4110" name="Line 21">
              <a:extLst>
                <a:ext uri="{FF2B5EF4-FFF2-40B4-BE49-F238E27FC236}">
                  <a16:creationId xmlns:a16="http://schemas.microsoft.com/office/drawing/2014/main" id="{05773D8A-11DE-48B5-B47C-8F4DA8DA5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Oval 22">
              <a:extLst>
                <a:ext uri="{FF2B5EF4-FFF2-40B4-BE49-F238E27FC236}">
                  <a16:creationId xmlns:a16="http://schemas.microsoft.com/office/drawing/2014/main" id="{BEA2149A-ABEB-4439-938F-215786DE2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4112" name="WordArt 23">
              <a:extLst>
                <a:ext uri="{FF2B5EF4-FFF2-40B4-BE49-F238E27FC236}">
                  <a16:creationId xmlns:a16="http://schemas.microsoft.com/office/drawing/2014/main" id="{69430735-9B5E-42D7-ADEA-0F63BDDAD10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sp>
        <p:nvSpPr>
          <p:cNvPr id="4100" name="Text Box 17">
            <a:extLst>
              <a:ext uri="{FF2B5EF4-FFF2-40B4-BE49-F238E27FC236}">
                <a16:creationId xmlns:a16="http://schemas.microsoft.com/office/drawing/2014/main" id="{1E2346BA-63AE-4BFB-B425-EEB0B9457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148" y="471488"/>
            <a:ext cx="268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Treasure-hunt: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Systematic Sampling Regular Intervals</a:t>
            </a:r>
          </a:p>
        </p:txBody>
      </p:sp>
      <p:sp>
        <p:nvSpPr>
          <p:cNvPr id="4101" name="TextBox 4">
            <a:extLst>
              <a:ext uri="{FF2B5EF4-FFF2-40B4-BE49-F238E27FC236}">
                <a16:creationId xmlns:a16="http://schemas.microsoft.com/office/drawing/2014/main" id="{1AA3BBED-683D-4C4D-81AA-7273C39E8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85" y="1997076"/>
            <a:ext cx="352266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A shop in town has 910 products in stock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shop wants to take a systematic sample to check the quality of the products in the store.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10 products?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product</a:t>
            </a:r>
          </a:p>
          <a:p>
            <a:pPr algn="ctr"/>
            <a:endParaRPr lang="en-GB" altLang="en-US"/>
          </a:p>
        </p:txBody>
      </p:sp>
      <p:sp>
        <p:nvSpPr>
          <p:cNvPr id="4102" name="TextBox 28">
            <a:extLst>
              <a:ext uri="{FF2B5EF4-FFF2-40B4-BE49-F238E27FC236}">
                <a16:creationId xmlns:a16="http://schemas.microsoft.com/office/drawing/2014/main" id="{BFC0078C-26A5-4275-A474-D020FF4FF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248" y="1720850"/>
            <a:ext cx="352107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A factory conveyor has 950 sweets travelling along it each day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company director has asked staff to take a systematic sample to make sure that all products are to an acceptable standard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25 sweets?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sweet</a:t>
            </a:r>
          </a:p>
          <a:p>
            <a:pPr algn="ctr"/>
            <a:endParaRPr lang="en-GB" alt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771345C-D18C-4B8E-A9F7-A01D02339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CEFE24F7-8787-48F0-9D05-1BE65F0019F0}"/>
              </a:ext>
            </a:extLst>
          </p:cNvPr>
          <p:cNvGrpSpPr>
            <a:grpSpLocks/>
          </p:cNvGrpSpPr>
          <p:nvPr/>
        </p:nvGrpSpPr>
        <p:grpSpPr bwMode="auto">
          <a:xfrm>
            <a:off x="5295903" y="333375"/>
            <a:ext cx="4176713" cy="6191250"/>
            <a:chOff x="158" y="210"/>
            <a:chExt cx="2631" cy="3900"/>
          </a:xfrm>
        </p:grpSpPr>
        <p:sp>
          <p:nvSpPr>
            <p:cNvPr id="5137" name="Text Box 3">
              <a:extLst>
                <a:ext uri="{FF2B5EF4-FFF2-40B4-BE49-F238E27FC236}">
                  <a16:creationId xmlns:a16="http://schemas.microsoft.com/office/drawing/2014/main" id="{CE6A8759-D940-4393-AA92-F50546D6B2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5138" name="AutoShape 4">
              <a:extLst>
                <a:ext uri="{FF2B5EF4-FFF2-40B4-BE49-F238E27FC236}">
                  <a16:creationId xmlns:a16="http://schemas.microsoft.com/office/drawing/2014/main" id="{CE0412D9-086A-4B39-9868-40F7FFD2C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5139" name="Line 5">
              <a:extLst>
                <a:ext uri="{FF2B5EF4-FFF2-40B4-BE49-F238E27FC236}">
                  <a16:creationId xmlns:a16="http://schemas.microsoft.com/office/drawing/2014/main" id="{AC8375B8-3B48-4D8B-9B5F-F8183893A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0" name="Line 7">
              <a:extLst>
                <a:ext uri="{FF2B5EF4-FFF2-40B4-BE49-F238E27FC236}">
                  <a16:creationId xmlns:a16="http://schemas.microsoft.com/office/drawing/2014/main" id="{9D878283-6F41-4BAB-AC1C-CE8C491D0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1" name="Oval 8">
              <a:extLst>
                <a:ext uri="{FF2B5EF4-FFF2-40B4-BE49-F238E27FC236}">
                  <a16:creationId xmlns:a16="http://schemas.microsoft.com/office/drawing/2014/main" id="{F755866D-4693-436B-A28A-62A1ECC94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cs typeface="Times New Roman" panose="02020603050405020304" pitchFamily="18" charset="0"/>
                </a:rPr>
                <a:t>90</a:t>
              </a:r>
            </a:p>
          </p:txBody>
        </p:sp>
        <p:sp>
          <p:nvSpPr>
            <p:cNvPr id="5142" name="WordArt 9">
              <a:extLst>
                <a:ext uri="{FF2B5EF4-FFF2-40B4-BE49-F238E27FC236}">
                  <a16:creationId xmlns:a16="http://schemas.microsoft.com/office/drawing/2014/main" id="{1D6397AE-ABC9-46C2-A8A7-DC0D489F1FB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5143" name="Line 10">
              <a:extLst>
                <a:ext uri="{FF2B5EF4-FFF2-40B4-BE49-F238E27FC236}">
                  <a16:creationId xmlns:a16="http://schemas.microsoft.com/office/drawing/2014/main" id="{E5012B23-2957-4A9C-8DFF-CB97035D8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4" name="Oval 11">
              <a:extLst>
                <a:ext uri="{FF2B5EF4-FFF2-40B4-BE49-F238E27FC236}">
                  <a16:creationId xmlns:a16="http://schemas.microsoft.com/office/drawing/2014/main" id="{687CCC2B-AC97-427F-BC27-3988F7418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5145" name="WordArt 12">
              <a:extLst>
                <a:ext uri="{FF2B5EF4-FFF2-40B4-BE49-F238E27FC236}">
                  <a16:creationId xmlns:a16="http://schemas.microsoft.com/office/drawing/2014/main" id="{216E48D5-2F3E-4956-B435-490D396E658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grpSp>
        <p:nvGrpSpPr>
          <p:cNvPr id="5123" name="Group 13">
            <a:extLst>
              <a:ext uri="{FF2B5EF4-FFF2-40B4-BE49-F238E27FC236}">
                <a16:creationId xmlns:a16="http://schemas.microsoft.com/office/drawing/2014/main" id="{1ACD08BE-1422-4AB4-80D4-637F3A77BE66}"/>
              </a:ext>
            </a:extLst>
          </p:cNvPr>
          <p:cNvGrpSpPr>
            <a:grpSpLocks/>
          </p:cNvGrpSpPr>
          <p:nvPr/>
        </p:nvGrpSpPr>
        <p:grpSpPr bwMode="auto">
          <a:xfrm>
            <a:off x="758827" y="333375"/>
            <a:ext cx="4249738" cy="6191250"/>
            <a:chOff x="158" y="210"/>
            <a:chExt cx="2677" cy="3900"/>
          </a:xfrm>
        </p:grpSpPr>
        <p:sp>
          <p:nvSpPr>
            <p:cNvPr id="5127" name="Text Box 14">
              <a:extLst>
                <a:ext uri="{FF2B5EF4-FFF2-40B4-BE49-F238E27FC236}">
                  <a16:creationId xmlns:a16="http://schemas.microsoft.com/office/drawing/2014/main" id="{7E3E4E01-619B-4302-AD4E-242666463A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5128" name="AutoShape 15">
              <a:extLst>
                <a:ext uri="{FF2B5EF4-FFF2-40B4-BE49-F238E27FC236}">
                  <a16:creationId xmlns:a16="http://schemas.microsoft.com/office/drawing/2014/main" id="{9956DF81-99B4-423D-9D23-304670AA8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5129" name="Line 16">
              <a:extLst>
                <a:ext uri="{FF2B5EF4-FFF2-40B4-BE49-F238E27FC236}">
                  <a16:creationId xmlns:a16="http://schemas.microsoft.com/office/drawing/2014/main" id="{2F82F042-3B1F-41BA-8D6C-38009315E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0" name="Text Box 17">
              <a:extLst>
                <a:ext uri="{FF2B5EF4-FFF2-40B4-BE49-F238E27FC236}">
                  <a16:creationId xmlns:a16="http://schemas.microsoft.com/office/drawing/2014/main" id="{4BB7E0AD-5960-49CE-8AA9-D52CBA41A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1" y="288"/>
              <a:ext cx="16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Statistical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Treasure-hunt: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Systematic Sampling Regular Intervals</a:t>
              </a:r>
            </a:p>
          </p:txBody>
        </p:sp>
        <p:sp>
          <p:nvSpPr>
            <p:cNvPr id="5131" name="Line 18">
              <a:extLst>
                <a:ext uri="{FF2B5EF4-FFF2-40B4-BE49-F238E27FC236}">
                  <a16:creationId xmlns:a16="http://schemas.microsoft.com/office/drawing/2014/main" id="{B7C75F66-0F24-437E-A3E3-5D6D1B9A4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Oval 19">
              <a:extLst>
                <a:ext uri="{FF2B5EF4-FFF2-40B4-BE49-F238E27FC236}">
                  <a16:creationId xmlns:a16="http://schemas.microsoft.com/office/drawing/2014/main" id="{8E145FA4-09AD-4760-B78F-E07F81F5B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b="1" dirty="0">
                  <a:latin typeface="+mj-lt"/>
                </a:rPr>
                <a:t>38</a:t>
              </a:r>
            </a:p>
          </p:txBody>
        </p:sp>
        <p:sp>
          <p:nvSpPr>
            <p:cNvPr id="5133" name="WordArt 20">
              <a:extLst>
                <a:ext uri="{FF2B5EF4-FFF2-40B4-BE49-F238E27FC236}">
                  <a16:creationId xmlns:a16="http://schemas.microsoft.com/office/drawing/2014/main" id="{BE6CF52E-ED9C-42B0-BD87-636B0B7A20F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5134" name="Line 21">
              <a:extLst>
                <a:ext uri="{FF2B5EF4-FFF2-40B4-BE49-F238E27FC236}">
                  <a16:creationId xmlns:a16="http://schemas.microsoft.com/office/drawing/2014/main" id="{7728F475-F96A-46F3-9AED-93F29D2D7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5" name="Oval 22">
              <a:extLst>
                <a:ext uri="{FF2B5EF4-FFF2-40B4-BE49-F238E27FC236}">
                  <a16:creationId xmlns:a16="http://schemas.microsoft.com/office/drawing/2014/main" id="{8F786A2B-0FE1-49DB-87E8-04CD7B3FF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5136" name="WordArt 23">
              <a:extLst>
                <a:ext uri="{FF2B5EF4-FFF2-40B4-BE49-F238E27FC236}">
                  <a16:creationId xmlns:a16="http://schemas.microsoft.com/office/drawing/2014/main" id="{29225DF7-74B6-4E2F-9C99-BD83F53C9A1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sp>
        <p:nvSpPr>
          <p:cNvPr id="5124" name="Text Box 17">
            <a:extLst>
              <a:ext uri="{FF2B5EF4-FFF2-40B4-BE49-F238E27FC236}">
                <a16:creationId xmlns:a16="http://schemas.microsoft.com/office/drawing/2014/main" id="{F4BC9875-49E7-4FFB-A077-4927A7CC5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416" y="471488"/>
            <a:ext cx="268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Treasure-hunt: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Systematic Sampling Regular Intervals</a:t>
            </a:r>
          </a:p>
        </p:txBody>
      </p:sp>
      <p:sp>
        <p:nvSpPr>
          <p:cNvPr id="5125" name="TextBox 4">
            <a:extLst>
              <a:ext uri="{FF2B5EF4-FFF2-40B4-BE49-F238E27FC236}">
                <a16:creationId xmlns:a16="http://schemas.microsoft.com/office/drawing/2014/main" id="{CDBFCCB5-D9A7-4A6F-A822-11974CC70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853" y="1997075"/>
            <a:ext cx="3522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A school has 900 pupils in it at the start of the year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head teacher wants to take a systematic sample of pupils to see what their opinions are of the school canteen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10 pupils?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pupil</a:t>
            </a:r>
          </a:p>
        </p:txBody>
      </p:sp>
      <p:sp>
        <p:nvSpPr>
          <p:cNvPr id="5126" name="TextBox 28">
            <a:extLst>
              <a:ext uri="{FF2B5EF4-FFF2-40B4-BE49-F238E27FC236}">
                <a16:creationId xmlns:a16="http://schemas.microsoft.com/office/drawing/2014/main" id="{8E5F5CC9-EB2C-40CD-92E8-3DA9D0024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8" y="1997075"/>
            <a:ext cx="3522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dirty="0"/>
              <a:t>A plantation has 1200 trees under 5 years old. </a:t>
            </a:r>
          </a:p>
          <a:p>
            <a:pPr algn="ctr"/>
            <a:endParaRPr lang="en-GB" altLang="en-US" dirty="0"/>
          </a:p>
          <a:p>
            <a:pPr algn="ctr"/>
            <a:r>
              <a:rPr lang="en-GB" altLang="en-US" dirty="0"/>
              <a:t>The agriculturalist wants to take a systematic sample to check the trees are growing as they should</a:t>
            </a:r>
          </a:p>
          <a:p>
            <a:pPr algn="ctr"/>
            <a:endParaRPr lang="en-GB" altLang="en-US" dirty="0"/>
          </a:p>
          <a:p>
            <a:pPr algn="ctr"/>
            <a:r>
              <a:rPr lang="en-GB" altLang="en-US" dirty="0"/>
              <a:t>What would the regular interval be for a sample of 25 trees?</a:t>
            </a:r>
          </a:p>
          <a:p>
            <a:pPr algn="ctr"/>
            <a:endParaRPr lang="en-GB" altLang="en-US" dirty="0"/>
          </a:p>
          <a:p>
            <a:pPr algn="ctr"/>
            <a:r>
              <a:rPr lang="en-GB" altLang="en-US" dirty="0"/>
              <a:t>Every ……</a:t>
            </a:r>
            <a:r>
              <a:rPr lang="en-GB" altLang="en-US" baseline="30000" dirty="0" err="1"/>
              <a:t>th</a:t>
            </a:r>
            <a:r>
              <a:rPr lang="en-GB" altLang="en-US" baseline="30000" dirty="0"/>
              <a:t> </a:t>
            </a:r>
            <a:r>
              <a:rPr lang="en-GB" altLang="en-US" dirty="0"/>
              <a:t>tree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620EF35-1B6F-4956-A6BB-12336AAEA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8FA1B162-52B4-4934-A000-9CE1C9C9012E}"/>
              </a:ext>
            </a:extLst>
          </p:cNvPr>
          <p:cNvGrpSpPr>
            <a:grpSpLocks/>
          </p:cNvGrpSpPr>
          <p:nvPr/>
        </p:nvGrpSpPr>
        <p:grpSpPr bwMode="auto">
          <a:xfrm>
            <a:off x="5109635" y="333375"/>
            <a:ext cx="4176713" cy="6191250"/>
            <a:chOff x="158" y="210"/>
            <a:chExt cx="2631" cy="3900"/>
          </a:xfrm>
        </p:grpSpPr>
        <p:sp>
          <p:nvSpPr>
            <p:cNvPr id="6161" name="Text Box 3">
              <a:extLst>
                <a:ext uri="{FF2B5EF4-FFF2-40B4-BE49-F238E27FC236}">
                  <a16:creationId xmlns:a16="http://schemas.microsoft.com/office/drawing/2014/main" id="{EE20AF0B-4502-42F0-B053-F38E0B0D1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6162" name="AutoShape 4">
              <a:extLst>
                <a:ext uri="{FF2B5EF4-FFF2-40B4-BE49-F238E27FC236}">
                  <a16:creationId xmlns:a16="http://schemas.microsoft.com/office/drawing/2014/main" id="{83EE38F5-9D69-4B67-8E6C-D44D49BCB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6163" name="Line 5">
              <a:extLst>
                <a:ext uri="{FF2B5EF4-FFF2-40B4-BE49-F238E27FC236}">
                  <a16:creationId xmlns:a16="http://schemas.microsoft.com/office/drawing/2014/main" id="{4E1B9A11-0F3E-475B-B86B-B2BE7C901B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4" name="Line 7">
              <a:extLst>
                <a:ext uri="{FF2B5EF4-FFF2-40B4-BE49-F238E27FC236}">
                  <a16:creationId xmlns:a16="http://schemas.microsoft.com/office/drawing/2014/main" id="{25AAFAE3-9376-49D9-8EAE-D16E8D2FA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5" name="Oval 8">
              <a:extLst>
                <a:ext uri="{FF2B5EF4-FFF2-40B4-BE49-F238E27FC236}">
                  <a16:creationId xmlns:a16="http://schemas.microsoft.com/office/drawing/2014/main" id="{9018B1FB-0B89-4908-B84D-B9A5A4D7B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cs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6166" name="WordArt 9">
              <a:extLst>
                <a:ext uri="{FF2B5EF4-FFF2-40B4-BE49-F238E27FC236}">
                  <a16:creationId xmlns:a16="http://schemas.microsoft.com/office/drawing/2014/main" id="{AE187D74-4072-4508-8602-FA784140810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6167" name="Line 10">
              <a:extLst>
                <a:ext uri="{FF2B5EF4-FFF2-40B4-BE49-F238E27FC236}">
                  <a16:creationId xmlns:a16="http://schemas.microsoft.com/office/drawing/2014/main" id="{8D4F9FB3-7067-45C2-9CAF-12360FB13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8" name="Oval 11">
              <a:extLst>
                <a:ext uri="{FF2B5EF4-FFF2-40B4-BE49-F238E27FC236}">
                  <a16:creationId xmlns:a16="http://schemas.microsoft.com/office/drawing/2014/main" id="{D3DE6AB9-E7F6-4AE9-91B8-CE703B7CE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6169" name="WordArt 12">
              <a:extLst>
                <a:ext uri="{FF2B5EF4-FFF2-40B4-BE49-F238E27FC236}">
                  <a16:creationId xmlns:a16="http://schemas.microsoft.com/office/drawing/2014/main" id="{0F51818C-F845-4EDE-B3C8-8A8F9D457EF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grpSp>
        <p:nvGrpSpPr>
          <p:cNvPr id="6147" name="Group 13">
            <a:extLst>
              <a:ext uri="{FF2B5EF4-FFF2-40B4-BE49-F238E27FC236}">
                <a16:creationId xmlns:a16="http://schemas.microsoft.com/office/drawing/2014/main" id="{AE86B2DB-7E5D-4FC1-B782-0C7D7A697451}"/>
              </a:ext>
            </a:extLst>
          </p:cNvPr>
          <p:cNvGrpSpPr>
            <a:grpSpLocks/>
          </p:cNvGrpSpPr>
          <p:nvPr/>
        </p:nvGrpSpPr>
        <p:grpSpPr bwMode="auto">
          <a:xfrm>
            <a:off x="572559" y="333375"/>
            <a:ext cx="4249738" cy="6191250"/>
            <a:chOff x="158" y="210"/>
            <a:chExt cx="2677" cy="3900"/>
          </a:xfrm>
        </p:grpSpPr>
        <p:sp>
          <p:nvSpPr>
            <p:cNvPr id="6151" name="Text Box 14">
              <a:extLst>
                <a:ext uri="{FF2B5EF4-FFF2-40B4-BE49-F238E27FC236}">
                  <a16:creationId xmlns:a16="http://schemas.microsoft.com/office/drawing/2014/main" id="{09A48D36-0349-42A0-9154-339D5B91C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6152" name="AutoShape 15">
              <a:extLst>
                <a:ext uri="{FF2B5EF4-FFF2-40B4-BE49-F238E27FC236}">
                  <a16:creationId xmlns:a16="http://schemas.microsoft.com/office/drawing/2014/main" id="{4C80B94C-4AA9-445F-8751-04A861D19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6153" name="Line 16">
              <a:extLst>
                <a:ext uri="{FF2B5EF4-FFF2-40B4-BE49-F238E27FC236}">
                  <a16:creationId xmlns:a16="http://schemas.microsoft.com/office/drawing/2014/main" id="{19C659EB-675C-4147-BDC8-AA670A6B4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4" name="Text Box 17">
              <a:extLst>
                <a:ext uri="{FF2B5EF4-FFF2-40B4-BE49-F238E27FC236}">
                  <a16:creationId xmlns:a16="http://schemas.microsoft.com/office/drawing/2014/main" id="{1D57D449-BCEE-4D63-A6A9-DF53144A2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1" y="288"/>
              <a:ext cx="16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Statistical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Treasure-hunt: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Systematic Sampling Regular Intervals</a:t>
              </a:r>
            </a:p>
          </p:txBody>
        </p:sp>
        <p:sp>
          <p:nvSpPr>
            <p:cNvPr id="6155" name="Line 18">
              <a:extLst>
                <a:ext uri="{FF2B5EF4-FFF2-40B4-BE49-F238E27FC236}">
                  <a16:creationId xmlns:a16="http://schemas.microsoft.com/office/drawing/2014/main" id="{D53F093C-5196-4A36-AA1B-762AD1C7FF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Oval 19">
              <a:extLst>
                <a:ext uri="{FF2B5EF4-FFF2-40B4-BE49-F238E27FC236}">
                  <a16:creationId xmlns:a16="http://schemas.microsoft.com/office/drawing/2014/main" id="{12C0EBA5-55B4-42A6-A3B4-D6DCDFAF4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b="1" dirty="0">
                  <a:latin typeface="+mj-lt"/>
                </a:rPr>
                <a:t>48</a:t>
              </a:r>
            </a:p>
          </p:txBody>
        </p:sp>
        <p:sp>
          <p:nvSpPr>
            <p:cNvPr id="6157" name="WordArt 20">
              <a:extLst>
                <a:ext uri="{FF2B5EF4-FFF2-40B4-BE49-F238E27FC236}">
                  <a16:creationId xmlns:a16="http://schemas.microsoft.com/office/drawing/2014/main" id="{F6A62B25-D014-46CB-8C57-8522DC699BA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6158" name="Line 21">
              <a:extLst>
                <a:ext uri="{FF2B5EF4-FFF2-40B4-BE49-F238E27FC236}">
                  <a16:creationId xmlns:a16="http://schemas.microsoft.com/office/drawing/2014/main" id="{6678A11C-063C-4822-9364-0E3C9918C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9" name="Oval 22">
              <a:extLst>
                <a:ext uri="{FF2B5EF4-FFF2-40B4-BE49-F238E27FC236}">
                  <a16:creationId xmlns:a16="http://schemas.microsoft.com/office/drawing/2014/main" id="{DC7C4A47-6310-454C-9050-94CCA10F2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6160" name="WordArt 23">
              <a:extLst>
                <a:ext uri="{FF2B5EF4-FFF2-40B4-BE49-F238E27FC236}">
                  <a16:creationId xmlns:a16="http://schemas.microsoft.com/office/drawing/2014/main" id="{A821D383-8251-41E0-8914-7A50AF0CC11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sp>
        <p:nvSpPr>
          <p:cNvPr id="6148" name="Text Box 17">
            <a:extLst>
              <a:ext uri="{FF2B5EF4-FFF2-40B4-BE49-F238E27FC236}">
                <a16:creationId xmlns:a16="http://schemas.microsoft.com/office/drawing/2014/main" id="{F2082A85-F97D-4A51-8B7C-F7FA019A2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148" y="471488"/>
            <a:ext cx="268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Treasure-hunt: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Systematic Sampling Regular Intervals</a:t>
            </a:r>
          </a:p>
        </p:txBody>
      </p:sp>
      <p:sp>
        <p:nvSpPr>
          <p:cNvPr id="6149" name="TextBox 4">
            <a:extLst>
              <a:ext uri="{FF2B5EF4-FFF2-40B4-BE49-F238E27FC236}">
                <a16:creationId xmlns:a16="http://schemas.microsoft.com/office/drawing/2014/main" id="{E8BE7DB5-4836-4379-9048-4A2C18916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85" y="1997075"/>
            <a:ext cx="3522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There are 970 houses in a village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village school wants to take a systematic sample of estimate the number of pupils who will be attending next year.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10 houses?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house</a:t>
            </a:r>
          </a:p>
        </p:txBody>
      </p:sp>
      <p:sp>
        <p:nvSpPr>
          <p:cNvPr id="6150" name="TextBox 28">
            <a:extLst>
              <a:ext uri="{FF2B5EF4-FFF2-40B4-BE49-F238E27FC236}">
                <a16:creationId xmlns:a16="http://schemas.microsoft.com/office/drawing/2014/main" id="{EE1476E7-724A-448D-930A-2D6CFC03D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660" y="1997076"/>
            <a:ext cx="352266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A local clothing store has 910 dresses in stock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shop wants to take a systematic sample to check the quality of the dresses in the store.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20 dresses?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dress</a:t>
            </a:r>
          </a:p>
          <a:p>
            <a:pPr algn="ctr"/>
            <a:endParaRPr lang="en-GB" alt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AA3AFB0-8944-4003-A32B-2EEA10D92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37596102-B5A5-4D4C-AACD-B3E8A2913F5E}"/>
              </a:ext>
            </a:extLst>
          </p:cNvPr>
          <p:cNvGrpSpPr>
            <a:grpSpLocks/>
          </p:cNvGrpSpPr>
          <p:nvPr/>
        </p:nvGrpSpPr>
        <p:grpSpPr bwMode="auto">
          <a:xfrm>
            <a:off x="5228168" y="333375"/>
            <a:ext cx="4176713" cy="6191250"/>
            <a:chOff x="158" y="210"/>
            <a:chExt cx="2631" cy="3900"/>
          </a:xfrm>
        </p:grpSpPr>
        <p:sp>
          <p:nvSpPr>
            <p:cNvPr id="7185" name="Text Box 3">
              <a:extLst>
                <a:ext uri="{FF2B5EF4-FFF2-40B4-BE49-F238E27FC236}">
                  <a16:creationId xmlns:a16="http://schemas.microsoft.com/office/drawing/2014/main" id="{B1570FED-7685-47C7-8615-9A3E30E39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7186" name="AutoShape 4">
              <a:extLst>
                <a:ext uri="{FF2B5EF4-FFF2-40B4-BE49-F238E27FC236}">
                  <a16:creationId xmlns:a16="http://schemas.microsoft.com/office/drawing/2014/main" id="{A0CE1C32-9850-46E5-8473-5BB6089A5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7187" name="Line 5">
              <a:extLst>
                <a:ext uri="{FF2B5EF4-FFF2-40B4-BE49-F238E27FC236}">
                  <a16:creationId xmlns:a16="http://schemas.microsoft.com/office/drawing/2014/main" id="{D1FD64C4-9228-4946-AC4B-B0FFFA39CA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8" name="Line 7">
              <a:extLst>
                <a:ext uri="{FF2B5EF4-FFF2-40B4-BE49-F238E27FC236}">
                  <a16:creationId xmlns:a16="http://schemas.microsoft.com/office/drawing/2014/main" id="{518F29FD-FA47-46F6-A88C-E480B8A1D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9" name="Oval 8">
              <a:extLst>
                <a:ext uri="{FF2B5EF4-FFF2-40B4-BE49-F238E27FC236}">
                  <a16:creationId xmlns:a16="http://schemas.microsoft.com/office/drawing/2014/main" id="{718384E3-5091-4142-AB13-A84372A68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cs typeface="Times New Roman" panose="02020603050405020304" pitchFamily="18" charset="0"/>
                </a:rPr>
                <a:t>95</a:t>
              </a:r>
            </a:p>
          </p:txBody>
        </p:sp>
        <p:sp>
          <p:nvSpPr>
            <p:cNvPr id="7190" name="WordArt 9">
              <a:extLst>
                <a:ext uri="{FF2B5EF4-FFF2-40B4-BE49-F238E27FC236}">
                  <a16:creationId xmlns:a16="http://schemas.microsoft.com/office/drawing/2014/main" id="{79A56F15-C6E4-4389-8383-03580AE3AAB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7191" name="Line 10">
              <a:extLst>
                <a:ext uri="{FF2B5EF4-FFF2-40B4-BE49-F238E27FC236}">
                  <a16:creationId xmlns:a16="http://schemas.microsoft.com/office/drawing/2014/main" id="{A3E3A7D7-650B-44C7-AD3D-31EBCA2C1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2" name="Oval 11">
              <a:extLst>
                <a:ext uri="{FF2B5EF4-FFF2-40B4-BE49-F238E27FC236}">
                  <a16:creationId xmlns:a16="http://schemas.microsoft.com/office/drawing/2014/main" id="{414F1505-D16F-4D25-9623-22BBFDAD0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7193" name="WordArt 12">
              <a:extLst>
                <a:ext uri="{FF2B5EF4-FFF2-40B4-BE49-F238E27FC236}">
                  <a16:creationId xmlns:a16="http://schemas.microsoft.com/office/drawing/2014/main" id="{6AA41075-7474-4BE8-9940-B6F16BFB65C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grpSp>
        <p:nvGrpSpPr>
          <p:cNvPr id="7171" name="Group 13">
            <a:extLst>
              <a:ext uri="{FF2B5EF4-FFF2-40B4-BE49-F238E27FC236}">
                <a16:creationId xmlns:a16="http://schemas.microsoft.com/office/drawing/2014/main" id="{DAB71203-9E19-4025-B133-AA543823D951}"/>
              </a:ext>
            </a:extLst>
          </p:cNvPr>
          <p:cNvGrpSpPr>
            <a:grpSpLocks/>
          </p:cNvGrpSpPr>
          <p:nvPr/>
        </p:nvGrpSpPr>
        <p:grpSpPr bwMode="auto">
          <a:xfrm>
            <a:off x="691092" y="333375"/>
            <a:ext cx="4249738" cy="6191250"/>
            <a:chOff x="158" y="210"/>
            <a:chExt cx="2677" cy="3900"/>
          </a:xfrm>
        </p:grpSpPr>
        <p:sp>
          <p:nvSpPr>
            <p:cNvPr id="7175" name="Text Box 14">
              <a:extLst>
                <a:ext uri="{FF2B5EF4-FFF2-40B4-BE49-F238E27FC236}">
                  <a16:creationId xmlns:a16="http://schemas.microsoft.com/office/drawing/2014/main" id="{3D9CF3A9-8111-476D-A586-06F736EB17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7176" name="AutoShape 15">
              <a:extLst>
                <a:ext uri="{FF2B5EF4-FFF2-40B4-BE49-F238E27FC236}">
                  <a16:creationId xmlns:a16="http://schemas.microsoft.com/office/drawing/2014/main" id="{402C0031-79AA-4F69-8FDB-013BD1E7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7177" name="Line 16">
              <a:extLst>
                <a:ext uri="{FF2B5EF4-FFF2-40B4-BE49-F238E27FC236}">
                  <a16:creationId xmlns:a16="http://schemas.microsoft.com/office/drawing/2014/main" id="{21A58FA2-DCC2-44CA-83EF-80E296FC6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8" name="Text Box 17">
              <a:extLst>
                <a:ext uri="{FF2B5EF4-FFF2-40B4-BE49-F238E27FC236}">
                  <a16:creationId xmlns:a16="http://schemas.microsoft.com/office/drawing/2014/main" id="{C59C0943-C94C-4611-BEB3-8F00244ACA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1" y="288"/>
              <a:ext cx="16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Statistical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Treasure-hunt: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Systematic Sampling Regular Intervals</a:t>
              </a:r>
            </a:p>
          </p:txBody>
        </p:sp>
        <p:sp>
          <p:nvSpPr>
            <p:cNvPr id="7179" name="Line 18">
              <a:extLst>
                <a:ext uri="{FF2B5EF4-FFF2-40B4-BE49-F238E27FC236}">
                  <a16:creationId xmlns:a16="http://schemas.microsoft.com/office/drawing/2014/main" id="{458636CB-4F42-4C19-95AD-4F673C26E0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Oval 19">
              <a:extLst>
                <a:ext uri="{FF2B5EF4-FFF2-40B4-BE49-F238E27FC236}">
                  <a16:creationId xmlns:a16="http://schemas.microsoft.com/office/drawing/2014/main" id="{B99C2BE6-E3A5-4BC4-93F7-236619F2D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b="1" dirty="0">
                  <a:latin typeface="+mj-lt"/>
                </a:rPr>
                <a:t>46</a:t>
              </a:r>
            </a:p>
          </p:txBody>
        </p:sp>
        <p:sp>
          <p:nvSpPr>
            <p:cNvPr id="7181" name="WordArt 20">
              <a:extLst>
                <a:ext uri="{FF2B5EF4-FFF2-40B4-BE49-F238E27FC236}">
                  <a16:creationId xmlns:a16="http://schemas.microsoft.com/office/drawing/2014/main" id="{9154EE73-B23D-4D8F-898D-292699BECBE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7182" name="Line 21">
              <a:extLst>
                <a:ext uri="{FF2B5EF4-FFF2-40B4-BE49-F238E27FC236}">
                  <a16:creationId xmlns:a16="http://schemas.microsoft.com/office/drawing/2014/main" id="{0D6B2074-474A-4255-95E8-B3B4E51FB7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3" name="Oval 22">
              <a:extLst>
                <a:ext uri="{FF2B5EF4-FFF2-40B4-BE49-F238E27FC236}">
                  <a16:creationId xmlns:a16="http://schemas.microsoft.com/office/drawing/2014/main" id="{00EC2FF9-8CEE-4834-93DE-FB06A4511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7184" name="WordArt 23">
              <a:extLst>
                <a:ext uri="{FF2B5EF4-FFF2-40B4-BE49-F238E27FC236}">
                  <a16:creationId xmlns:a16="http://schemas.microsoft.com/office/drawing/2014/main" id="{C098B534-A550-4506-8070-430EF4DB44A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sp>
        <p:nvSpPr>
          <p:cNvPr id="7172" name="Text Box 17">
            <a:extLst>
              <a:ext uri="{FF2B5EF4-FFF2-40B4-BE49-F238E27FC236}">
                <a16:creationId xmlns:a16="http://schemas.microsoft.com/office/drawing/2014/main" id="{F11ABA3F-FCA6-449F-A456-9AB6CCAEB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681" y="471488"/>
            <a:ext cx="268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Treasure-hunt: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Systematic Sampling Regular Intervals</a:t>
            </a:r>
          </a:p>
        </p:txBody>
      </p:sp>
      <p:sp>
        <p:nvSpPr>
          <p:cNvPr id="7173" name="TextBox 4">
            <a:extLst>
              <a:ext uri="{FF2B5EF4-FFF2-40B4-BE49-F238E27FC236}">
                <a16:creationId xmlns:a16="http://schemas.microsoft.com/office/drawing/2014/main" id="{4BF39F7F-D91B-4207-B8B6-B556A2A26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18" y="1765300"/>
            <a:ext cx="352266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In a warehouse a conveyor belts runs 950 boxes each day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warehouse manager has asked staff to take a systematic sample to make sure that all boxes are packed to an acceptable standard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10 boxes?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box</a:t>
            </a:r>
          </a:p>
          <a:p>
            <a:pPr algn="ctr"/>
            <a:endParaRPr lang="en-GB" altLang="en-US"/>
          </a:p>
        </p:txBody>
      </p:sp>
      <p:sp>
        <p:nvSpPr>
          <p:cNvPr id="7174" name="TextBox 28">
            <a:extLst>
              <a:ext uri="{FF2B5EF4-FFF2-40B4-BE49-F238E27FC236}">
                <a16:creationId xmlns:a16="http://schemas.microsoft.com/office/drawing/2014/main" id="{153A7A4F-6DC1-4C2A-9122-41A46B400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781" y="1595439"/>
            <a:ext cx="35210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The Mathematics department at a university has 900 pupils in it at the start of the year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Head Maths lecturer wants to take a systematic sample of students to see what their opinions are of the university facilities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25 students?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students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DE7A9AE-189A-4E84-9173-24AE6132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>
            <a:extLst>
              <a:ext uri="{FF2B5EF4-FFF2-40B4-BE49-F238E27FC236}">
                <a16:creationId xmlns:a16="http://schemas.microsoft.com/office/drawing/2014/main" id="{BE10E8B7-E78E-4DBE-9779-FD3D29EAE813}"/>
              </a:ext>
            </a:extLst>
          </p:cNvPr>
          <p:cNvGrpSpPr>
            <a:grpSpLocks/>
          </p:cNvGrpSpPr>
          <p:nvPr/>
        </p:nvGrpSpPr>
        <p:grpSpPr bwMode="auto">
          <a:xfrm>
            <a:off x="4991102" y="333375"/>
            <a:ext cx="4176713" cy="6191250"/>
            <a:chOff x="158" y="210"/>
            <a:chExt cx="2631" cy="3900"/>
          </a:xfrm>
        </p:grpSpPr>
        <p:sp>
          <p:nvSpPr>
            <p:cNvPr id="8209" name="Text Box 3">
              <a:extLst>
                <a:ext uri="{FF2B5EF4-FFF2-40B4-BE49-F238E27FC236}">
                  <a16:creationId xmlns:a16="http://schemas.microsoft.com/office/drawing/2014/main" id="{40AF1CBC-CA0B-4BC4-BF8E-4872B847DA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8210" name="AutoShape 4">
              <a:extLst>
                <a:ext uri="{FF2B5EF4-FFF2-40B4-BE49-F238E27FC236}">
                  <a16:creationId xmlns:a16="http://schemas.microsoft.com/office/drawing/2014/main" id="{DFED1DB2-EBDC-4B27-A001-BDE3138D3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8211" name="Line 5">
              <a:extLst>
                <a:ext uri="{FF2B5EF4-FFF2-40B4-BE49-F238E27FC236}">
                  <a16:creationId xmlns:a16="http://schemas.microsoft.com/office/drawing/2014/main" id="{2FD2EC70-D19D-47C1-8F61-8848E46447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2" name="Line 7">
              <a:extLst>
                <a:ext uri="{FF2B5EF4-FFF2-40B4-BE49-F238E27FC236}">
                  <a16:creationId xmlns:a16="http://schemas.microsoft.com/office/drawing/2014/main" id="{4AC7F91C-AEB7-437E-B946-61FBA907EB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3" name="Oval 8">
              <a:extLst>
                <a:ext uri="{FF2B5EF4-FFF2-40B4-BE49-F238E27FC236}">
                  <a16:creationId xmlns:a16="http://schemas.microsoft.com/office/drawing/2014/main" id="{2F3C4E13-87AA-4C99-816B-9E8462890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cs typeface="Times New Roman" panose="02020603050405020304" pitchFamily="18" charset="0"/>
                </a:rPr>
                <a:t>96</a:t>
              </a:r>
            </a:p>
          </p:txBody>
        </p:sp>
        <p:sp>
          <p:nvSpPr>
            <p:cNvPr id="8214" name="WordArt 9">
              <a:extLst>
                <a:ext uri="{FF2B5EF4-FFF2-40B4-BE49-F238E27FC236}">
                  <a16:creationId xmlns:a16="http://schemas.microsoft.com/office/drawing/2014/main" id="{39127511-AA40-4D09-BB1A-006F422F265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8215" name="Line 10">
              <a:extLst>
                <a:ext uri="{FF2B5EF4-FFF2-40B4-BE49-F238E27FC236}">
                  <a16:creationId xmlns:a16="http://schemas.microsoft.com/office/drawing/2014/main" id="{056E92E2-2807-4BEF-9C64-BE946B60E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6" name="Oval 11">
              <a:extLst>
                <a:ext uri="{FF2B5EF4-FFF2-40B4-BE49-F238E27FC236}">
                  <a16:creationId xmlns:a16="http://schemas.microsoft.com/office/drawing/2014/main" id="{7C05CB31-15CC-476F-BC3E-EBA2480AD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8217" name="WordArt 12">
              <a:extLst>
                <a:ext uri="{FF2B5EF4-FFF2-40B4-BE49-F238E27FC236}">
                  <a16:creationId xmlns:a16="http://schemas.microsoft.com/office/drawing/2014/main" id="{01200001-33D5-4C14-BE59-64CAE88E981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grpSp>
        <p:nvGrpSpPr>
          <p:cNvPr id="8195" name="Group 13">
            <a:extLst>
              <a:ext uri="{FF2B5EF4-FFF2-40B4-BE49-F238E27FC236}">
                <a16:creationId xmlns:a16="http://schemas.microsoft.com/office/drawing/2014/main" id="{5212069A-8B94-4969-A649-8491B9C04477}"/>
              </a:ext>
            </a:extLst>
          </p:cNvPr>
          <p:cNvGrpSpPr>
            <a:grpSpLocks/>
          </p:cNvGrpSpPr>
          <p:nvPr/>
        </p:nvGrpSpPr>
        <p:grpSpPr bwMode="auto">
          <a:xfrm>
            <a:off x="454026" y="333375"/>
            <a:ext cx="4249738" cy="6191250"/>
            <a:chOff x="158" y="210"/>
            <a:chExt cx="2677" cy="3900"/>
          </a:xfrm>
        </p:grpSpPr>
        <p:sp>
          <p:nvSpPr>
            <p:cNvPr id="8199" name="Text Box 14">
              <a:extLst>
                <a:ext uri="{FF2B5EF4-FFF2-40B4-BE49-F238E27FC236}">
                  <a16:creationId xmlns:a16="http://schemas.microsoft.com/office/drawing/2014/main" id="{60604A21-7B67-4404-876B-66420BC96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8200" name="AutoShape 15">
              <a:extLst>
                <a:ext uri="{FF2B5EF4-FFF2-40B4-BE49-F238E27FC236}">
                  <a16:creationId xmlns:a16="http://schemas.microsoft.com/office/drawing/2014/main" id="{7442141F-A0CF-481E-ABB2-E667C7A20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8201" name="Line 16">
              <a:extLst>
                <a:ext uri="{FF2B5EF4-FFF2-40B4-BE49-F238E27FC236}">
                  <a16:creationId xmlns:a16="http://schemas.microsoft.com/office/drawing/2014/main" id="{E8E73487-8291-48EB-8387-9BE9F0B25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2" name="Text Box 17">
              <a:extLst>
                <a:ext uri="{FF2B5EF4-FFF2-40B4-BE49-F238E27FC236}">
                  <a16:creationId xmlns:a16="http://schemas.microsoft.com/office/drawing/2014/main" id="{6499FF81-05E8-401C-BA29-D970797A6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1" y="288"/>
              <a:ext cx="16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Statistical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/>
                <a:t>Treasure-hunt: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Systematic Sampling Regular Intervals</a:t>
              </a:r>
            </a:p>
          </p:txBody>
        </p:sp>
        <p:sp>
          <p:nvSpPr>
            <p:cNvPr id="8203" name="Line 18">
              <a:extLst>
                <a:ext uri="{FF2B5EF4-FFF2-40B4-BE49-F238E27FC236}">
                  <a16:creationId xmlns:a16="http://schemas.microsoft.com/office/drawing/2014/main" id="{534DF332-9BFD-439E-90E0-97ECEA8EA4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Oval 19">
              <a:extLst>
                <a:ext uri="{FF2B5EF4-FFF2-40B4-BE49-F238E27FC236}">
                  <a16:creationId xmlns:a16="http://schemas.microsoft.com/office/drawing/2014/main" id="{C42B36BE-3ED4-4E55-9007-4FA7109BD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2000" b="1" dirty="0">
                  <a:latin typeface="+mj-lt"/>
                </a:rPr>
                <a:t>36</a:t>
              </a:r>
            </a:p>
          </p:txBody>
        </p:sp>
        <p:sp>
          <p:nvSpPr>
            <p:cNvPr id="8205" name="WordArt 20">
              <a:extLst>
                <a:ext uri="{FF2B5EF4-FFF2-40B4-BE49-F238E27FC236}">
                  <a16:creationId xmlns:a16="http://schemas.microsoft.com/office/drawing/2014/main" id="{42459973-F120-4677-A81F-34661680645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Previous Answer</a:t>
              </a:r>
            </a:p>
          </p:txBody>
        </p:sp>
        <p:sp>
          <p:nvSpPr>
            <p:cNvPr id="2" name="Line 21">
              <a:extLst>
                <a:ext uri="{FF2B5EF4-FFF2-40B4-BE49-F238E27FC236}">
                  <a16:creationId xmlns:a16="http://schemas.microsoft.com/office/drawing/2014/main" id="{817AEC14-CFB2-49B2-94D0-9065D1A6C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7" name="Oval 22">
              <a:extLst>
                <a:ext uri="{FF2B5EF4-FFF2-40B4-BE49-F238E27FC236}">
                  <a16:creationId xmlns:a16="http://schemas.microsoft.com/office/drawing/2014/main" id="{6E5E6C5F-9383-4B21-A0D6-09CB8B5CB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3600">
                  <a:latin typeface="Times New Roman" panose="02020603050405020304" pitchFamily="18" charset="0"/>
                </a:rPr>
                <a:t>?</a:t>
              </a:r>
              <a:endParaRPr lang="en-US" altLang="en-US" sz="3600">
                <a:latin typeface="Times New Roman" panose="02020603050405020304" pitchFamily="18" charset="0"/>
              </a:endParaRPr>
            </a:p>
          </p:txBody>
        </p:sp>
        <p:sp>
          <p:nvSpPr>
            <p:cNvPr id="8208" name="WordArt 23">
              <a:extLst>
                <a:ext uri="{FF2B5EF4-FFF2-40B4-BE49-F238E27FC236}">
                  <a16:creationId xmlns:a16="http://schemas.microsoft.com/office/drawing/2014/main" id="{7ABB8865-81E0-43F3-B2FA-5FE2144F19C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pPr algn="ctr"/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 panose="030F0702030302020204" pitchFamily="66" charset="0"/>
                </a:rPr>
                <a:t>To the next clue</a:t>
              </a:r>
            </a:p>
          </p:txBody>
        </p:sp>
      </p:grpSp>
      <p:sp>
        <p:nvSpPr>
          <p:cNvPr id="8196" name="Text Box 17">
            <a:extLst>
              <a:ext uri="{FF2B5EF4-FFF2-40B4-BE49-F238E27FC236}">
                <a16:creationId xmlns:a16="http://schemas.microsoft.com/office/drawing/2014/main" id="{82912D38-922D-48E4-863B-9E42ED2D9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5" y="471488"/>
            <a:ext cx="26892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Treasure-hunt: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Systematic Sampling Regular Intervals</a:t>
            </a:r>
          </a:p>
        </p:txBody>
      </p:sp>
      <p:sp>
        <p:nvSpPr>
          <p:cNvPr id="8197" name="TextBox 4">
            <a:extLst>
              <a:ext uri="{FF2B5EF4-FFF2-40B4-BE49-F238E27FC236}">
                <a16:creationId xmlns:a16="http://schemas.microsoft.com/office/drawing/2014/main" id="{5B5F0823-C967-416F-88E7-283E0C5ED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2" y="1997075"/>
            <a:ext cx="3522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The local garden centre has rows upon rows of 960 bedding plants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manager wants to take a systematic sample to check the plants are suitable for sale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10 plants?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plants</a:t>
            </a:r>
          </a:p>
        </p:txBody>
      </p:sp>
      <p:sp>
        <p:nvSpPr>
          <p:cNvPr id="8198" name="TextBox 28">
            <a:extLst>
              <a:ext uri="{FF2B5EF4-FFF2-40B4-BE49-F238E27FC236}">
                <a16:creationId xmlns:a16="http://schemas.microsoft.com/office/drawing/2014/main" id="{EB542BEF-00B4-4F42-9518-2F97272B5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7" y="1997075"/>
            <a:ext cx="3522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/>
              <a:t>There are 970 new houses being built on a disused quarry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The site manager wants to take a systematic sample to make sure the houses are being built to a good standard 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What would the regular interval be for a sample of 20 houses?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Every ……</a:t>
            </a:r>
            <a:r>
              <a:rPr lang="en-GB" altLang="en-US" baseline="30000"/>
              <a:t>th </a:t>
            </a:r>
            <a:r>
              <a:rPr lang="en-GB" altLang="en-US"/>
              <a:t>house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2AF3FC4-0816-47F7-8738-8D57C6E7E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4">
            <a:extLst>
              <a:ext uri="{FF2B5EF4-FFF2-40B4-BE49-F238E27FC236}">
                <a16:creationId xmlns:a16="http://schemas.microsoft.com/office/drawing/2014/main" id="{97D40E7E-5F02-42E3-8170-4C3E8C508B2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23234" y="-1023143"/>
            <a:ext cx="6397625" cy="8732838"/>
          </a:xfrm>
          <a:prstGeom prst="roundRect">
            <a:avLst>
              <a:gd name="adj" fmla="val 16667"/>
            </a:avLst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3075" name="Text Box 5">
            <a:extLst>
              <a:ext uri="{FF2B5EF4-FFF2-40B4-BE49-F238E27FC236}">
                <a16:creationId xmlns:a16="http://schemas.microsoft.com/office/drawing/2014/main" id="{23EA6C44-C2DA-41F9-B523-89A531AE5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2578" y="2740026"/>
            <a:ext cx="419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Statistical Treasure-hunt: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Systematic Sampling Regular Intervals</a:t>
            </a:r>
          </a:p>
        </p:txBody>
      </p:sp>
      <p:sp>
        <p:nvSpPr>
          <p:cNvPr id="3076" name="Text Box 37">
            <a:extLst>
              <a:ext uri="{FF2B5EF4-FFF2-40B4-BE49-F238E27FC236}">
                <a16:creationId xmlns:a16="http://schemas.microsoft.com/office/drawing/2014/main" id="{41B5CFA8-981F-46B5-874F-AE3D06981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991" y="3468688"/>
            <a:ext cx="5737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omic Sans MS" panose="030F0702030302020204" pitchFamily="66" charset="0"/>
              </a:rPr>
              <a:t>Name: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u="sng">
                <a:latin typeface="Comic Sans MS" panose="030F0702030302020204" pitchFamily="66" charset="0"/>
              </a:rPr>
              <a:t>__ANSWERS__</a:t>
            </a:r>
            <a:endParaRPr lang="en-US" altLang="en-US" sz="3600" u="sng">
              <a:latin typeface="Comic Sans MS" panose="030F0702030302020204" pitchFamily="66" charset="0"/>
            </a:endParaRPr>
          </a:p>
        </p:txBody>
      </p:sp>
      <p:sp>
        <p:nvSpPr>
          <p:cNvPr id="3077" name="Text Box 38">
            <a:extLst>
              <a:ext uri="{FF2B5EF4-FFF2-40B4-BE49-F238E27FC236}">
                <a16:creationId xmlns:a16="http://schemas.microsoft.com/office/drawing/2014/main" id="{E33B0C2B-8426-4FE6-A1D4-3B4B4037F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7" y="1911350"/>
            <a:ext cx="3017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Comic Sans MS" panose="030F0702030302020204" pitchFamily="66" charset="0"/>
              </a:rPr>
              <a:t>Answer Sheet</a:t>
            </a: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3078" name="Rectangle: Rounded Corners 1">
            <a:extLst>
              <a:ext uri="{FF2B5EF4-FFF2-40B4-BE49-F238E27FC236}">
                <a16:creationId xmlns:a16="http://schemas.microsoft.com/office/drawing/2014/main" id="{F2087A55-3E57-40EB-B5EB-BFE0DAF1E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6" y="8286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49</a:t>
            </a:r>
          </a:p>
        </p:txBody>
      </p:sp>
      <p:cxnSp>
        <p:nvCxnSpPr>
          <p:cNvPr id="3079" name="Straight Arrow Connector 3">
            <a:extLst>
              <a:ext uri="{FF2B5EF4-FFF2-40B4-BE49-F238E27FC236}">
                <a16:creationId xmlns:a16="http://schemas.microsoft.com/office/drawing/2014/main" id="{451066C6-D619-478C-B3B5-0DB9AA88B9D2}"/>
              </a:ext>
            </a:extLst>
          </p:cNvPr>
          <p:cNvCxnSpPr>
            <a:cxnSpLocks noChangeShapeType="1"/>
            <a:stCxn id="3082" idx="0"/>
            <a:endCxn id="3078" idx="2"/>
          </p:cNvCxnSpPr>
          <p:nvPr/>
        </p:nvCxnSpPr>
        <p:spPr bwMode="auto">
          <a:xfrm flipV="1">
            <a:off x="1452565" y="1911350"/>
            <a:ext cx="0" cy="6175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0" name="Straight Arrow Connector 5">
            <a:extLst>
              <a:ext uri="{FF2B5EF4-FFF2-40B4-BE49-F238E27FC236}">
                <a16:creationId xmlns:a16="http://schemas.microsoft.com/office/drawing/2014/main" id="{FEC3EF60-E7C4-4FBD-83ED-47257934A938}"/>
              </a:ext>
            </a:extLst>
          </p:cNvPr>
          <p:cNvCxnSpPr>
            <a:cxnSpLocks noChangeShapeType="1"/>
            <a:stCxn id="3078" idx="3"/>
            <a:endCxn id="3090" idx="1"/>
          </p:cNvCxnSpPr>
          <p:nvPr/>
        </p:nvCxnSpPr>
        <p:spPr bwMode="auto">
          <a:xfrm flipV="1">
            <a:off x="2171703" y="955675"/>
            <a:ext cx="606425" cy="4143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1" name="Straight Arrow Connector 17">
            <a:extLst>
              <a:ext uri="{FF2B5EF4-FFF2-40B4-BE49-F238E27FC236}">
                <a16:creationId xmlns:a16="http://schemas.microsoft.com/office/drawing/2014/main" id="{0A32A9A2-0772-47AF-B935-72797D6B23B3}"/>
              </a:ext>
            </a:extLst>
          </p:cNvPr>
          <p:cNvCxnSpPr>
            <a:cxnSpLocks noChangeShapeType="1"/>
            <a:stCxn id="3083" idx="0"/>
            <a:endCxn id="3082" idx="2"/>
          </p:cNvCxnSpPr>
          <p:nvPr/>
        </p:nvCxnSpPr>
        <p:spPr bwMode="auto">
          <a:xfrm flipV="1">
            <a:off x="1452565" y="3611564"/>
            <a:ext cx="0" cy="5937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2" name="Rectangle: Rounded Corners 1">
            <a:extLst>
              <a:ext uri="{FF2B5EF4-FFF2-40B4-BE49-F238E27FC236}">
                <a16:creationId xmlns:a16="http://schemas.microsoft.com/office/drawing/2014/main" id="{D7C4028A-EEBC-4157-9C48-3E707DA7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6" y="252888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96</a:t>
            </a:r>
          </a:p>
        </p:txBody>
      </p:sp>
      <p:sp>
        <p:nvSpPr>
          <p:cNvPr id="3083" name="Rectangle: Rounded Corners 1">
            <a:extLst>
              <a:ext uri="{FF2B5EF4-FFF2-40B4-BE49-F238E27FC236}">
                <a16:creationId xmlns:a16="http://schemas.microsoft.com/office/drawing/2014/main" id="{A7321C2C-BB48-42EB-B834-86D786482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6" y="420528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36</a:t>
            </a:r>
          </a:p>
        </p:txBody>
      </p:sp>
      <p:sp>
        <p:nvSpPr>
          <p:cNvPr id="3084" name="Rectangle: Rounded Corners 1">
            <a:extLst>
              <a:ext uri="{FF2B5EF4-FFF2-40B4-BE49-F238E27FC236}">
                <a16:creationId xmlns:a16="http://schemas.microsoft.com/office/drawing/2014/main" id="{AB0C83B9-5358-4A57-B745-1C937347A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41" y="88582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90</a:t>
            </a:r>
          </a:p>
        </p:txBody>
      </p:sp>
      <p:sp>
        <p:nvSpPr>
          <p:cNvPr id="3085" name="Rectangle: Rounded Corners 1">
            <a:extLst>
              <a:ext uri="{FF2B5EF4-FFF2-40B4-BE49-F238E27FC236}">
                <a16:creationId xmlns:a16="http://schemas.microsoft.com/office/drawing/2014/main" id="{F4BB0861-8279-4CD4-8AA4-118E8CB07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41" y="2586039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48</a:t>
            </a:r>
          </a:p>
        </p:txBody>
      </p:sp>
      <p:sp>
        <p:nvSpPr>
          <p:cNvPr id="3086" name="Rectangle: Rounded Corners 1">
            <a:extLst>
              <a:ext uri="{FF2B5EF4-FFF2-40B4-BE49-F238E27FC236}">
                <a16:creationId xmlns:a16="http://schemas.microsoft.com/office/drawing/2014/main" id="{CC0584C9-772F-4C21-87B6-DEAD8B156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41" y="426402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97</a:t>
            </a:r>
          </a:p>
        </p:txBody>
      </p:sp>
      <p:sp>
        <p:nvSpPr>
          <p:cNvPr id="3087" name="Rectangle: Rounded Corners 1">
            <a:extLst>
              <a:ext uri="{FF2B5EF4-FFF2-40B4-BE49-F238E27FC236}">
                <a16:creationId xmlns:a16="http://schemas.microsoft.com/office/drawing/2014/main" id="{3A2359C1-56CB-40B1-A663-A82E38B07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6" y="52355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46</a:t>
            </a:r>
          </a:p>
        </p:txBody>
      </p:sp>
      <p:sp>
        <p:nvSpPr>
          <p:cNvPr id="3088" name="Rectangle: Rounded Corners 1">
            <a:extLst>
              <a:ext uri="{FF2B5EF4-FFF2-40B4-BE49-F238E27FC236}">
                <a16:creationId xmlns:a16="http://schemas.microsoft.com/office/drawing/2014/main" id="{7882EC3D-2139-4399-804F-5163FD11C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4491" y="5235576"/>
            <a:ext cx="1436687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95</a:t>
            </a:r>
          </a:p>
        </p:txBody>
      </p:sp>
      <p:sp>
        <p:nvSpPr>
          <p:cNvPr id="3089" name="Rectangle: Rounded Corners 1">
            <a:extLst>
              <a:ext uri="{FF2B5EF4-FFF2-40B4-BE49-F238E27FC236}">
                <a16:creationId xmlns:a16="http://schemas.microsoft.com/office/drawing/2014/main" id="{B2D90314-C8F6-4169-B91D-ED4F1341B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702" y="414339"/>
            <a:ext cx="1436688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38</a:t>
            </a:r>
          </a:p>
        </p:txBody>
      </p:sp>
      <p:sp>
        <p:nvSpPr>
          <p:cNvPr id="3090" name="Rectangle: Rounded Corners 1">
            <a:extLst>
              <a:ext uri="{FF2B5EF4-FFF2-40B4-BE49-F238E27FC236}">
                <a16:creationId xmlns:a16="http://schemas.microsoft.com/office/drawing/2014/main" id="{C30C0DF4-8BAE-4E38-8CD8-8A8493118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8127" y="414339"/>
            <a:ext cx="1436688" cy="1082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/>
              <a:t>91</a:t>
            </a:r>
          </a:p>
        </p:txBody>
      </p:sp>
      <p:cxnSp>
        <p:nvCxnSpPr>
          <p:cNvPr id="3091" name="Straight Arrow Connector 16">
            <a:extLst>
              <a:ext uri="{FF2B5EF4-FFF2-40B4-BE49-F238E27FC236}">
                <a16:creationId xmlns:a16="http://schemas.microsoft.com/office/drawing/2014/main" id="{7042D8F1-7346-42DE-BF7E-855C1A651F41}"/>
              </a:ext>
            </a:extLst>
          </p:cNvPr>
          <p:cNvCxnSpPr>
            <a:cxnSpLocks noChangeShapeType="1"/>
            <a:stCxn id="3090" idx="3"/>
            <a:endCxn id="3089" idx="1"/>
          </p:cNvCxnSpPr>
          <p:nvPr/>
        </p:nvCxnSpPr>
        <p:spPr bwMode="auto">
          <a:xfrm>
            <a:off x="4214816" y="955675"/>
            <a:ext cx="12588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2" name="Straight Arrow Connector 18">
            <a:extLst>
              <a:ext uri="{FF2B5EF4-FFF2-40B4-BE49-F238E27FC236}">
                <a16:creationId xmlns:a16="http://schemas.microsoft.com/office/drawing/2014/main" id="{F83BFC7B-55EC-46EB-87BC-7437F23F711D}"/>
              </a:ext>
            </a:extLst>
          </p:cNvPr>
          <p:cNvCxnSpPr>
            <a:cxnSpLocks noChangeShapeType="1"/>
            <a:stCxn id="3089" idx="3"/>
            <a:endCxn id="3084" idx="1"/>
          </p:cNvCxnSpPr>
          <p:nvPr/>
        </p:nvCxnSpPr>
        <p:spPr bwMode="auto">
          <a:xfrm>
            <a:off x="6910390" y="955675"/>
            <a:ext cx="666750" cy="4714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3" name="Straight Arrow Connector 20">
            <a:extLst>
              <a:ext uri="{FF2B5EF4-FFF2-40B4-BE49-F238E27FC236}">
                <a16:creationId xmlns:a16="http://schemas.microsoft.com/office/drawing/2014/main" id="{C36A8C2A-BF47-4F22-994D-C0735BF978C8}"/>
              </a:ext>
            </a:extLst>
          </p:cNvPr>
          <p:cNvCxnSpPr>
            <a:cxnSpLocks noChangeShapeType="1"/>
            <a:stCxn id="3084" idx="2"/>
            <a:endCxn id="3085" idx="0"/>
          </p:cNvCxnSpPr>
          <p:nvPr/>
        </p:nvCxnSpPr>
        <p:spPr bwMode="auto">
          <a:xfrm>
            <a:off x="8294690" y="1968500"/>
            <a:ext cx="0" cy="6175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4" name="Straight Arrow Connector 22">
            <a:extLst>
              <a:ext uri="{FF2B5EF4-FFF2-40B4-BE49-F238E27FC236}">
                <a16:creationId xmlns:a16="http://schemas.microsoft.com/office/drawing/2014/main" id="{9BAD691A-AF34-456D-979D-AD1B028210E7}"/>
              </a:ext>
            </a:extLst>
          </p:cNvPr>
          <p:cNvCxnSpPr>
            <a:cxnSpLocks noChangeShapeType="1"/>
            <a:stCxn id="3085" idx="2"/>
            <a:endCxn id="3086" idx="0"/>
          </p:cNvCxnSpPr>
          <p:nvPr/>
        </p:nvCxnSpPr>
        <p:spPr bwMode="auto">
          <a:xfrm>
            <a:off x="8294690" y="3668713"/>
            <a:ext cx="0" cy="595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5" name="Straight Arrow Connector 24">
            <a:extLst>
              <a:ext uri="{FF2B5EF4-FFF2-40B4-BE49-F238E27FC236}">
                <a16:creationId xmlns:a16="http://schemas.microsoft.com/office/drawing/2014/main" id="{8847EC0A-E42B-4918-9A62-8A7F86BA40EC}"/>
              </a:ext>
            </a:extLst>
          </p:cNvPr>
          <p:cNvCxnSpPr>
            <a:cxnSpLocks noChangeShapeType="1"/>
            <a:stCxn id="3086" idx="2"/>
            <a:endCxn id="3087" idx="3"/>
          </p:cNvCxnSpPr>
          <p:nvPr/>
        </p:nvCxnSpPr>
        <p:spPr bwMode="auto">
          <a:xfrm flipH="1">
            <a:off x="7016752" y="5346701"/>
            <a:ext cx="1277938" cy="4302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6" name="Straight Arrow Connector 29">
            <a:extLst>
              <a:ext uri="{FF2B5EF4-FFF2-40B4-BE49-F238E27FC236}">
                <a16:creationId xmlns:a16="http://schemas.microsoft.com/office/drawing/2014/main" id="{4FF46CF2-B556-42A0-819E-D53F914EF361}"/>
              </a:ext>
            </a:extLst>
          </p:cNvPr>
          <p:cNvCxnSpPr>
            <a:cxnSpLocks noChangeShapeType="1"/>
            <a:stCxn id="3087" idx="1"/>
            <a:endCxn id="3088" idx="3"/>
          </p:cNvCxnSpPr>
          <p:nvPr/>
        </p:nvCxnSpPr>
        <p:spPr bwMode="auto">
          <a:xfrm flipH="1" flipV="1">
            <a:off x="4321177" y="5776913"/>
            <a:ext cx="12588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97" name="Straight Arrow Connector 31">
            <a:extLst>
              <a:ext uri="{FF2B5EF4-FFF2-40B4-BE49-F238E27FC236}">
                <a16:creationId xmlns:a16="http://schemas.microsoft.com/office/drawing/2014/main" id="{577FBCFD-5909-46F3-AB89-1E9B1C07A00D}"/>
              </a:ext>
            </a:extLst>
          </p:cNvPr>
          <p:cNvCxnSpPr>
            <a:cxnSpLocks noChangeShapeType="1"/>
            <a:stCxn id="3088" idx="1"/>
            <a:endCxn id="3083" idx="2"/>
          </p:cNvCxnSpPr>
          <p:nvPr/>
        </p:nvCxnSpPr>
        <p:spPr bwMode="auto">
          <a:xfrm flipH="1" flipV="1">
            <a:off x="1452566" y="5287963"/>
            <a:ext cx="1431925" cy="488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59F1A6F3-F0C9-4309-94BA-58327F540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A78BD8-0B7A-4BF5-9557-153ACB0B4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69D76A-68E9-4DF1-A948-9204B6D863DE}"/>
              </a:ext>
            </a:extLst>
          </p:cNvPr>
          <p:cNvSpPr/>
          <p:nvPr/>
        </p:nvSpPr>
        <p:spPr>
          <a:xfrm>
            <a:off x="106532" y="1120676"/>
            <a:ext cx="11833934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u="sng" dirty="0">
                <a:solidFill>
                  <a:schemeClr val="accent1"/>
                </a:solidFill>
              </a:rPr>
              <a:t>The Knowledge Phase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solidFill>
                  <a:schemeClr val="accent1"/>
                </a:solidFill>
              </a:rPr>
              <a:t>In the exam, your instructions for how to take a random sample must be clear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</a:rPr>
              <a:t>A)</a:t>
            </a:r>
            <a:r>
              <a:rPr lang="en-GB" sz="2800" dirty="0">
                <a:solidFill>
                  <a:schemeClr val="accent1"/>
                </a:solidFill>
              </a:rPr>
              <a:t> Calculate the 'regular interval'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</a:rPr>
              <a:t>1)</a:t>
            </a:r>
            <a:r>
              <a:rPr lang="en-GB" sz="2800" dirty="0">
                <a:solidFill>
                  <a:schemeClr val="accent1"/>
                </a:solidFill>
              </a:rPr>
              <a:t> Number the subjects from 1 to n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</a:rPr>
              <a:t>2)</a:t>
            </a:r>
            <a:r>
              <a:rPr lang="en-GB" sz="2800" dirty="0">
                <a:solidFill>
                  <a:schemeClr val="accent1"/>
                </a:solidFill>
              </a:rPr>
              <a:t> Choose a random number using a random number generator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</a:rPr>
              <a:t>3)</a:t>
            </a:r>
            <a:r>
              <a:rPr lang="en-GB" sz="2800" dirty="0">
                <a:solidFill>
                  <a:schemeClr val="accent1"/>
                </a:solidFill>
              </a:rPr>
              <a:t> Choose the corresponding subject from the population as a starting point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</a:rPr>
              <a:t>B)</a:t>
            </a:r>
            <a:r>
              <a:rPr lang="en-GB" sz="2800" dirty="0">
                <a:solidFill>
                  <a:schemeClr val="accent1"/>
                </a:solidFill>
              </a:rPr>
              <a:t> Using the 'regular interval' calculate the subjects needed for your sample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53AB9C-8408-4059-9231-F59459508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/>
              <p:nvPr/>
            </p:nvSpPr>
            <p:spPr>
              <a:xfrm>
                <a:off x="106532" y="1120676"/>
                <a:ext cx="11833934" cy="5133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600" b="1" u="sng" dirty="0">
                    <a:solidFill>
                      <a:schemeClr val="accent1"/>
                    </a:solidFill>
                  </a:rPr>
                  <a:t>I DO</a:t>
                </a:r>
                <a:endParaRPr lang="en-GB" sz="2600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600" dirty="0">
                    <a:solidFill>
                      <a:schemeClr val="accent1"/>
                    </a:solidFill>
                  </a:rPr>
                  <a:t>Explain how you could choose a systematic sample of 10 students from a class list of 30 students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A)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60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600" dirty="0">
                    <a:solidFill>
                      <a:schemeClr val="accent3"/>
                    </a:solidFill>
                  </a:rPr>
                  <a:t> = 3 Every 3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rd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student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1)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Number the students from 1 to 30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2)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a random number from 1 to 3 using a random number generator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3)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the corresponding student from the population as a starting point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B)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Choosing every 3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rd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student, calculate the subjects needed for your sample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" y="1120676"/>
                <a:ext cx="11833934" cy="5133328"/>
              </a:xfrm>
              <a:prstGeom prst="rect">
                <a:avLst/>
              </a:prstGeom>
              <a:blipFill>
                <a:blip r:embed="rId6"/>
                <a:stretch>
                  <a:fillRect l="-927" b="-1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D0544DF-76E1-4697-B175-FE61886C34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3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/>
              <p:nvPr/>
            </p:nvSpPr>
            <p:spPr>
              <a:xfrm>
                <a:off x="106532" y="1120676"/>
                <a:ext cx="11833934" cy="5083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600" b="1" u="sng" dirty="0">
                    <a:solidFill>
                      <a:schemeClr val="accent1"/>
                    </a:solidFill>
                  </a:rPr>
                  <a:t>WE DO</a:t>
                </a:r>
                <a:endParaRPr lang="en-GB" sz="2600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600" dirty="0">
                    <a:solidFill>
                      <a:schemeClr val="accent1"/>
                    </a:solidFill>
                  </a:rPr>
                  <a:t>Explain how you could choose a systematic sample of 50 boxes of cereal from a production line of approximately 2000 boxes per day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A)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60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2000</m:t>
                        </m:r>
                      </m:num>
                      <m:den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GB" sz="2600" dirty="0">
                    <a:solidFill>
                      <a:schemeClr val="accent3"/>
                    </a:solidFill>
                  </a:rPr>
                  <a:t> = 40 Every 40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th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box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1)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Number the boxes from 1 to 2000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2)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a random number from 1 to 40 using a random number generator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3)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the corresponding box from the population as a starting point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B)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Choosing every 40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th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box, calculate the subjects needed for your sample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" y="1120676"/>
                <a:ext cx="11833934" cy="5083892"/>
              </a:xfrm>
              <a:prstGeom prst="rect">
                <a:avLst/>
              </a:prstGeom>
              <a:blipFill>
                <a:blip r:embed="rId6"/>
                <a:stretch>
                  <a:fillRect l="-927"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CAF24E7-5C2A-4525-81C3-ACBB7BE280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9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/>
              <p:nvPr/>
            </p:nvSpPr>
            <p:spPr>
              <a:xfrm>
                <a:off x="106532" y="1120676"/>
                <a:ext cx="11833934" cy="5083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600" b="1" u="sng" dirty="0">
                    <a:solidFill>
                      <a:schemeClr val="accent1"/>
                    </a:solidFill>
                  </a:rPr>
                  <a:t>YOU DO</a:t>
                </a:r>
                <a:endParaRPr lang="en-GB" sz="2600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600" dirty="0">
                    <a:solidFill>
                      <a:schemeClr val="accent1"/>
                    </a:solidFill>
                  </a:rPr>
                  <a:t>Describe how to choose a systematic sample of 12 tubs of sweets from the shelves of 60 tubs which have just been delivered.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A)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60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26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600" dirty="0">
                    <a:solidFill>
                      <a:schemeClr val="accent3"/>
                    </a:solidFill>
                  </a:rPr>
                  <a:t> = 5 Every 5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th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tub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1)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Number the tubs from 1 to 60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2)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a random number from 1 to 5 using a random number generator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3)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Choose the corresponding tub from the population as a starting point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600" b="1" dirty="0">
                    <a:solidFill>
                      <a:schemeClr val="accent1"/>
                    </a:solidFill>
                  </a:rPr>
                  <a:t>B)</a:t>
                </a:r>
                <a:r>
                  <a:rPr lang="en-GB" sz="2600" dirty="0">
                    <a:solidFill>
                      <a:schemeClr val="accent1"/>
                    </a:solidFill>
                  </a:rPr>
                  <a:t> 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Choosing every 5</a:t>
                </a:r>
                <a:r>
                  <a:rPr lang="en-GB" sz="2600" baseline="30000" dirty="0">
                    <a:solidFill>
                      <a:schemeClr val="accent3"/>
                    </a:solidFill>
                  </a:rPr>
                  <a:t>th</a:t>
                </a:r>
                <a:r>
                  <a:rPr lang="en-GB" sz="2600" dirty="0">
                    <a:solidFill>
                      <a:schemeClr val="accent3"/>
                    </a:solidFill>
                  </a:rPr>
                  <a:t> tub, calculate the subjects needed for your sample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B69D76A-68E9-4DF1-A948-9204B6D863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" y="1120676"/>
                <a:ext cx="11833934" cy="5083892"/>
              </a:xfrm>
              <a:prstGeom prst="rect">
                <a:avLst/>
              </a:prstGeom>
              <a:blipFill>
                <a:blip r:embed="rId6"/>
                <a:stretch>
                  <a:fillRect l="-927" b="-2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F76D809B-5223-466A-8B02-D4EBC919BA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A2A10D-C86D-4F1A-846B-93CE19FD1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7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and explain how to take a systematic sample?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8847F-7C52-4940-AC12-BFF13E03ABD3}"/>
              </a:ext>
            </a:extLst>
          </p:cNvPr>
          <p:cNvSpPr txBox="1"/>
          <p:nvPr/>
        </p:nvSpPr>
        <p:spPr>
          <a:xfrm>
            <a:off x="1499870" y="860095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91DE0-ACCD-4862-9E82-89F1121A8302}"/>
              </a:ext>
            </a:extLst>
          </p:cNvPr>
          <p:cNvSpPr txBox="1"/>
          <p:nvPr/>
        </p:nvSpPr>
        <p:spPr>
          <a:xfrm>
            <a:off x="718863" y="4481716"/>
            <a:ext cx="10946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/>
                </a:solidFill>
              </a:rPr>
              <a:t>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642586-7717-4DD2-B71A-852EEFF9E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1592</TotalTime>
  <Words>1480</Words>
  <Application>Microsoft Office PowerPoint</Application>
  <PresentationFormat>Widescreen</PresentationFormat>
  <Paragraphs>252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What is Data and how do we collect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98</cp:revision>
  <cp:lastPrinted>2023-09-25T11:08:06Z</cp:lastPrinted>
  <dcterms:created xsi:type="dcterms:W3CDTF">2022-05-17T07:55:04Z</dcterms:created>
  <dcterms:modified xsi:type="dcterms:W3CDTF">2023-09-26T08:46:20Z</dcterms:modified>
</cp:coreProperties>
</file>