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291" r:id="rId4"/>
    <p:sldId id="292" r:id="rId5"/>
    <p:sldId id="293" r:id="rId6"/>
    <p:sldId id="294" r:id="rId7"/>
    <p:sldId id="295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290" r:id="rId16"/>
    <p:sldId id="29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29/03/2023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89706"/>
            <a:ext cx="9144000" cy="1396042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chemeClr val="tx2"/>
                </a:solidFill>
              </a:rPr>
              <a:t>What is Data and how do we collect it?</a:t>
            </a:r>
            <a:endParaRPr lang="en-GB" sz="44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A69CE5-CAD1-4AB1-A431-7CA3FD855F7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0" y="12858"/>
            <a:ext cx="2880000" cy="16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2944498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Primary and Secondary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ED274D-AE6A-4BF2-AF5E-B284676B6E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A8CA3D-C9B1-484D-A660-E23475C39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940" y="2110019"/>
            <a:ext cx="11492366" cy="29254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4E7620-6A4D-4B42-AF3A-F6CDC1C40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FEA1A6-2CE5-411A-A800-79384C8403A0}"/>
              </a:ext>
            </a:extLst>
          </p:cNvPr>
          <p:cNvSpPr/>
          <p:nvPr/>
        </p:nvSpPr>
        <p:spPr>
          <a:xfrm>
            <a:off x="62144" y="810087"/>
            <a:ext cx="12038120" cy="6281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1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2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1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Primary Data</a:t>
            </a:r>
            <a:r>
              <a:rPr lang="en-GB" sz="21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– data which you collect yourself or is collected by your team specifically for the investigation in hand</a:t>
            </a:r>
            <a:endParaRPr lang="en-GB" sz="2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1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Examples:</a:t>
            </a:r>
            <a:endParaRPr lang="en-GB" sz="2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Calibri Light" panose="020F0302020204030204" pitchFamily="34" charset="0"/>
              <a:buChar char="-"/>
            </a:pPr>
            <a:r>
              <a:rPr lang="en-GB" sz="21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_____________________________________________________________</a:t>
            </a:r>
            <a:endParaRPr lang="en-GB" sz="2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Calibri Light" panose="020F0302020204030204" pitchFamily="34" charset="0"/>
              <a:buChar char="-"/>
            </a:pPr>
            <a:r>
              <a:rPr lang="en-GB" sz="21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_____________________________________________________________</a:t>
            </a:r>
            <a:endParaRPr lang="en-GB" sz="2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Calibri Light" panose="020F0302020204030204" pitchFamily="34" charset="0"/>
              <a:buChar char="-"/>
            </a:pPr>
            <a:r>
              <a:rPr lang="en-GB" sz="21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_____________________________________________________________</a:t>
            </a:r>
            <a:endParaRPr lang="en-GB" sz="2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br>
              <a:rPr lang="en-GB" sz="21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</a:br>
            <a:r>
              <a:rPr lang="en-GB" sz="21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Advantages					Disadvantages</a:t>
            </a:r>
            <a:endParaRPr lang="en-GB" sz="2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100" dirty="0">
                <a:solidFill>
                  <a:schemeClr val="accent1"/>
                </a:solidFill>
                <a:latin typeface="Segoe UI Symbol" panose="020B0502040204020203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✓</a:t>
            </a:r>
            <a:r>
              <a:rPr lang="en-GB" sz="21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The collection method is known 		x Time consuming </a:t>
            </a:r>
            <a:endParaRPr lang="en-GB" sz="2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100" dirty="0">
                <a:solidFill>
                  <a:schemeClr val="accent1"/>
                </a:solidFill>
                <a:latin typeface="Segoe UI Symbol" panose="020B0502040204020203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✓</a:t>
            </a:r>
            <a:r>
              <a:rPr lang="en-GB" sz="21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The accuracy is known 				x Expensive</a:t>
            </a:r>
            <a:endParaRPr lang="en-GB" sz="2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100" dirty="0">
                <a:solidFill>
                  <a:schemeClr val="accent1"/>
                </a:solidFill>
                <a:latin typeface="Segoe UI Symbol" panose="020B0502040204020203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✓</a:t>
            </a:r>
            <a:r>
              <a:rPr lang="en-GB" sz="21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The questions can be tailored to the investigation</a:t>
            </a:r>
            <a:endParaRPr lang="en-GB" sz="2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1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 </a:t>
            </a:r>
            <a:endParaRPr lang="en-GB" sz="2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78EAC0-9FEA-43AD-858F-35FE49EAC341}"/>
              </a:ext>
            </a:extLst>
          </p:cNvPr>
          <p:cNvSpPr txBox="1"/>
          <p:nvPr/>
        </p:nvSpPr>
        <p:spPr>
          <a:xfrm>
            <a:off x="405414" y="2574523"/>
            <a:ext cx="7886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You ask the people in your class to complete a questionnaire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774B10-09E6-4207-B9A0-49612D97C4D7}"/>
              </a:ext>
            </a:extLst>
          </p:cNvPr>
          <p:cNvSpPr txBox="1"/>
          <p:nvPr/>
        </p:nvSpPr>
        <p:spPr>
          <a:xfrm>
            <a:off x="405414" y="3036188"/>
            <a:ext cx="5835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You count the number of cars in the car park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8BF608-E91D-463D-BDFD-ED30F18C0D0C}"/>
              </a:ext>
            </a:extLst>
          </p:cNvPr>
          <p:cNvSpPr txBox="1"/>
          <p:nvPr/>
        </p:nvSpPr>
        <p:spPr>
          <a:xfrm>
            <a:off x="421588" y="3539084"/>
            <a:ext cx="6956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Your team measure the jump distance of the athletes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803E0A6-DD67-4635-984C-49E79FDAFA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5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E81368B-36C6-4174-9784-3B62B4F0A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FEA1A6-2CE5-411A-A800-79384C8403A0}"/>
              </a:ext>
            </a:extLst>
          </p:cNvPr>
          <p:cNvSpPr/>
          <p:nvPr/>
        </p:nvSpPr>
        <p:spPr>
          <a:xfrm>
            <a:off x="62144" y="810087"/>
            <a:ext cx="12038120" cy="682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100" b="1" dirty="0">
                <a:solidFill>
                  <a:schemeClr val="accent1"/>
                </a:solidFill>
              </a:rPr>
              <a:t>Secondary Data</a:t>
            </a:r>
            <a:r>
              <a:rPr lang="en-GB" sz="2100" dirty="0">
                <a:solidFill>
                  <a:schemeClr val="accent1"/>
                </a:solidFill>
              </a:rPr>
              <a:t> – data which has already been collected or already exists but can be used                               for the investigation in hand</a:t>
            </a:r>
          </a:p>
          <a:p>
            <a:pPr>
              <a:lnSpc>
                <a:spcPct val="150000"/>
              </a:lnSpc>
            </a:pPr>
            <a:r>
              <a:rPr lang="en-GB" sz="2100" b="1" i="1" dirty="0">
                <a:solidFill>
                  <a:schemeClr val="accent1"/>
                </a:solidFill>
              </a:rPr>
              <a:t>Examples:</a:t>
            </a:r>
            <a:endParaRPr lang="en-GB" sz="2100" dirty="0">
              <a:solidFill>
                <a:schemeClr val="accent1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GB" sz="2100" dirty="0">
                <a:solidFill>
                  <a:schemeClr val="accent1"/>
                </a:solidFill>
              </a:rPr>
              <a:t>_____________________________________________________________</a:t>
            </a:r>
          </a:p>
          <a:p>
            <a:pPr lvl="0">
              <a:lnSpc>
                <a:spcPct val="150000"/>
              </a:lnSpc>
            </a:pPr>
            <a:r>
              <a:rPr lang="en-GB" sz="2100" dirty="0">
                <a:solidFill>
                  <a:schemeClr val="accent1"/>
                </a:solidFill>
              </a:rPr>
              <a:t>_____________________________________________________________</a:t>
            </a:r>
          </a:p>
          <a:p>
            <a:pPr lvl="0">
              <a:lnSpc>
                <a:spcPct val="150000"/>
              </a:lnSpc>
            </a:pPr>
            <a:r>
              <a:rPr lang="en-GB" sz="2100" dirty="0">
                <a:solidFill>
                  <a:schemeClr val="accent1"/>
                </a:solidFill>
              </a:rPr>
              <a:t>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GB" sz="2100" b="1" i="1" dirty="0">
                <a:solidFill>
                  <a:schemeClr val="accent1"/>
                </a:solidFill>
              </a:rPr>
              <a:t>Advantages					Disadvantages</a:t>
            </a:r>
            <a:endParaRPr lang="en-GB" sz="21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100" dirty="0">
                <a:solidFill>
                  <a:schemeClr val="accent1"/>
                </a:solidFill>
              </a:rPr>
              <a:t>✓ Cheap 					x May be out of date </a:t>
            </a:r>
          </a:p>
          <a:p>
            <a:pPr>
              <a:lnSpc>
                <a:spcPct val="150000"/>
              </a:lnSpc>
            </a:pPr>
            <a:r>
              <a:rPr lang="en-GB" sz="2100" dirty="0">
                <a:solidFill>
                  <a:schemeClr val="accent1"/>
                </a:solidFill>
              </a:rPr>
              <a:t>✓ Quicker than Primary 				x May have mistakes </a:t>
            </a:r>
          </a:p>
          <a:p>
            <a:pPr>
              <a:lnSpc>
                <a:spcPct val="150000"/>
              </a:lnSpc>
            </a:pPr>
            <a:r>
              <a:rPr lang="en-GB" sz="2100" dirty="0">
                <a:solidFill>
                  <a:schemeClr val="accent1"/>
                </a:solidFill>
              </a:rPr>
              <a:t>✓ Can be more accurate if from a reliable source	x May not answer the investigation properly</a:t>
            </a:r>
          </a:p>
          <a:p>
            <a:pPr>
              <a:lnSpc>
                <a:spcPct val="150000"/>
              </a:lnSpc>
            </a:pPr>
            <a:endParaRPr lang="en-GB" sz="21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br>
              <a:rPr lang="en-GB" sz="2100" dirty="0">
                <a:solidFill>
                  <a:schemeClr val="accent1"/>
                </a:solidFill>
              </a:rPr>
            </a:br>
            <a:br>
              <a:rPr lang="en-GB" sz="2100" b="1" u="sng" dirty="0">
                <a:solidFill>
                  <a:schemeClr val="accent1"/>
                </a:solidFill>
              </a:rPr>
            </a:br>
            <a:r>
              <a:rPr lang="en-GB" sz="2100" b="1" dirty="0">
                <a:solidFill>
                  <a:schemeClr val="accent1"/>
                </a:solidFill>
              </a:rPr>
              <a:t> </a:t>
            </a:r>
            <a:endParaRPr lang="en-GB" sz="2100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78EAC0-9FEA-43AD-858F-35FE49EAC341}"/>
              </a:ext>
            </a:extLst>
          </p:cNvPr>
          <p:cNvSpPr txBox="1"/>
          <p:nvPr/>
        </p:nvSpPr>
        <p:spPr>
          <a:xfrm>
            <a:off x="106532" y="2190240"/>
            <a:ext cx="7581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You ask your friend for their results from their experiment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774B10-09E6-4207-B9A0-49612D97C4D7}"/>
              </a:ext>
            </a:extLst>
          </p:cNvPr>
          <p:cNvSpPr txBox="1"/>
          <p:nvPr/>
        </p:nvSpPr>
        <p:spPr>
          <a:xfrm>
            <a:off x="91736" y="2697218"/>
            <a:ext cx="5921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You collect the information from the internet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8BF608-E91D-463D-BDFD-ED30F18C0D0C}"/>
              </a:ext>
            </a:extLst>
          </p:cNvPr>
          <p:cNvSpPr txBox="1"/>
          <p:nvPr/>
        </p:nvSpPr>
        <p:spPr>
          <a:xfrm>
            <a:off x="106532" y="3198167"/>
            <a:ext cx="7510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Your team finds the football results from the last 20 years</a:t>
            </a:r>
          </a:p>
        </p:txBody>
      </p:sp>
    </p:spTree>
    <p:extLst>
      <p:ext uri="{BB962C8B-B14F-4D97-AF65-F5344CB8AC3E}">
        <p14:creationId xmlns:p14="http://schemas.microsoft.com/office/powerpoint/2010/main" val="133573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13571B3-2F74-47A0-ABC3-8A5D19540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744378"/>
              </p:ext>
            </p:extLst>
          </p:nvPr>
        </p:nvGraphicFramePr>
        <p:xfrm>
          <a:off x="93576" y="1291709"/>
          <a:ext cx="11802502" cy="21372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53125">
                  <a:extLst>
                    <a:ext uri="{9D8B030D-6E8A-4147-A177-3AD203B41FA5}">
                      <a16:colId xmlns:a16="http://schemas.microsoft.com/office/drawing/2014/main" val="3220446243"/>
                    </a:ext>
                  </a:extLst>
                </a:gridCol>
                <a:gridCol w="8449377">
                  <a:extLst>
                    <a:ext uri="{9D8B030D-6E8A-4147-A177-3AD203B41FA5}">
                      <a16:colId xmlns:a16="http://schemas.microsoft.com/office/drawing/2014/main" val="3396388313"/>
                    </a:ext>
                  </a:extLst>
                </a:gridCol>
              </a:tblGrid>
              <a:tr h="2137291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2100" dirty="0">
                          <a:solidFill>
                            <a:schemeClr val="accent1"/>
                          </a:solidFill>
                          <a:effectLst/>
                        </a:rPr>
                        <a:t>Did you know? </a:t>
                      </a:r>
                      <a:endParaRPr lang="en-GB" sz="21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2100" dirty="0">
                          <a:solidFill>
                            <a:schemeClr val="accent1"/>
                          </a:solidFill>
                          <a:effectLst/>
                        </a:rPr>
                        <a:t>You may have come across the words primary and secondary in terms of the schools that you went to</a:t>
                      </a:r>
                    </a:p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2100" dirty="0">
                          <a:solidFill>
                            <a:schemeClr val="accent1"/>
                          </a:solidFill>
                          <a:effectLst/>
                        </a:rPr>
                        <a:t>You may have come across the terms primary and secondary sources in History or English</a:t>
                      </a:r>
                      <a:endParaRPr lang="en-GB" sz="21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208986"/>
                  </a:ext>
                </a:extLst>
              </a:tr>
            </a:tbl>
          </a:graphicData>
        </a:graphic>
      </p:graphicFrame>
      <p:pic>
        <p:nvPicPr>
          <p:cNvPr id="2049" name="Picture 31823">
            <a:extLst>
              <a:ext uri="{FF2B5EF4-FFF2-40B4-BE49-F238E27FC236}">
                <a16:creationId xmlns:a16="http://schemas.microsoft.com/office/drawing/2014/main" id="{89133700-9949-40D4-88A4-6D2083F71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64"/>
          <a:stretch>
            <a:fillRect/>
          </a:stretch>
        </p:blipFill>
        <p:spPr bwMode="auto">
          <a:xfrm>
            <a:off x="1864611" y="1853742"/>
            <a:ext cx="1499053" cy="1191299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1830A54-5477-4826-B061-F529FA8F4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011563"/>
              </p:ext>
            </p:extLst>
          </p:nvPr>
        </p:nvGraphicFramePr>
        <p:xfrm>
          <a:off x="93576" y="3779657"/>
          <a:ext cx="11802502" cy="17866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53125">
                  <a:extLst>
                    <a:ext uri="{9D8B030D-6E8A-4147-A177-3AD203B41FA5}">
                      <a16:colId xmlns:a16="http://schemas.microsoft.com/office/drawing/2014/main" val="2790272108"/>
                    </a:ext>
                  </a:extLst>
                </a:gridCol>
                <a:gridCol w="8449377">
                  <a:extLst>
                    <a:ext uri="{9D8B030D-6E8A-4147-A177-3AD203B41FA5}">
                      <a16:colId xmlns:a16="http://schemas.microsoft.com/office/drawing/2014/main" val="502502570"/>
                    </a:ext>
                  </a:extLst>
                </a:gridCol>
              </a:tblGrid>
              <a:tr h="1786634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2100" dirty="0">
                          <a:solidFill>
                            <a:schemeClr val="accent1"/>
                          </a:solidFill>
                          <a:effectLst/>
                        </a:rPr>
                        <a:t>Cross-Curricular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2100" dirty="0">
                          <a:solidFill>
                            <a:schemeClr val="accent1"/>
                          </a:solidFill>
                          <a:effectLst/>
                        </a:rPr>
                        <a:t>Link</a:t>
                      </a:r>
                      <a:endParaRPr lang="en-GB" sz="21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2100" dirty="0">
                          <a:solidFill>
                            <a:schemeClr val="accent1"/>
                          </a:solidFill>
                          <a:effectLst/>
                        </a:rPr>
                        <a:t>You may use primary and secondary data when collecting information in Science or Geography</a:t>
                      </a:r>
                      <a:endParaRPr lang="en-GB" sz="21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243243"/>
                  </a:ext>
                </a:extLst>
              </a:tr>
            </a:tbl>
          </a:graphicData>
        </a:graphic>
      </p:graphicFrame>
      <p:pic>
        <p:nvPicPr>
          <p:cNvPr id="2050" name="Picture 31822">
            <a:extLst>
              <a:ext uri="{FF2B5EF4-FFF2-40B4-BE49-F238E27FC236}">
                <a16:creationId xmlns:a16="http://schemas.microsoft.com/office/drawing/2014/main" id="{403E3F11-4A9D-4523-9BB5-9A16E3D37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80"/>
          <a:stretch>
            <a:fillRect/>
          </a:stretch>
        </p:blipFill>
        <p:spPr bwMode="auto">
          <a:xfrm>
            <a:off x="1935333" y="4115489"/>
            <a:ext cx="1428332" cy="116032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3043AF-3FF4-4EE0-92F1-4EA3BD2DB0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3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99F156-EA62-4B29-82B8-56088B6573BA}"/>
              </a:ext>
            </a:extLst>
          </p:cNvPr>
          <p:cNvSpPr/>
          <p:nvPr/>
        </p:nvSpPr>
        <p:spPr>
          <a:xfrm>
            <a:off x="91736" y="98761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u="sng" dirty="0">
                <a:solidFill>
                  <a:schemeClr val="tx2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I DO</a:t>
            </a:r>
          </a:p>
          <a:p>
            <a:r>
              <a:rPr lang="en-GB" dirty="0">
                <a:solidFill>
                  <a:schemeClr val="tx2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If I were to collect the annual household income of a sample of 100 houses from the online version of the 2020 UK Census. What sort of data would this be?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71D73C-1622-44B0-AA95-6895635F11AB}"/>
              </a:ext>
            </a:extLst>
          </p:cNvPr>
          <p:cNvSpPr/>
          <p:nvPr/>
        </p:nvSpPr>
        <p:spPr>
          <a:xfrm>
            <a:off x="6403758" y="1403113"/>
            <a:ext cx="57882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tx2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SECONDARY data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802956-7A27-47CC-A4BC-131DF4849D3E}"/>
              </a:ext>
            </a:extLst>
          </p:cNvPr>
          <p:cNvSpPr/>
          <p:nvPr/>
        </p:nvSpPr>
        <p:spPr>
          <a:xfrm>
            <a:off x="91736" y="261404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u="sng" dirty="0">
                <a:solidFill>
                  <a:schemeClr val="tx2"/>
                </a:solidFill>
                <a:latin typeface="+mj-lt"/>
                <a:ea typeface="Calibri" panose="020F0502020204030204" pitchFamily="34" charset="0"/>
              </a:rPr>
              <a:t>WE DO</a:t>
            </a:r>
          </a:p>
          <a:p>
            <a:r>
              <a:rPr lang="en-GB" dirty="0">
                <a:solidFill>
                  <a:schemeClr val="tx2"/>
                </a:solidFill>
                <a:latin typeface="+mj-lt"/>
              </a:rPr>
              <a:t>What sort of data is being collected by Sam who is measuring the amount of rain collected in a bottle outside the classroom every 30 minutes?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475340-4C2C-4D4D-877A-B5D92C750B27}"/>
              </a:ext>
            </a:extLst>
          </p:cNvPr>
          <p:cNvSpPr/>
          <p:nvPr/>
        </p:nvSpPr>
        <p:spPr>
          <a:xfrm>
            <a:off x="6403758" y="3029544"/>
            <a:ext cx="57882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tx2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PRIMARY data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5D5188-61C1-4516-9855-F56AC1F0204D}"/>
              </a:ext>
            </a:extLst>
          </p:cNvPr>
          <p:cNvSpPr/>
          <p:nvPr/>
        </p:nvSpPr>
        <p:spPr>
          <a:xfrm>
            <a:off x="91737" y="438616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u="sng" dirty="0">
                <a:solidFill>
                  <a:schemeClr val="tx2"/>
                </a:solidFill>
                <a:latin typeface="+mj-lt"/>
                <a:ea typeface="Calibri" panose="020F0502020204030204" pitchFamily="34" charset="0"/>
              </a:rPr>
              <a:t>YOU DO </a:t>
            </a:r>
          </a:p>
          <a:p>
            <a:r>
              <a:rPr lang="en-GB" dirty="0">
                <a:solidFill>
                  <a:schemeClr val="tx2"/>
                </a:solidFill>
                <a:latin typeface="+mj-lt"/>
              </a:rPr>
              <a:t>Scott is researching opinions on the uniform at his school. He asks a sample of pupils whether they believe the uniform should be changes. Will his data be Primary or Secondary?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1F3A3A-76ED-4A8B-9FB7-6C285085114D}"/>
              </a:ext>
            </a:extLst>
          </p:cNvPr>
          <p:cNvSpPr/>
          <p:nvPr/>
        </p:nvSpPr>
        <p:spPr>
          <a:xfrm>
            <a:off x="6403759" y="4801667"/>
            <a:ext cx="57882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tx2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PRIMARY data</a:t>
            </a:r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88851B4-BCA4-4D44-8D6C-9AB9718F2D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6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57C0B1-8162-4E21-87E7-FDF82D65C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057B5E-6BD0-4219-AF70-5F922AF6867B}"/>
              </a:ext>
            </a:extLst>
          </p:cNvPr>
          <p:cNvSpPr/>
          <p:nvPr/>
        </p:nvSpPr>
        <p:spPr>
          <a:xfrm>
            <a:off x="1544261" y="1636154"/>
            <a:ext cx="10647739" cy="2619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2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Is this an example of Primary or Secondary data?</a:t>
            </a:r>
          </a:p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3200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2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Richard wants to know his friends’ favourite colour. </a:t>
            </a:r>
            <a:endParaRPr lang="en-GB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2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He asks his 10 friends their favourite colour. </a:t>
            </a:r>
            <a:endParaRPr lang="en-GB" sz="3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242DF4-C502-4964-B04B-93CD212DAEC6}"/>
              </a:ext>
            </a:extLst>
          </p:cNvPr>
          <p:cNvSpPr/>
          <p:nvPr/>
        </p:nvSpPr>
        <p:spPr>
          <a:xfrm>
            <a:off x="1544261" y="4680390"/>
            <a:ext cx="10647739" cy="77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PRIMARY</a:t>
            </a:r>
            <a:endParaRPr lang="en-GB" sz="44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45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57C0B1-8162-4E21-87E7-FDF82D65C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057B5E-6BD0-4219-AF70-5F922AF6867B}"/>
              </a:ext>
            </a:extLst>
          </p:cNvPr>
          <p:cNvSpPr/>
          <p:nvPr/>
        </p:nvSpPr>
        <p:spPr>
          <a:xfrm>
            <a:off x="1544261" y="1636154"/>
            <a:ext cx="10647739" cy="3336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2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Is this an example of Primary or Secondary data?</a:t>
            </a:r>
          </a:p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3200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algn="ctr"/>
            <a:r>
              <a:rPr lang="en-GB" sz="3200" dirty="0">
                <a:solidFill>
                  <a:schemeClr val="accent1"/>
                </a:solidFill>
                <a:latin typeface="+mj-lt"/>
              </a:rPr>
              <a:t>Laura wants to know how many cars travel down her street between 9am and 10am. </a:t>
            </a:r>
          </a:p>
          <a:p>
            <a:pPr algn="ctr"/>
            <a:r>
              <a:rPr lang="en-GB" sz="3200" dirty="0">
                <a:solidFill>
                  <a:schemeClr val="accent1"/>
                </a:solidFill>
                <a:latin typeface="+mj-lt"/>
              </a:rPr>
              <a:t>She stands outside her house and records how many cars drive down her street. </a:t>
            </a:r>
            <a:endParaRPr lang="en-GB" sz="32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242DF4-C502-4964-B04B-93CD212DAEC6}"/>
              </a:ext>
            </a:extLst>
          </p:cNvPr>
          <p:cNvSpPr/>
          <p:nvPr/>
        </p:nvSpPr>
        <p:spPr>
          <a:xfrm>
            <a:off x="1544261" y="5221846"/>
            <a:ext cx="10647739" cy="77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PRIMARY</a:t>
            </a:r>
            <a:endParaRPr lang="en-GB" sz="44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26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57C0B1-8162-4E21-87E7-FDF82D65C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057B5E-6BD0-4219-AF70-5F922AF6867B}"/>
              </a:ext>
            </a:extLst>
          </p:cNvPr>
          <p:cNvSpPr/>
          <p:nvPr/>
        </p:nvSpPr>
        <p:spPr>
          <a:xfrm>
            <a:off x="1544261" y="1636154"/>
            <a:ext cx="10647739" cy="2352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2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Is this an example of Primary or Secondary data?</a:t>
            </a:r>
          </a:p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3200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algn="ctr"/>
            <a:r>
              <a:rPr lang="en-GB" sz="3200" dirty="0">
                <a:solidFill>
                  <a:schemeClr val="accent1"/>
                </a:solidFill>
                <a:latin typeface="+mj-lt"/>
              </a:rPr>
              <a:t>Hollie wants to know how many people live in her village. </a:t>
            </a:r>
          </a:p>
          <a:p>
            <a:pPr algn="ctr"/>
            <a:r>
              <a:rPr lang="en-GB" sz="3200" dirty="0">
                <a:solidFill>
                  <a:schemeClr val="accent1"/>
                </a:solidFill>
                <a:latin typeface="+mj-lt"/>
              </a:rPr>
              <a:t>She looks it up on the internet. </a:t>
            </a:r>
            <a:endParaRPr lang="en-GB" sz="32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242DF4-C502-4964-B04B-93CD212DAEC6}"/>
              </a:ext>
            </a:extLst>
          </p:cNvPr>
          <p:cNvSpPr/>
          <p:nvPr/>
        </p:nvSpPr>
        <p:spPr>
          <a:xfrm>
            <a:off x="1499870" y="4768287"/>
            <a:ext cx="10647739" cy="77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SECONDARY</a:t>
            </a:r>
            <a:endParaRPr lang="en-GB" sz="44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82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57C0B1-8162-4E21-87E7-FDF82D65C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057B5E-6BD0-4219-AF70-5F922AF6867B}"/>
              </a:ext>
            </a:extLst>
          </p:cNvPr>
          <p:cNvSpPr/>
          <p:nvPr/>
        </p:nvSpPr>
        <p:spPr>
          <a:xfrm>
            <a:off x="1544261" y="1636154"/>
            <a:ext cx="10647739" cy="2844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2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Is this an example of Primary or Secondary data?</a:t>
            </a:r>
          </a:p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3200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algn="ctr"/>
            <a:r>
              <a:rPr lang="en-GB" sz="3200" dirty="0">
                <a:solidFill>
                  <a:schemeClr val="accent1"/>
                </a:solidFill>
                <a:latin typeface="+mj-lt"/>
              </a:rPr>
              <a:t>Joseph wants to find out if students like school dinners in his school</a:t>
            </a:r>
          </a:p>
          <a:p>
            <a:pPr algn="ctr"/>
            <a:r>
              <a:rPr lang="en-GB" sz="3200" dirty="0">
                <a:solidFill>
                  <a:schemeClr val="accent1"/>
                </a:solidFill>
                <a:latin typeface="+mj-lt"/>
              </a:rPr>
              <a:t>He carries out a survey</a:t>
            </a:r>
            <a:endParaRPr lang="en-GB" sz="32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242DF4-C502-4964-B04B-93CD212DAEC6}"/>
              </a:ext>
            </a:extLst>
          </p:cNvPr>
          <p:cNvSpPr/>
          <p:nvPr/>
        </p:nvSpPr>
        <p:spPr>
          <a:xfrm>
            <a:off x="1499870" y="4768287"/>
            <a:ext cx="10647739" cy="77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PRIMARY</a:t>
            </a:r>
            <a:endParaRPr lang="en-GB" sz="44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09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57C0B1-8162-4E21-87E7-FDF82D65C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057B5E-6BD0-4219-AF70-5F922AF6867B}"/>
              </a:ext>
            </a:extLst>
          </p:cNvPr>
          <p:cNvSpPr/>
          <p:nvPr/>
        </p:nvSpPr>
        <p:spPr>
          <a:xfrm>
            <a:off x="1544261" y="1636154"/>
            <a:ext cx="10647739" cy="2352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2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Is this an example of Primary or Secondary data?</a:t>
            </a:r>
          </a:p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3200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algn="ctr"/>
            <a:r>
              <a:rPr lang="en-GB" sz="3200" dirty="0">
                <a:solidFill>
                  <a:schemeClr val="accent1"/>
                </a:solidFill>
                <a:latin typeface="+mj-lt"/>
              </a:rPr>
              <a:t>Kyle collects information from the internet the weather in April over the last 10 years. </a:t>
            </a:r>
            <a:endParaRPr lang="en-GB" sz="32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242DF4-C502-4964-B04B-93CD212DAEC6}"/>
              </a:ext>
            </a:extLst>
          </p:cNvPr>
          <p:cNvSpPr/>
          <p:nvPr/>
        </p:nvSpPr>
        <p:spPr>
          <a:xfrm>
            <a:off x="1499870" y="4768287"/>
            <a:ext cx="10647739" cy="77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SECONDARY</a:t>
            </a:r>
            <a:endParaRPr lang="en-GB" sz="44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48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57C0B1-8162-4E21-87E7-FDF82D65C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057B5E-6BD0-4219-AF70-5F922AF6867B}"/>
              </a:ext>
            </a:extLst>
          </p:cNvPr>
          <p:cNvSpPr/>
          <p:nvPr/>
        </p:nvSpPr>
        <p:spPr>
          <a:xfrm>
            <a:off x="1544261" y="1636154"/>
            <a:ext cx="10647739" cy="2844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2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Is this an example of Primary or Secondary data?</a:t>
            </a:r>
          </a:p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3200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algn="ctr"/>
            <a:r>
              <a:rPr lang="en-GB" sz="3200" dirty="0">
                <a:solidFill>
                  <a:schemeClr val="accent1"/>
                </a:solidFill>
                <a:latin typeface="+mj-lt"/>
              </a:rPr>
              <a:t>Erin wants to find out information about the life expectancy of penguins	</a:t>
            </a:r>
          </a:p>
          <a:p>
            <a:pPr algn="ctr"/>
            <a:r>
              <a:rPr lang="en-GB" sz="3200" dirty="0">
                <a:solidFill>
                  <a:schemeClr val="accent1"/>
                </a:solidFill>
                <a:latin typeface="+mj-lt"/>
              </a:rPr>
              <a:t>She watches a documentary on penguins to find out</a:t>
            </a:r>
            <a:r>
              <a:rPr lang="en-GB" dirty="0"/>
              <a:t>	</a:t>
            </a:r>
            <a:endParaRPr lang="en-GB" sz="32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242DF4-C502-4964-B04B-93CD212DAEC6}"/>
              </a:ext>
            </a:extLst>
          </p:cNvPr>
          <p:cNvSpPr/>
          <p:nvPr/>
        </p:nvSpPr>
        <p:spPr>
          <a:xfrm>
            <a:off x="1499870" y="4768287"/>
            <a:ext cx="10647739" cy="77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SECONDARY</a:t>
            </a:r>
            <a:endParaRPr lang="en-GB" sz="44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93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57C0B1-8162-4E21-87E7-FDF82D65C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057B5E-6BD0-4219-AF70-5F922AF6867B}"/>
              </a:ext>
            </a:extLst>
          </p:cNvPr>
          <p:cNvSpPr/>
          <p:nvPr/>
        </p:nvSpPr>
        <p:spPr>
          <a:xfrm>
            <a:off x="1544261" y="1636154"/>
            <a:ext cx="10647739" cy="2352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2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Is this an example of Primary or Secondary data?</a:t>
            </a:r>
          </a:p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3200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algn="ctr"/>
            <a:r>
              <a:rPr lang="en-GB" sz="3200" dirty="0">
                <a:solidFill>
                  <a:schemeClr val="accent1"/>
                </a:solidFill>
                <a:latin typeface="+mj-lt"/>
              </a:rPr>
              <a:t>Rosie wants to find out the mass of an orange</a:t>
            </a:r>
          </a:p>
          <a:p>
            <a:pPr algn="ctr"/>
            <a:r>
              <a:rPr lang="en-GB" sz="3200" dirty="0">
                <a:solidFill>
                  <a:schemeClr val="accent1"/>
                </a:solidFill>
                <a:latin typeface="+mj-lt"/>
              </a:rPr>
              <a:t>She weighs 5 oranges	</a:t>
            </a:r>
            <a:r>
              <a:rPr lang="en-GB" dirty="0"/>
              <a:t>	</a:t>
            </a:r>
            <a:endParaRPr lang="en-GB" sz="32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242DF4-C502-4964-B04B-93CD212DAEC6}"/>
              </a:ext>
            </a:extLst>
          </p:cNvPr>
          <p:cNvSpPr/>
          <p:nvPr/>
        </p:nvSpPr>
        <p:spPr>
          <a:xfrm>
            <a:off x="1499870" y="4768287"/>
            <a:ext cx="10647739" cy="77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PRIMARY</a:t>
            </a:r>
            <a:endParaRPr lang="en-GB" sz="44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16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57C0B1-8162-4E21-87E7-FDF82D65C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057B5E-6BD0-4219-AF70-5F922AF6867B}"/>
              </a:ext>
            </a:extLst>
          </p:cNvPr>
          <p:cNvSpPr/>
          <p:nvPr/>
        </p:nvSpPr>
        <p:spPr>
          <a:xfrm>
            <a:off x="1544261" y="1636154"/>
            <a:ext cx="10647739" cy="3336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2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Is this an example of Primary or Secondary data?</a:t>
            </a:r>
          </a:p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3200" dirty="0">
              <a:solidFill>
                <a:schemeClr val="accent1"/>
              </a:solidFill>
              <a:latin typeface="Calibri Light" panose="020F03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algn="ctr"/>
            <a:r>
              <a:rPr lang="en-GB" sz="3200" dirty="0">
                <a:solidFill>
                  <a:schemeClr val="accent1"/>
                </a:solidFill>
                <a:latin typeface="+mj-lt"/>
              </a:rPr>
              <a:t>Neil wants to find out information about how often people visit the cinema and how much money they spend while they’re there	</a:t>
            </a:r>
          </a:p>
          <a:p>
            <a:pPr algn="ctr"/>
            <a:r>
              <a:rPr lang="en-GB" sz="3200" dirty="0">
                <a:solidFill>
                  <a:schemeClr val="accent1"/>
                </a:solidFill>
                <a:latin typeface="+mj-lt"/>
              </a:rPr>
              <a:t>Neil asks people to fill out a questionnaire		</a:t>
            </a:r>
            <a:endParaRPr lang="en-GB" sz="32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242DF4-C502-4964-B04B-93CD212DAEC6}"/>
              </a:ext>
            </a:extLst>
          </p:cNvPr>
          <p:cNvSpPr/>
          <p:nvPr/>
        </p:nvSpPr>
        <p:spPr>
          <a:xfrm>
            <a:off x="1499870" y="5054901"/>
            <a:ext cx="10647739" cy="77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400" b="1" dirty="0">
                <a:solidFill>
                  <a:schemeClr val="accent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PRIMARY</a:t>
            </a:r>
            <a:endParaRPr lang="en-GB" sz="44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47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2AE270-4375-4400-8D11-10858018C2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07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14" y="6342208"/>
            <a:ext cx="9144000" cy="437225"/>
          </a:xfrm>
        </p:spPr>
        <p:txBody>
          <a:bodyPr/>
          <a:lstStyle/>
          <a:p>
            <a:r>
              <a:rPr lang="en-GB" i="1" dirty="0">
                <a:solidFill>
                  <a:srgbClr val="7030A0"/>
                </a:solidFill>
              </a:rPr>
              <a:t>*How can we identify if data is Primary or Secondary?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What is Data and how do we collect it?</a:t>
            </a:r>
            <a:endParaRPr lang="en-GB" dirty="0">
              <a:solidFill>
                <a:srgbClr val="7030A0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E16361C-A93E-413C-A8B1-A75121036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6620"/>
              </p:ext>
            </p:extLst>
          </p:nvPr>
        </p:nvGraphicFramePr>
        <p:xfrm>
          <a:off x="235618" y="1603064"/>
          <a:ext cx="11829136" cy="27490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1151">
                  <a:extLst>
                    <a:ext uri="{9D8B030D-6E8A-4147-A177-3AD203B41FA5}">
                      <a16:colId xmlns:a16="http://schemas.microsoft.com/office/drawing/2014/main" val="3012451615"/>
                    </a:ext>
                  </a:extLst>
                </a:gridCol>
                <a:gridCol w="9507985">
                  <a:extLst>
                    <a:ext uri="{9D8B030D-6E8A-4147-A177-3AD203B41FA5}">
                      <a16:colId xmlns:a16="http://schemas.microsoft.com/office/drawing/2014/main" val="4268438747"/>
                    </a:ext>
                  </a:extLst>
                </a:gridCol>
              </a:tblGrid>
              <a:tr h="2749074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GB" sz="4000">
                        <a:solidFill>
                          <a:schemeClr val="tx2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chemeClr val="tx2"/>
                          </a:solidFill>
                          <a:effectLst/>
                        </a:rPr>
                        <a:t>Create flash cards with lots of different examples of primary and secondary data to test yourself with. 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chemeClr val="tx2"/>
                          </a:solidFill>
                          <a:effectLst/>
                        </a:rPr>
                        <a:t>Try using GetRevising.co.uk</a:t>
                      </a:r>
                      <a:endParaRPr lang="en-GB" sz="40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270848"/>
                  </a:ext>
                </a:extLst>
              </a:tr>
            </a:tbl>
          </a:graphicData>
        </a:graphic>
      </p:graphicFrame>
      <p:pic>
        <p:nvPicPr>
          <p:cNvPr id="6145" name="Picture 31824">
            <a:extLst>
              <a:ext uri="{FF2B5EF4-FFF2-40B4-BE49-F238E27FC236}">
                <a16:creationId xmlns:a16="http://schemas.microsoft.com/office/drawing/2014/main" id="{A8B1FC68-80DB-47F4-B434-7536DFCFC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98"/>
          <a:stretch>
            <a:fillRect/>
          </a:stretch>
        </p:blipFill>
        <p:spPr bwMode="auto">
          <a:xfrm>
            <a:off x="235618" y="1951659"/>
            <a:ext cx="2312198" cy="205188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23F400-0699-4919-88AF-C53CED9625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08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1197</TotalTime>
  <Words>1030</Words>
  <Application>Microsoft Office PowerPoint</Application>
  <PresentationFormat>Widescreen</PresentationFormat>
  <Paragraphs>128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Gautami</vt:lpstr>
      <vt:lpstr>Segoe UI Symbol</vt:lpstr>
      <vt:lpstr>Office Theme</vt:lpstr>
      <vt:lpstr>What is Data and how do we collect it?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64</cp:revision>
  <dcterms:created xsi:type="dcterms:W3CDTF">2022-05-17T07:55:04Z</dcterms:created>
  <dcterms:modified xsi:type="dcterms:W3CDTF">2023-03-29T21:56:47Z</dcterms:modified>
</cp:coreProperties>
</file>