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347" r:id="rId4"/>
    <p:sldId id="262" r:id="rId5"/>
    <p:sldId id="345" r:id="rId6"/>
    <p:sldId id="346" r:id="rId7"/>
    <p:sldId id="261" r:id="rId8"/>
    <p:sldId id="348" r:id="rId9"/>
    <p:sldId id="349" r:id="rId10"/>
    <p:sldId id="351" r:id="rId11"/>
    <p:sldId id="350" r:id="rId12"/>
    <p:sldId id="352" r:id="rId13"/>
    <p:sldId id="353" r:id="rId14"/>
    <p:sldId id="356" r:id="rId15"/>
    <p:sldId id="355" r:id="rId16"/>
    <p:sldId id="354" r:id="rId17"/>
    <p:sldId id="357" r:id="rId18"/>
    <p:sldId id="358" r:id="rId19"/>
    <p:sldId id="359" r:id="rId20"/>
    <p:sldId id="36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9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27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613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58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54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808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89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10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57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891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92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33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26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2234B-CF82-4B68-B353-460381EB75FA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69D05-6A69-47DF-B7E6-C46668261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39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7.xml"/><Relationship Id="rId3" Type="http://schemas.openxmlformats.org/officeDocument/2006/relationships/slide" Target="slide2.xml"/><Relationship Id="rId7" Type="http://schemas.openxmlformats.org/officeDocument/2006/relationships/slide" Target="slide11.xml"/><Relationship Id="rId12" Type="http://schemas.openxmlformats.org/officeDocument/2006/relationships/slide" Target="slide16.xml"/><Relationship Id="rId17" Type="http://schemas.openxmlformats.org/officeDocument/2006/relationships/slide" Target="slide18.xml"/><Relationship Id="rId2" Type="http://schemas.openxmlformats.org/officeDocument/2006/relationships/slide" Target="slide4.xml"/><Relationship Id="rId16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5" Type="http://schemas.openxmlformats.org/officeDocument/2006/relationships/slide" Target="slide20.xml"/><Relationship Id="rId10" Type="http://schemas.openxmlformats.org/officeDocument/2006/relationships/slide" Target="slide13.xml"/><Relationship Id="rId4" Type="http://schemas.openxmlformats.org/officeDocument/2006/relationships/slide" Target="slide7.xml"/><Relationship Id="rId9" Type="http://schemas.openxmlformats.org/officeDocument/2006/relationships/slide" Target="slide9.xml"/><Relationship Id="rId14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slide" Target="slide4.xml"/><Relationship Id="rId10" Type="http://schemas.microsoft.com/office/2007/relationships/hdphoto" Target="../media/hdphoto4.wdp"/><Relationship Id="rId19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17" Type="http://schemas.openxmlformats.org/officeDocument/2006/relationships/image" Target="../media/image10.png"/><Relationship Id="rId2" Type="http://schemas.openxmlformats.org/officeDocument/2006/relationships/image" Target="../media/image13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slide" Target="slide4.xml"/><Relationship Id="rId10" Type="http://schemas.microsoft.com/office/2007/relationships/hdphoto" Target="../media/hdphoto4.wdp"/><Relationship Id="rId19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5096577" y="3126102"/>
            <a:ext cx="1246453" cy="600473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Testing for …</a:t>
            </a:r>
            <a:endParaRPr lang="en-GB" sz="5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rrow: Right 10"/>
          <p:cNvSpPr/>
          <p:nvPr/>
        </p:nvSpPr>
        <p:spPr>
          <a:xfrm>
            <a:off x="6469863" y="3161009"/>
            <a:ext cx="1330975" cy="628231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600" dirty="0"/>
              <a:t>… the mean</a:t>
            </a:r>
          </a:p>
        </p:txBody>
      </p:sp>
      <p:sp>
        <p:nvSpPr>
          <p:cNvPr id="6" name="Arrow: Right 12"/>
          <p:cNvSpPr/>
          <p:nvPr/>
        </p:nvSpPr>
        <p:spPr>
          <a:xfrm rot="10800000">
            <a:off x="3683371" y="3134866"/>
            <a:ext cx="1330975" cy="587360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7" name="Arrow: Right 13"/>
          <p:cNvSpPr/>
          <p:nvPr/>
        </p:nvSpPr>
        <p:spPr>
          <a:xfrm rot="16200000">
            <a:off x="5372495" y="2495603"/>
            <a:ext cx="688967" cy="496812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8" name="Arrow: Right 16"/>
          <p:cNvSpPr/>
          <p:nvPr/>
        </p:nvSpPr>
        <p:spPr>
          <a:xfrm rot="7255490">
            <a:off x="4530364" y="4019911"/>
            <a:ext cx="1010511" cy="496812"/>
          </a:xfrm>
          <a:prstGeom prst="rightArrow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9" name="Arrow: Right 17"/>
          <p:cNvSpPr/>
          <p:nvPr/>
        </p:nvSpPr>
        <p:spPr>
          <a:xfrm rot="3442924">
            <a:off x="5793886" y="4121165"/>
            <a:ext cx="1295914" cy="49681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200" dirty="0">
                <a:solidFill>
                  <a:schemeClr val="tx1"/>
                </a:solidFill>
              </a:rPr>
              <a:t>… a correlation</a:t>
            </a:r>
          </a:p>
        </p:txBody>
      </p:sp>
      <p:sp>
        <p:nvSpPr>
          <p:cNvPr id="10" name="Arrow: Right 1"/>
          <p:cNvSpPr/>
          <p:nvPr/>
        </p:nvSpPr>
        <p:spPr>
          <a:xfrm rot="18559616">
            <a:off x="6323060" y="2717945"/>
            <a:ext cx="425696" cy="496812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1" name="Arrow: Right 2"/>
          <p:cNvSpPr/>
          <p:nvPr/>
        </p:nvSpPr>
        <p:spPr>
          <a:xfrm rot="13529879">
            <a:off x="4734152" y="2672360"/>
            <a:ext cx="453535" cy="496812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3" name="Rectangle: Rounded Corners 21"/>
          <p:cNvSpPr/>
          <p:nvPr/>
        </p:nvSpPr>
        <p:spPr>
          <a:xfrm>
            <a:off x="5121778" y="1651536"/>
            <a:ext cx="1191877" cy="688803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you comparing?</a:t>
            </a:r>
            <a:endParaRPr lang="en-GB" sz="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Arrow: Right 22"/>
          <p:cNvSpPr/>
          <p:nvPr/>
        </p:nvSpPr>
        <p:spPr>
          <a:xfrm rot="16591347">
            <a:off x="5808742" y="905136"/>
            <a:ext cx="760823" cy="687782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5" name="Arrow: Right 23"/>
          <p:cNvSpPr/>
          <p:nvPr/>
        </p:nvSpPr>
        <p:spPr>
          <a:xfrm rot="15787595">
            <a:off x="4848538" y="874175"/>
            <a:ext cx="787496" cy="710487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7" name="Rectangle: Rounded Corners 24"/>
          <p:cNvSpPr/>
          <p:nvPr/>
        </p:nvSpPr>
        <p:spPr>
          <a:xfrm>
            <a:off x="4165554" y="4763184"/>
            <a:ext cx="1188753" cy="718956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you comparing?</a:t>
            </a:r>
            <a:endParaRPr lang="en-GB" sz="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Arrow: Right 25"/>
          <p:cNvSpPr/>
          <p:nvPr/>
        </p:nvSpPr>
        <p:spPr>
          <a:xfrm rot="5850914">
            <a:off x="4099624" y="5607369"/>
            <a:ext cx="610388" cy="403927"/>
          </a:xfrm>
          <a:prstGeom prst="rightArrow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>
              <a:solidFill>
                <a:schemeClr val="tx1"/>
              </a:solidFill>
            </a:endParaRPr>
          </a:p>
        </p:txBody>
      </p:sp>
      <p:sp>
        <p:nvSpPr>
          <p:cNvPr id="19" name="Arrow: Right 26"/>
          <p:cNvSpPr/>
          <p:nvPr/>
        </p:nvSpPr>
        <p:spPr>
          <a:xfrm rot="5047162">
            <a:off x="4803952" y="5604527"/>
            <a:ext cx="615456" cy="403927"/>
          </a:xfrm>
          <a:prstGeom prst="rightArrow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>
              <a:solidFill>
                <a:schemeClr val="tx1"/>
              </a:solidFill>
            </a:endParaRPr>
          </a:p>
        </p:txBody>
      </p:sp>
      <p:sp>
        <p:nvSpPr>
          <p:cNvPr id="21" name="Rectangle: Rounded Corners 27"/>
          <p:cNvSpPr/>
          <p:nvPr/>
        </p:nvSpPr>
        <p:spPr>
          <a:xfrm>
            <a:off x="2460784" y="2974629"/>
            <a:ext cx="1183589" cy="853794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you comparing?</a:t>
            </a:r>
            <a:endParaRPr lang="en-GB" sz="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Arrow: Right 28"/>
          <p:cNvSpPr/>
          <p:nvPr/>
        </p:nvSpPr>
        <p:spPr>
          <a:xfrm rot="10800000">
            <a:off x="1435078" y="3075234"/>
            <a:ext cx="981993" cy="702205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>
              <a:solidFill>
                <a:schemeClr val="tx1"/>
              </a:solidFill>
            </a:endParaRPr>
          </a:p>
        </p:txBody>
      </p:sp>
      <p:sp>
        <p:nvSpPr>
          <p:cNvPr id="23" name="Arrow: Right 29"/>
          <p:cNvSpPr/>
          <p:nvPr/>
        </p:nvSpPr>
        <p:spPr>
          <a:xfrm rot="15068654">
            <a:off x="2582372" y="2106838"/>
            <a:ext cx="868905" cy="688930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>
              <a:solidFill>
                <a:schemeClr val="tx1"/>
              </a:solidFill>
            </a:endParaRPr>
          </a:p>
        </p:txBody>
      </p:sp>
      <p:sp>
        <p:nvSpPr>
          <p:cNvPr id="24" name="Arrow: Right 30"/>
          <p:cNvSpPr/>
          <p:nvPr/>
        </p:nvSpPr>
        <p:spPr>
          <a:xfrm rot="6670674">
            <a:off x="2383119" y="4018595"/>
            <a:ext cx="868879" cy="662291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>
              <a:solidFill>
                <a:schemeClr val="tx1"/>
              </a:solidFill>
            </a:endParaRPr>
          </a:p>
        </p:txBody>
      </p:sp>
      <p:sp>
        <p:nvSpPr>
          <p:cNvPr id="26" name="Rectangle: Rounded Corners 31"/>
          <p:cNvSpPr/>
          <p:nvPr/>
        </p:nvSpPr>
        <p:spPr>
          <a:xfrm>
            <a:off x="7888657" y="2957934"/>
            <a:ext cx="1219068" cy="106958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you comparing?</a:t>
            </a:r>
            <a:endParaRPr lang="en-GB" sz="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Arrow: Bent-Up 32"/>
          <p:cNvSpPr/>
          <p:nvPr/>
        </p:nvSpPr>
        <p:spPr>
          <a:xfrm>
            <a:off x="9149799" y="2934097"/>
            <a:ext cx="1462836" cy="407644"/>
          </a:xfrm>
          <a:prstGeom prst="bentUpArrow">
            <a:avLst>
              <a:gd name="adj1" fmla="val 50000"/>
              <a:gd name="adj2" fmla="val 50000"/>
              <a:gd name="adj3" fmla="val 29574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/>
          </a:p>
        </p:txBody>
      </p:sp>
      <p:sp>
        <p:nvSpPr>
          <p:cNvPr id="28" name="Rectangle: Rounded Corners 34"/>
          <p:cNvSpPr/>
          <p:nvPr/>
        </p:nvSpPr>
        <p:spPr>
          <a:xfrm>
            <a:off x="9626864" y="4018197"/>
            <a:ext cx="1219068" cy="336195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GB" sz="110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</a:t>
            </a:r>
            <a:r>
              <a:rPr lang="en-GB" sz="110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known?</a:t>
            </a:r>
            <a:endParaRPr lang="en-GB" sz="6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tangle: Rounded Corners 35"/>
          <p:cNvSpPr/>
          <p:nvPr/>
        </p:nvSpPr>
        <p:spPr>
          <a:xfrm>
            <a:off x="9307510" y="2572310"/>
            <a:ext cx="1219068" cy="336195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GB" sz="110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</a:t>
            </a:r>
            <a:r>
              <a:rPr lang="en-GB" sz="110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known?</a:t>
            </a:r>
            <a:endParaRPr lang="en-GB" sz="6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Arrow: Right 36"/>
          <p:cNvSpPr/>
          <p:nvPr/>
        </p:nvSpPr>
        <p:spPr>
          <a:xfrm rot="5400000">
            <a:off x="9937195" y="4505557"/>
            <a:ext cx="595965" cy="41422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/>
          </a:p>
        </p:txBody>
      </p:sp>
      <p:sp>
        <p:nvSpPr>
          <p:cNvPr id="31" name="Arrow: Right 37"/>
          <p:cNvSpPr/>
          <p:nvPr/>
        </p:nvSpPr>
        <p:spPr>
          <a:xfrm rot="7586866">
            <a:off x="9169543" y="4457529"/>
            <a:ext cx="595965" cy="41422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/>
          </a:p>
        </p:txBody>
      </p:sp>
      <p:sp>
        <p:nvSpPr>
          <p:cNvPr id="32" name="Arrow: Bent-Up 38"/>
          <p:cNvSpPr/>
          <p:nvPr/>
        </p:nvSpPr>
        <p:spPr>
          <a:xfrm flipV="1">
            <a:off x="9149799" y="3611089"/>
            <a:ext cx="1462836" cy="376810"/>
          </a:xfrm>
          <a:prstGeom prst="bentUpArrow">
            <a:avLst>
              <a:gd name="adj1" fmla="val 50000"/>
              <a:gd name="adj2" fmla="val 50000"/>
              <a:gd name="adj3" fmla="val 29574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/>
          </a:p>
        </p:txBody>
      </p:sp>
      <p:sp>
        <p:nvSpPr>
          <p:cNvPr id="33" name="Arrow: Right 39"/>
          <p:cNvSpPr/>
          <p:nvPr/>
        </p:nvSpPr>
        <p:spPr>
          <a:xfrm rot="13013383">
            <a:off x="8815919" y="2289052"/>
            <a:ext cx="461460" cy="534966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/>
          </a:p>
        </p:txBody>
      </p:sp>
      <p:sp>
        <p:nvSpPr>
          <p:cNvPr id="34" name="Rectangle: Rounded Corners 40"/>
          <p:cNvSpPr/>
          <p:nvPr/>
        </p:nvSpPr>
        <p:spPr>
          <a:xfrm>
            <a:off x="8004022" y="2245232"/>
            <a:ext cx="837414" cy="336195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n &gt; 30?</a:t>
            </a:r>
            <a:endParaRPr lang="en-GB" sz="6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Arrow: Right 41"/>
          <p:cNvSpPr/>
          <p:nvPr/>
        </p:nvSpPr>
        <p:spPr>
          <a:xfrm rot="16200000">
            <a:off x="7836063" y="1707182"/>
            <a:ext cx="595965" cy="41422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/>
          </a:p>
        </p:txBody>
      </p:sp>
      <p:sp>
        <p:nvSpPr>
          <p:cNvPr id="36" name="Arrow: Right 42"/>
          <p:cNvSpPr/>
          <p:nvPr/>
        </p:nvSpPr>
        <p:spPr>
          <a:xfrm rot="19776526">
            <a:off x="8823249" y="1762150"/>
            <a:ext cx="778781" cy="345309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/>
          </a:p>
        </p:txBody>
      </p:sp>
      <p:sp>
        <p:nvSpPr>
          <p:cNvPr id="37" name="Arrow: Right 43"/>
          <p:cNvSpPr/>
          <p:nvPr/>
        </p:nvSpPr>
        <p:spPr>
          <a:xfrm rot="16200000">
            <a:off x="10050255" y="2030406"/>
            <a:ext cx="595965" cy="41422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900"/>
          </a:p>
        </p:txBody>
      </p:sp>
      <p:sp>
        <p:nvSpPr>
          <p:cNvPr id="40" name="Rectangle: Rounded Corners 124"/>
          <p:cNvSpPr/>
          <p:nvPr/>
        </p:nvSpPr>
        <p:spPr>
          <a:xfrm>
            <a:off x="6439535" y="4949713"/>
            <a:ext cx="1188000" cy="7200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Testing for PMCC</a:t>
            </a: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: Rounded Corners 124">
            <a:hlinkClick r:id="rId2" action="ppaction://hlinksldjump"/>
          </p:cNvPr>
          <p:cNvSpPr/>
          <p:nvPr/>
        </p:nvSpPr>
        <p:spPr>
          <a:xfrm>
            <a:off x="6605830" y="2039525"/>
            <a:ext cx="1188000" cy="720000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ANOVA</a:t>
            </a: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ectangle: Rounded Corners 124">
            <a:hlinkClick r:id="rId3" action="ppaction://hlinksldjump"/>
          </p:cNvPr>
          <p:cNvSpPr/>
          <p:nvPr/>
        </p:nvSpPr>
        <p:spPr>
          <a:xfrm>
            <a:off x="3703634" y="1964257"/>
            <a:ext cx="1188000" cy="72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Goodness of fit</a:t>
            </a: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: Rounded Corners 124">
            <a:hlinkClick r:id="rId4" action="ppaction://hlinksldjump"/>
          </p:cNvPr>
          <p:cNvSpPr/>
          <p:nvPr/>
        </p:nvSpPr>
        <p:spPr>
          <a:xfrm>
            <a:off x="5020864" y="6111531"/>
            <a:ext cx="1188000" cy="720000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Testing for SRCC</a:t>
            </a: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ctangle: Rounded Corners 124">
            <a:hlinkClick r:id="rId5" action="ppaction://hlinksldjump"/>
          </p:cNvPr>
          <p:cNvSpPr/>
          <p:nvPr/>
        </p:nvSpPr>
        <p:spPr>
          <a:xfrm>
            <a:off x="3324246" y="6111531"/>
            <a:ext cx="1188000" cy="720000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3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 Squared test</a:t>
            </a:r>
          </a:p>
        </p:txBody>
      </p:sp>
      <p:sp>
        <p:nvSpPr>
          <p:cNvPr id="46" name="Rectangle: Rounded Corners 124">
            <a:hlinkClick r:id="rId6" action="ppaction://hlinksldjump"/>
          </p:cNvPr>
          <p:cNvSpPr/>
          <p:nvPr/>
        </p:nvSpPr>
        <p:spPr>
          <a:xfrm>
            <a:off x="2321516" y="4784288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Paired Sample Wilcoxon Test</a:t>
            </a: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: Rounded Corners 124">
            <a:hlinkClick r:id="rId7" action="ppaction://hlinksldjump"/>
          </p:cNvPr>
          <p:cNvSpPr/>
          <p:nvPr/>
        </p:nvSpPr>
        <p:spPr>
          <a:xfrm>
            <a:off x="431529" y="4784264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Paired Sample Sign Test</a:t>
            </a: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angle: Rounded Corners 124">
            <a:hlinkClick r:id="rId8" action="ppaction://hlinksldjump"/>
          </p:cNvPr>
          <p:cNvSpPr/>
          <p:nvPr/>
        </p:nvSpPr>
        <p:spPr>
          <a:xfrm>
            <a:off x="2285489" y="1243349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Sample Wilcoxon Test</a:t>
            </a: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ctangle: Rounded Corners 124">
            <a:hlinkClick r:id="rId9" action="ppaction://hlinksldjump"/>
          </p:cNvPr>
          <p:cNvSpPr/>
          <p:nvPr/>
        </p:nvSpPr>
        <p:spPr>
          <a:xfrm>
            <a:off x="395502" y="1243325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Sample Sign Test</a:t>
            </a: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ectangle: Rounded Corners 124">
            <a:hlinkClick r:id="rId10" action="ppaction://hlinksldjump"/>
          </p:cNvPr>
          <p:cNvSpPr/>
          <p:nvPr/>
        </p:nvSpPr>
        <p:spPr>
          <a:xfrm>
            <a:off x="230135" y="3041387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Wilcoxon Rank Sum Test</a:t>
            </a: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Rectangle: Rounded Corners 124">
            <a:hlinkClick r:id="rId11" action="ppaction://hlinksldjump"/>
          </p:cNvPr>
          <p:cNvSpPr/>
          <p:nvPr/>
        </p:nvSpPr>
        <p:spPr>
          <a:xfrm>
            <a:off x="7561349" y="847347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the mean (t)</a:t>
            </a:r>
            <a:endParaRPr lang="en-GB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Rectangle: Rounded Corners 124">
            <a:hlinkClick r:id="rId12" action="ppaction://hlinksldjump"/>
          </p:cNvPr>
          <p:cNvSpPr/>
          <p:nvPr/>
        </p:nvSpPr>
        <p:spPr>
          <a:xfrm>
            <a:off x="9603810" y="1179317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the mean (z)</a:t>
            </a:r>
            <a:endParaRPr lang="en-GB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ectangle: Rounded Corners 124">
            <a:hlinkClick r:id="rId12" action="ppaction://hlinksldjump"/>
          </p:cNvPr>
          <p:cNvSpPr/>
          <p:nvPr/>
        </p:nvSpPr>
        <p:spPr>
          <a:xfrm>
            <a:off x="9701603" y="5126053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05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2 population mean (z)</a:t>
            </a:r>
            <a:endParaRPr lang="en-GB" sz="5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angle: Rounded Corners 124">
            <a:hlinkClick r:id="rId13" action="ppaction://hlinksldjump"/>
          </p:cNvPr>
          <p:cNvSpPr/>
          <p:nvPr/>
        </p:nvSpPr>
        <p:spPr>
          <a:xfrm>
            <a:off x="8348662" y="4950739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05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2 population mean (t)</a:t>
            </a:r>
            <a:endParaRPr lang="en-GB" sz="5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: Rounded Corners 124"/>
          <p:cNvSpPr/>
          <p:nvPr/>
        </p:nvSpPr>
        <p:spPr>
          <a:xfrm>
            <a:off x="1719872" y="1421810"/>
            <a:ext cx="441599" cy="408966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ectangle: Rounded Corners 124"/>
          <p:cNvSpPr/>
          <p:nvPr/>
        </p:nvSpPr>
        <p:spPr>
          <a:xfrm>
            <a:off x="1748022" y="4954542"/>
            <a:ext cx="441599" cy="408966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ectangle: Rounded Corners 124">
            <a:hlinkClick r:id="rId14" action="ppaction://hlinksldjump"/>
          </p:cNvPr>
          <p:cNvSpPr/>
          <p:nvPr/>
        </p:nvSpPr>
        <p:spPr>
          <a:xfrm>
            <a:off x="4293729" y="106688"/>
            <a:ext cx="1188000" cy="7200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testing for proportion</a:t>
            </a: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Rectangle: Rounded Corners 124">
            <a:hlinkClick r:id="rId15" action="ppaction://hlinksldjump"/>
          </p:cNvPr>
          <p:cNvSpPr/>
          <p:nvPr/>
        </p:nvSpPr>
        <p:spPr>
          <a:xfrm>
            <a:off x="5845535" y="106688"/>
            <a:ext cx="1188000" cy="7200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testing for two population proportion</a:t>
            </a:r>
            <a:endParaRPr lang="en-GB" sz="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046310" y="3221889"/>
            <a:ext cx="94929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/>
              <a:t>Non-parametric test</a:t>
            </a:r>
          </a:p>
          <a:p>
            <a:r>
              <a:rPr lang="en-GB" sz="700" dirty="0"/>
              <a:t>Distribution free test</a:t>
            </a:r>
          </a:p>
          <a:p>
            <a:r>
              <a:rPr lang="en-GB" sz="700" dirty="0"/>
              <a:t>Population averages</a:t>
            </a:r>
          </a:p>
        </p:txBody>
      </p:sp>
      <p:sp>
        <p:nvSpPr>
          <p:cNvPr id="60" name="TextBox 59"/>
          <p:cNvSpPr txBox="1"/>
          <p:nvPr/>
        </p:nvSpPr>
        <p:spPr>
          <a:xfrm rot="18054269">
            <a:off x="4527663" y="4081880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… an association</a:t>
            </a:r>
          </a:p>
        </p:txBody>
      </p:sp>
      <p:sp>
        <p:nvSpPr>
          <p:cNvPr id="61" name="TextBox 60"/>
          <p:cNvSpPr txBox="1"/>
          <p:nvPr/>
        </p:nvSpPr>
        <p:spPr>
          <a:xfrm rot="2631559">
            <a:off x="4721687" y="2785404"/>
            <a:ext cx="544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/>
              <a:t>Goodness of Fit</a:t>
            </a:r>
          </a:p>
        </p:txBody>
      </p:sp>
      <p:sp>
        <p:nvSpPr>
          <p:cNvPr id="62" name="TextBox 61"/>
          <p:cNvSpPr txBox="1"/>
          <p:nvPr/>
        </p:nvSpPr>
        <p:spPr>
          <a:xfrm rot="18519392">
            <a:off x="6242212" y="2853476"/>
            <a:ext cx="5446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50" dirty="0"/>
              <a:t>Analysis of variance</a:t>
            </a:r>
          </a:p>
        </p:txBody>
      </p:sp>
      <p:sp>
        <p:nvSpPr>
          <p:cNvPr id="63" name="TextBox 62"/>
          <p:cNvSpPr txBox="1"/>
          <p:nvPr/>
        </p:nvSpPr>
        <p:spPr>
          <a:xfrm rot="16200000">
            <a:off x="5320801" y="2674210"/>
            <a:ext cx="7820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… proportion</a:t>
            </a:r>
          </a:p>
        </p:txBody>
      </p:sp>
      <p:sp>
        <p:nvSpPr>
          <p:cNvPr id="64" name="Rectangle: Rounded Corners 124">
            <a:hlinkClick r:id="rId16" action="ppaction://hlinksldjump"/>
          </p:cNvPr>
          <p:cNvSpPr/>
          <p:nvPr/>
        </p:nvSpPr>
        <p:spPr>
          <a:xfrm>
            <a:off x="6438788" y="4926247"/>
            <a:ext cx="1188000" cy="7200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Testing for PMCC</a:t>
            </a: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 rot="17479524">
            <a:off x="2417108" y="4080231"/>
            <a:ext cx="8770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/>
              <a:t>The population average of two samples</a:t>
            </a:r>
          </a:p>
        </p:txBody>
      </p:sp>
      <p:sp>
        <p:nvSpPr>
          <p:cNvPr id="66" name="TextBox 65"/>
          <p:cNvSpPr txBox="1"/>
          <p:nvPr/>
        </p:nvSpPr>
        <p:spPr>
          <a:xfrm rot="4193225">
            <a:off x="2615992" y="2325704"/>
            <a:ext cx="8770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/>
              <a:t>The population average compared to a given value</a:t>
            </a:r>
          </a:p>
        </p:txBody>
      </p:sp>
      <p:sp>
        <p:nvSpPr>
          <p:cNvPr id="67" name="TextBox 66"/>
          <p:cNvSpPr txBox="1"/>
          <p:nvPr/>
        </p:nvSpPr>
        <p:spPr>
          <a:xfrm rot="16626961">
            <a:off x="5745659" y="1123524"/>
            <a:ext cx="855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The proportions of two samples</a:t>
            </a:r>
          </a:p>
        </p:txBody>
      </p:sp>
      <p:sp>
        <p:nvSpPr>
          <p:cNvPr id="68" name="TextBox 67"/>
          <p:cNvSpPr txBox="1"/>
          <p:nvPr/>
        </p:nvSpPr>
        <p:spPr>
          <a:xfrm rot="5007146">
            <a:off x="4839317" y="1084758"/>
            <a:ext cx="832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The proportion compared to</a:t>
            </a:r>
          </a:p>
          <a:p>
            <a:pPr algn="ctr"/>
            <a:r>
              <a:rPr lang="en-GB" sz="800" dirty="0"/>
              <a:t>a given value</a:t>
            </a:r>
          </a:p>
        </p:txBody>
      </p:sp>
      <p:sp>
        <p:nvSpPr>
          <p:cNvPr id="69" name="TextBox 68"/>
          <p:cNvSpPr txBox="1"/>
          <p:nvPr/>
        </p:nvSpPr>
        <p:spPr>
          <a:xfrm rot="16699020">
            <a:off x="4041247" y="5634843"/>
            <a:ext cx="722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00" dirty="0"/>
              <a:t>Data in a contingency table</a:t>
            </a:r>
          </a:p>
        </p:txBody>
      </p:sp>
      <p:sp>
        <p:nvSpPr>
          <p:cNvPr id="72" name="TextBox 71"/>
          <p:cNvSpPr txBox="1"/>
          <p:nvPr/>
        </p:nvSpPr>
        <p:spPr>
          <a:xfrm rot="5067970">
            <a:off x="4744167" y="5646693"/>
            <a:ext cx="72266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00" dirty="0"/>
              <a:t>Bivariate data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177198" y="3141873"/>
            <a:ext cx="1349379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50" dirty="0">
                <a:solidFill>
                  <a:schemeClr val="bg1"/>
                </a:solidFill>
              </a:rPr>
              <a:t>The mean to a given value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212639" y="3586564"/>
            <a:ext cx="1255601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50" dirty="0">
                <a:solidFill>
                  <a:schemeClr val="bg1"/>
                </a:solidFill>
              </a:rPr>
              <a:t>The mean of two samples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71391" y="2173842"/>
            <a:ext cx="754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693177" y="2472063"/>
            <a:ext cx="754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756935" y="1882562"/>
            <a:ext cx="754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78" name="TextBox 77"/>
          <p:cNvSpPr txBox="1"/>
          <p:nvPr/>
        </p:nvSpPr>
        <p:spPr>
          <a:xfrm rot="19834193">
            <a:off x="8658077" y="1819058"/>
            <a:ext cx="10608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YES (using CLT)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858415" y="4497875"/>
            <a:ext cx="754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131523" y="4465030"/>
            <a:ext cx="754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70" name="Rectangle: Rounded Corners 124"/>
          <p:cNvSpPr/>
          <p:nvPr/>
        </p:nvSpPr>
        <p:spPr>
          <a:xfrm>
            <a:off x="389543" y="1254973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: Rounded Corners 124"/>
          <p:cNvSpPr/>
          <p:nvPr/>
        </p:nvSpPr>
        <p:spPr>
          <a:xfrm>
            <a:off x="2285489" y="1250278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Rectangle: Rounded Corners 124"/>
          <p:cNvSpPr/>
          <p:nvPr/>
        </p:nvSpPr>
        <p:spPr>
          <a:xfrm>
            <a:off x="225221" y="3041387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Rectangle: Rounded Corners 124"/>
          <p:cNvSpPr/>
          <p:nvPr/>
        </p:nvSpPr>
        <p:spPr>
          <a:xfrm>
            <a:off x="444914" y="4787987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" name="Rectangle: Rounded Corners 124"/>
          <p:cNvSpPr/>
          <p:nvPr/>
        </p:nvSpPr>
        <p:spPr>
          <a:xfrm>
            <a:off x="2320769" y="4796543"/>
            <a:ext cx="1188000" cy="72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573350" y="3209763"/>
            <a:ext cx="8770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/>
              <a:t>The population difference of two samples</a:t>
            </a:r>
          </a:p>
        </p:txBody>
      </p:sp>
      <p:sp>
        <p:nvSpPr>
          <p:cNvPr id="85" name="Rectangle: Rounded Corners 124">
            <a:extLst>
              <a:ext uri="{FF2B5EF4-FFF2-40B4-BE49-F238E27FC236}">
                <a16:creationId xmlns:a16="http://schemas.microsoft.com/office/drawing/2014/main" id="{895DB36C-A402-47BF-8335-EAC52737B252}"/>
              </a:ext>
            </a:extLst>
          </p:cNvPr>
          <p:cNvSpPr/>
          <p:nvPr/>
        </p:nvSpPr>
        <p:spPr>
          <a:xfrm>
            <a:off x="3704802" y="2000123"/>
            <a:ext cx="1188000" cy="72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6" name="Rectangle: Rounded Corners 124">
            <a:extLst>
              <a:ext uri="{FF2B5EF4-FFF2-40B4-BE49-F238E27FC236}">
                <a16:creationId xmlns:a16="http://schemas.microsoft.com/office/drawing/2014/main" id="{AF02992B-6BD3-49BC-BB41-7E1B9C4EADAF}"/>
              </a:ext>
            </a:extLst>
          </p:cNvPr>
          <p:cNvSpPr/>
          <p:nvPr/>
        </p:nvSpPr>
        <p:spPr>
          <a:xfrm>
            <a:off x="4293729" y="100966"/>
            <a:ext cx="1188000" cy="7200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7" name="Rectangle: Rounded Corners 124">
            <a:extLst>
              <a:ext uri="{FF2B5EF4-FFF2-40B4-BE49-F238E27FC236}">
                <a16:creationId xmlns:a16="http://schemas.microsoft.com/office/drawing/2014/main" id="{A493D479-8A75-4413-B7E7-366E866E8819}"/>
              </a:ext>
            </a:extLst>
          </p:cNvPr>
          <p:cNvSpPr/>
          <p:nvPr/>
        </p:nvSpPr>
        <p:spPr>
          <a:xfrm>
            <a:off x="5812468" y="99010"/>
            <a:ext cx="1188000" cy="7200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8" name="Rectangle: Rounded Corners 124">
            <a:extLst>
              <a:ext uri="{FF2B5EF4-FFF2-40B4-BE49-F238E27FC236}">
                <a16:creationId xmlns:a16="http://schemas.microsoft.com/office/drawing/2014/main" id="{62D7D4E8-D4E8-40B6-ABD6-CED0594D8B57}"/>
              </a:ext>
            </a:extLst>
          </p:cNvPr>
          <p:cNvSpPr/>
          <p:nvPr/>
        </p:nvSpPr>
        <p:spPr>
          <a:xfrm>
            <a:off x="7568805" y="883325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9" name="Rectangle: Rounded Corners 124">
            <a:extLst>
              <a:ext uri="{FF2B5EF4-FFF2-40B4-BE49-F238E27FC236}">
                <a16:creationId xmlns:a16="http://schemas.microsoft.com/office/drawing/2014/main" id="{982BDA1F-2B83-4656-8D5F-C53068E99F60}"/>
              </a:ext>
            </a:extLst>
          </p:cNvPr>
          <p:cNvSpPr/>
          <p:nvPr/>
        </p:nvSpPr>
        <p:spPr>
          <a:xfrm>
            <a:off x="9588898" y="1182936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0" name="Rectangle: Rounded Corners 124">
            <a:extLst>
              <a:ext uri="{FF2B5EF4-FFF2-40B4-BE49-F238E27FC236}">
                <a16:creationId xmlns:a16="http://schemas.microsoft.com/office/drawing/2014/main" id="{56E10F00-0A24-40B2-8F50-D2CE8CE49E59}"/>
              </a:ext>
            </a:extLst>
          </p:cNvPr>
          <p:cNvSpPr/>
          <p:nvPr/>
        </p:nvSpPr>
        <p:spPr>
          <a:xfrm>
            <a:off x="9701603" y="5125628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1" name="Rectangle: Rounded Corners 124">
            <a:extLst>
              <a:ext uri="{FF2B5EF4-FFF2-40B4-BE49-F238E27FC236}">
                <a16:creationId xmlns:a16="http://schemas.microsoft.com/office/drawing/2014/main" id="{501EA0F7-014A-4911-B856-2B48FF4C2885}"/>
              </a:ext>
            </a:extLst>
          </p:cNvPr>
          <p:cNvSpPr/>
          <p:nvPr/>
        </p:nvSpPr>
        <p:spPr>
          <a:xfrm>
            <a:off x="8348662" y="4948059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Rectangle: Rounded Corners 124">
            <a:extLst>
              <a:ext uri="{FF2B5EF4-FFF2-40B4-BE49-F238E27FC236}">
                <a16:creationId xmlns:a16="http://schemas.microsoft.com/office/drawing/2014/main" id="{9E394A39-8EE6-4C44-B672-4C8314F1737F}"/>
              </a:ext>
            </a:extLst>
          </p:cNvPr>
          <p:cNvSpPr/>
          <p:nvPr/>
        </p:nvSpPr>
        <p:spPr>
          <a:xfrm>
            <a:off x="6437355" y="4937980"/>
            <a:ext cx="1188000" cy="7200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3" name="Rectangle: Rounded Corners 124">
            <a:extLst>
              <a:ext uri="{FF2B5EF4-FFF2-40B4-BE49-F238E27FC236}">
                <a16:creationId xmlns:a16="http://schemas.microsoft.com/office/drawing/2014/main" id="{724759B4-06CF-4113-9174-CF5C3DF00289}"/>
              </a:ext>
            </a:extLst>
          </p:cNvPr>
          <p:cNvSpPr/>
          <p:nvPr/>
        </p:nvSpPr>
        <p:spPr>
          <a:xfrm>
            <a:off x="6622106" y="2047203"/>
            <a:ext cx="1188000" cy="720000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4" name="Rectangle: Rounded Corners 124">
            <a:extLst>
              <a:ext uri="{FF2B5EF4-FFF2-40B4-BE49-F238E27FC236}">
                <a16:creationId xmlns:a16="http://schemas.microsoft.com/office/drawing/2014/main" id="{A8194C14-5F30-4A95-8131-FA93E8AA55FD}"/>
              </a:ext>
            </a:extLst>
          </p:cNvPr>
          <p:cNvSpPr/>
          <p:nvPr/>
        </p:nvSpPr>
        <p:spPr>
          <a:xfrm>
            <a:off x="5035619" y="6097429"/>
            <a:ext cx="1188000" cy="720000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5" name="Rectangle: Rounded Corners 124">
            <a:extLst>
              <a:ext uri="{FF2B5EF4-FFF2-40B4-BE49-F238E27FC236}">
                <a16:creationId xmlns:a16="http://schemas.microsoft.com/office/drawing/2014/main" id="{E20660AF-B18B-4DC2-8235-EFFB5F168AB0}"/>
              </a:ext>
            </a:extLst>
          </p:cNvPr>
          <p:cNvSpPr/>
          <p:nvPr/>
        </p:nvSpPr>
        <p:spPr>
          <a:xfrm>
            <a:off x="3316364" y="6118502"/>
            <a:ext cx="1188000" cy="720000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C490800E-79A7-4FB3-B82B-15C27876A3C1}"/>
              </a:ext>
            </a:extLst>
          </p:cNvPr>
          <p:cNvSpPr/>
          <p:nvPr/>
        </p:nvSpPr>
        <p:spPr>
          <a:xfrm>
            <a:off x="2465742" y="2958302"/>
            <a:ext cx="1188000" cy="871722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5D679892-0D15-4FAA-A994-066EAD57CE90}"/>
              </a:ext>
            </a:extLst>
          </p:cNvPr>
          <p:cNvSpPr/>
          <p:nvPr/>
        </p:nvSpPr>
        <p:spPr>
          <a:xfrm>
            <a:off x="4145608" y="4729644"/>
            <a:ext cx="1188000" cy="754146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5C74168A-7B6C-4ED3-AEE1-13CCE40F2F5A}"/>
              </a:ext>
            </a:extLst>
          </p:cNvPr>
          <p:cNvSpPr/>
          <p:nvPr/>
        </p:nvSpPr>
        <p:spPr>
          <a:xfrm>
            <a:off x="5134881" y="1676051"/>
            <a:ext cx="1188000" cy="669599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74146848-010F-4B86-9229-D2F930AA441C}"/>
              </a:ext>
            </a:extLst>
          </p:cNvPr>
          <p:cNvSpPr/>
          <p:nvPr/>
        </p:nvSpPr>
        <p:spPr>
          <a:xfrm>
            <a:off x="9621978" y="4018197"/>
            <a:ext cx="1253934" cy="358634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A653D573-E0BD-461B-AEBE-4DAE7D76BBD0}"/>
              </a:ext>
            </a:extLst>
          </p:cNvPr>
          <p:cNvSpPr/>
          <p:nvPr/>
        </p:nvSpPr>
        <p:spPr>
          <a:xfrm>
            <a:off x="9297188" y="2557351"/>
            <a:ext cx="1253934" cy="358634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F4FB6203-17A4-4520-8B7C-837C64F73E39}"/>
              </a:ext>
            </a:extLst>
          </p:cNvPr>
          <p:cNvSpPr/>
          <p:nvPr/>
        </p:nvSpPr>
        <p:spPr>
          <a:xfrm>
            <a:off x="8006708" y="2243955"/>
            <a:ext cx="807332" cy="328355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" name="Rectangle: Rounded Corners 124">
            <a:extLst>
              <a:ext uri="{FF2B5EF4-FFF2-40B4-BE49-F238E27FC236}">
                <a16:creationId xmlns:a16="http://schemas.microsoft.com/office/drawing/2014/main" id="{7B234AF7-839D-43A3-B732-A04CB9FE6BAF}"/>
              </a:ext>
            </a:extLst>
          </p:cNvPr>
          <p:cNvSpPr/>
          <p:nvPr/>
        </p:nvSpPr>
        <p:spPr>
          <a:xfrm>
            <a:off x="7890955" y="2968234"/>
            <a:ext cx="1214471" cy="104898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" name="Arrow: Right 10"/>
          <p:cNvSpPr/>
          <p:nvPr/>
        </p:nvSpPr>
        <p:spPr>
          <a:xfrm>
            <a:off x="9145669" y="3281218"/>
            <a:ext cx="1730243" cy="37603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dirty="0" smtClean="0"/>
              <a:t>Pairs of data</a:t>
            </a:r>
            <a:endParaRPr lang="en-GB" sz="1200" dirty="0"/>
          </a:p>
        </p:txBody>
      </p:sp>
      <p:sp>
        <p:nvSpPr>
          <p:cNvPr id="104" name="Rectangle: Rounded Corners 124">
            <a:hlinkClick r:id="rId17" action="ppaction://hlinksldjump"/>
          </p:cNvPr>
          <p:cNvSpPr/>
          <p:nvPr/>
        </p:nvSpPr>
        <p:spPr>
          <a:xfrm>
            <a:off x="10933169" y="3104514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05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Paired t test</a:t>
            </a:r>
            <a:endParaRPr lang="en-GB" sz="5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5" name="Rectangle: Rounded Corners 124">
            <a:extLst>
              <a:ext uri="{FF2B5EF4-FFF2-40B4-BE49-F238E27FC236}">
                <a16:creationId xmlns:a16="http://schemas.microsoft.com/office/drawing/2014/main" id="{56E10F00-0A24-40B2-8F50-D2CE8CE49E59}"/>
              </a:ext>
            </a:extLst>
          </p:cNvPr>
          <p:cNvSpPr/>
          <p:nvPr/>
        </p:nvSpPr>
        <p:spPr>
          <a:xfrm>
            <a:off x="10942882" y="3089164"/>
            <a:ext cx="1188000" cy="72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en-GB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Explosion 2 1"/>
          <p:cNvSpPr/>
          <p:nvPr/>
        </p:nvSpPr>
        <p:spPr>
          <a:xfrm>
            <a:off x="133656" y="404767"/>
            <a:ext cx="1157059" cy="957115"/>
          </a:xfrm>
          <a:prstGeom prst="irregularSeal2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0330743">
            <a:off x="161300" y="644035"/>
            <a:ext cx="1195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Can be used for non-numerical data</a:t>
            </a:r>
          </a:p>
          <a:p>
            <a:pPr algn="ctr"/>
            <a:endParaRPr lang="en-GB" sz="1100" dirty="0"/>
          </a:p>
        </p:txBody>
      </p:sp>
      <p:sp>
        <p:nvSpPr>
          <p:cNvPr id="106" name="Explosion 2 105"/>
          <p:cNvSpPr/>
          <p:nvPr/>
        </p:nvSpPr>
        <p:spPr>
          <a:xfrm>
            <a:off x="194554" y="5328584"/>
            <a:ext cx="1157059" cy="957115"/>
          </a:xfrm>
          <a:prstGeom prst="irregularSeal2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 rot="20330743">
            <a:off x="222198" y="5567852"/>
            <a:ext cx="1195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Can be used for non-numerical data</a:t>
            </a:r>
          </a:p>
          <a:p>
            <a:pPr algn="ctr"/>
            <a:endParaRPr lang="en-GB" sz="1100" dirty="0"/>
          </a:p>
        </p:txBody>
      </p:sp>
      <p:sp>
        <p:nvSpPr>
          <p:cNvPr id="108" name="Explosion 2 107"/>
          <p:cNvSpPr/>
          <p:nvPr/>
        </p:nvSpPr>
        <p:spPr>
          <a:xfrm rot="2412324">
            <a:off x="2518403" y="403748"/>
            <a:ext cx="1157059" cy="957115"/>
          </a:xfrm>
          <a:prstGeom prst="irregularSeal2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 rot="1711062">
            <a:off x="2459519" y="603190"/>
            <a:ext cx="11270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 smtClean="0"/>
              <a:t>More Accurate than the sign test</a:t>
            </a:r>
            <a:endParaRPr lang="en-GB" sz="1100" dirty="0"/>
          </a:p>
        </p:txBody>
      </p:sp>
      <p:sp>
        <p:nvSpPr>
          <p:cNvPr id="110" name="Explosion 2 109"/>
          <p:cNvSpPr/>
          <p:nvPr/>
        </p:nvSpPr>
        <p:spPr>
          <a:xfrm rot="2412324">
            <a:off x="2505840" y="5368467"/>
            <a:ext cx="1157059" cy="957115"/>
          </a:xfrm>
          <a:prstGeom prst="irregularSeal2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 rot="1711062">
            <a:off x="2446956" y="5567909"/>
            <a:ext cx="11270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 smtClean="0"/>
              <a:t>More Accurate than the sign test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29420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81" grpId="0" animBg="1"/>
      <p:bldP spid="82" grpId="0" animBg="1"/>
      <p:bldP spid="8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Goodness of fit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The _______ distribution is a suitable model for the data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The _______ distribution is NOT a suitable model for the data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Always upper one tailed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unless 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046595" y="2349917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value is found from the </a:t>
            </a:r>
            <a:r>
              <a:rPr lang="el-GR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χ</a:t>
            </a:r>
            <a:r>
              <a:rPr lang="en-GB" sz="1600" b="0" i="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tables</a:t>
            </a: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above this critical value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/>
              <p:nvPr/>
            </p:nvSpPr>
            <p:spPr>
              <a:xfrm>
                <a:off x="6045396" y="2412237"/>
                <a:ext cx="2016000" cy="431716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b="1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Test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b="1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Statistic</a:t>
                </a:r>
              </a:p>
              <a:p>
                <a:pPr algn="ctr">
                  <a:spcAft>
                    <a:spcPts val="0"/>
                  </a:spcAft>
                </a:pPr>
                <a:endParaRPr lang="en-GB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test statistic is calculated using the formula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>
                    <a:solidFill>
                      <a:schemeClr val="tx1"/>
                    </a:solidFill>
                    <a:effectLst/>
                    <a:cs typeface="Times New Roman" panose="02020603050405020304" pitchFamily="18" charset="0"/>
                  </a:rPr>
                  <a:t>∑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</m:e>
                            </m:d>
                          </m:e>
                          <m:sup>
                            <m:r>
                              <a:rPr lang="en-GB" sz="16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16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den>
                    </m:f>
                  </m:oMath>
                </a14:m>
                <a:endParaRPr lang="en-GB" sz="16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Where O are the observed values and E are the expected values found using the corresponding distribution</a:t>
                </a:r>
              </a:p>
            </p:txBody>
          </p:sp>
        </mc:Choice>
        <mc:Fallback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396" y="2412237"/>
                <a:ext cx="2016000" cy="431716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below the critical value (in the belly) then 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above the critical value (in the tail) then we 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131040" y="2428405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52772" y="2412233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30169" y="2349909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78902" y="2444581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92108" y="2444444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21542" y="2428539"/>
            <a:ext cx="2016000" cy="43171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22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Testing for the PMCC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b="1" dirty="0">
                <a:solidFill>
                  <a:schemeClr val="tx1"/>
                </a:solidFill>
              </a:rPr>
              <a:t>ρ</a:t>
            </a:r>
            <a:r>
              <a:rPr lang="en-GB" sz="1600" b="1" dirty="0">
                <a:solidFill>
                  <a:schemeClr val="tx1"/>
                </a:solidFill>
              </a:rPr>
              <a:t> = 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b="1" dirty="0">
                <a:solidFill>
                  <a:schemeClr val="tx1"/>
                </a:solidFill>
              </a:rPr>
              <a:t>ρ</a:t>
            </a:r>
            <a:r>
              <a:rPr lang="en-GB" sz="1600" b="1" dirty="0">
                <a:solidFill>
                  <a:schemeClr val="tx1"/>
                </a:solidFill>
              </a:rPr>
              <a:t> ≠ 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l-GR" sz="1600" b="1" dirty="0">
                <a:solidFill>
                  <a:schemeClr val="tx1"/>
                </a:solidFill>
              </a:rPr>
              <a:t>ρ</a:t>
            </a:r>
            <a:r>
              <a:rPr lang="en-GB" sz="1600" b="1" dirty="0">
                <a:solidFill>
                  <a:schemeClr val="tx1"/>
                </a:solidFill>
              </a:rPr>
              <a:t> &gt; 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l-GR" sz="1600" b="1" dirty="0">
                <a:solidFill>
                  <a:schemeClr val="tx1"/>
                </a:solidFill>
              </a:rPr>
              <a:t>ρ</a:t>
            </a:r>
            <a:r>
              <a:rPr lang="en-GB" sz="1600" b="1" dirty="0">
                <a:solidFill>
                  <a:schemeClr val="tx1"/>
                </a:solidFill>
              </a:rPr>
              <a:t> &lt; 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Dependant on H1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</a:endParaRPr>
          </a:p>
          <a:p>
            <a:pPr algn="ctr">
              <a:spcAft>
                <a:spcPts val="0"/>
              </a:spcAft>
            </a:pPr>
            <a:r>
              <a:rPr lang="el-GR" sz="1600" dirty="0">
                <a:solidFill>
                  <a:schemeClr val="tx1"/>
                </a:solidFill>
              </a:rPr>
              <a:t>ρ</a:t>
            </a:r>
            <a:r>
              <a:rPr lang="en-GB" sz="1600" dirty="0">
                <a:solidFill>
                  <a:schemeClr val="tx1"/>
                </a:solidFill>
              </a:rPr>
              <a:t> ≠ 0 is 2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600" dirty="0">
              <a:solidFill>
                <a:schemeClr val="tx1"/>
              </a:solidFill>
            </a:endParaRPr>
          </a:p>
          <a:p>
            <a:pPr algn="ctr"/>
            <a:r>
              <a:rPr lang="el-GR" sz="1600" dirty="0">
                <a:solidFill>
                  <a:schemeClr val="tx1"/>
                </a:solidFill>
              </a:rPr>
              <a:t>ρ</a:t>
            </a:r>
            <a:r>
              <a:rPr lang="en-GB" sz="1600" dirty="0">
                <a:solidFill>
                  <a:schemeClr val="tx1"/>
                </a:solidFill>
              </a:rPr>
              <a:t> &gt; 0 is 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600" dirty="0">
              <a:solidFill>
                <a:schemeClr val="tx1"/>
              </a:solidFill>
            </a:endParaRPr>
          </a:p>
          <a:p>
            <a:pPr algn="ctr"/>
            <a:r>
              <a:rPr lang="el-GR" sz="1600" dirty="0">
                <a:solidFill>
                  <a:schemeClr val="tx1"/>
                </a:solidFill>
              </a:rPr>
              <a:t>ρ</a:t>
            </a:r>
            <a:r>
              <a:rPr lang="en-GB" sz="1600" dirty="0">
                <a:solidFill>
                  <a:schemeClr val="tx1"/>
                </a:solidFill>
              </a:rPr>
              <a:t> &lt; 0 is 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unless 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104629" y="2379882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135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positive critical value is found from the </a:t>
            </a:r>
            <a:r>
              <a:rPr lang="en-GB" sz="135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Critical Values of the Product Moment Correlation Coefficient tables</a:t>
            </a:r>
          </a:p>
          <a:p>
            <a:pPr algn="ctr">
              <a:spcAft>
                <a:spcPts val="0"/>
              </a:spcAft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above this critical value</a:t>
            </a:r>
          </a:p>
          <a:p>
            <a:pPr algn="ctr">
              <a:spcAft>
                <a:spcPts val="0"/>
              </a:spcAft>
            </a:pPr>
            <a:endParaRPr lang="en-GB" sz="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 negative correlation we use the negative of the critical value and the critical region is anything below this critical value </a:t>
            </a:r>
            <a:endParaRPr lang="en-GB" sz="135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120065" y="2412230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calculated value for the PMCC</a:t>
            </a: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 positive correlation, if the test statistic is above the critical value we reject H0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 negative correlation, if the test statistic is below the critical value we reject H0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041706" y="2412232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73877" y="2412231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29792" y="2396056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78902" y="2444581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27940" y="2412233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-2797" y="2444581"/>
            <a:ext cx="2016000" cy="43171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55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ANOVA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µ = µ </a:t>
            </a:r>
            <a:r>
              <a:rPr lang="en-GB" sz="1600" baseline="-25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at least two of the means differ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Always upper one tailed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unless 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134401" y="2430624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value is found from the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tables</a:t>
            </a: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above this critical value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122645" y="2437010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calculated using the ANOVA table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One Factor ANOVA</a:t>
            </a:r>
            <a:endParaRPr lang="en-GB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Two Factor ANOVA</a:t>
            </a:r>
            <a:endParaRPr lang="en-GB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below the critical value (in the belly) then 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above the critical value (in the tail) then we 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160544" y="2392040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151597" y="2420832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66388" y="2414446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78902" y="2444581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92108" y="2444444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8166" y="2412233"/>
            <a:ext cx="2016000" cy="4317167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73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5BB94A27-9A87-4C98-A3C4-F6A881FED72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19" y="754584"/>
            <a:ext cx="11308519" cy="53171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91A44B6-7CDF-4324-A750-51C636741140}"/>
              </a:ext>
            </a:extLst>
          </p:cNvPr>
          <p:cNvGrpSpPr/>
          <p:nvPr/>
        </p:nvGrpSpPr>
        <p:grpSpPr>
          <a:xfrm>
            <a:off x="26504" y="66259"/>
            <a:ext cx="12085984" cy="1152942"/>
            <a:chOff x="0" y="0"/>
            <a:chExt cx="6492090" cy="57340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BCD1684-2440-4B59-86C0-69B7BB7FA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393" r="99443">
                          <a14:foregroundMark x1="84401" y1="10714" x2="75209" y2="5357"/>
                          <a14:foregroundMark x1="8357" y1="83393" x2="6964" y2="883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28905" y="-52005"/>
              <a:ext cx="461010" cy="71882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F5B8384-6C1C-4A5D-9C13-5595E930B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273" l="669" r="93311">
                          <a14:foregroundMark x1="74582" y1="69866" x2="30769" y2="69290"/>
                          <a14:foregroundMark x1="82943" y1="82917" x2="67893" y2="90595"/>
                          <a14:foregroundMark x1="67893" y1="81958" x2="84615" y2="92131"/>
                          <a14:foregroundMark x1="82943" y1="79079" x2="82943" y2="90595"/>
                          <a14:foregroundMark x1="75585" y1="80998" x2="73913" y2="90211"/>
                          <a14:backgroundMark x1="14286" y1="5660" x2="14286" y2="56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71390" y="-73048"/>
              <a:ext cx="379730" cy="66167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7B8D963-74F4-41F0-9B84-8382AD8F1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94" b="99604" l="0" r="100000">
                          <a14:foregroundMark x1="62581" y1="45545" x2="58387" y2="51485"/>
                          <a14:foregroundMark x1="56129" y1="46139" x2="68387" y2="51089"/>
                          <a14:foregroundMark x1="26774" y1="48119" x2="16129" y2="52079"/>
                          <a14:foregroundMark x1="18710" y1="48119" x2="25806" y2="52079"/>
                          <a14:foregroundMark x1="83871" y1="88515" x2="93548" y2="91683"/>
                          <a14:foregroundMark x1="91935" y1="84554" x2="82903" y2="90099"/>
                          <a14:foregroundMark x1="51290" y1="93069" x2="63548" y2="92673"/>
                          <a14:foregroundMark x1="32581" y1="91683" x2="40645" y2="94059"/>
                          <a14:foregroundMark x1="40645" y1="89505" x2="35806" y2="95644"/>
                          <a14:foregroundMark x1="8065" y1="89109" x2="5484" y2="95050"/>
                          <a14:foregroundMark x1="13548" y1="92673" x2="7097" y2="96634"/>
                          <a14:foregroundMark x1="60645" y1="93465" x2="62258" y2="95248"/>
                          <a14:foregroundMark x1="12581" y1="94257" x2="13548" y2="95842"/>
                          <a14:backgroundMark x1="81290" y1="46535" x2="95161" y2="69505"/>
                          <a14:backgroundMark x1="46129" y1="34059" x2="46129" y2="73465"/>
                          <a14:backgroundMark x1="14516" y1="24950" x2="14516" y2="67525"/>
                          <a14:backgroundMark x1="69032" y1="70495" x2="68387" y2="88515"/>
                          <a14:backgroundMark x1="87912" y1="3378" x2="70330" y2="37838"/>
                          <a14:backgroundMark x1="29670" y1="4730" x2="9890" y2="18243"/>
                          <a14:backgroundMark x1="24176" y1="80405" x2="24176" y2="97297"/>
                          <a14:backgroundMark x1="50549" y1="93919" x2="50549" y2="93919"/>
                          <a14:backgroundMark x1="6593" y1="97297" x2="6593" y2="972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74669" y="1270"/>
              <a:ext cx="377190" cy="61468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A25F9D6-AA75-4C13-A2B1-63F824778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9473" l="391" r="91016">
                          <a14:foregroundMark x1="12109" y1="3163" x2="13281" y2="94552"/>
                          <a14:foregroundMark x1="85156" y1="57293" x2="14063" y2="57293"/>
                          <a14:foregroundMark x1="19922" y1="3515" x2="28906" y2="23902"/>
                          <a14:foregroundMark x1="30078" y1="25308" x2="53516" y2="40422"/>
                          <a14:backgroundMark x1="21094" y1="27944" x2="45703" y2="49736"/>
                          <a14:backgroundMark x1="42578" y1="61687" x2="21094" y2="81195"/>
                          <a14:backgroundMark x1="21094" y1="81195" x2="21094" y2="81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330566" y="-87272"/>
              <a:ext cx="301625" cy="67056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FEF6A2B-939A-432C-AFCF-E2EDF2ADA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5034" y1="86400" x2="80537" y2="85400"/>
                          <a14:foregroundMark x1="11745" y1="96000" x2="30537" y2="97400"/>
                          <a14:foregroundMark x1="88926" y1="11600" x2="93289" y2="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537371" y="-130171"/>
              <a:ext cx="431165" cy="72326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508DD97-329F-46B5-BD46-705E5965B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22" b="100000" l="0" r="100000">
                          <a14:foregroundMark x1="24889" y1="30155" x2="9111" y2="29490"/>
                          <a14:foregroundMark x1="5111" y1="27938" x2="20444" y2="27938"/>
                          <a14:foregroundMark x1="12444" y1="16630" x2="4667" y2="4878"/>
                          <a14:backgroundMark x1="91778" y1="48115" x2="84444" y2="3769"/>
                          <a14:backgroundMark x1="20290" y1="10870" x2="20290" y2="10870"/>
                          <a14:backgroundMark x1="4348" y1="40580" x2="4348" y2="405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844301" y="-635"/>
              <a:ext cx="573405" cy="5746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3666A0F-04E9-495E-B1B6-28E12F0DB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100000">
                          <a14:foregroundMark x1="30423" y1="81898" x2="64507" y2="82561"/>
                          <a14:foregroundMark x1="51549" y1="71965" x2="51549" y2="66887"/>
                          <a14:foregroundMark x1="36056" y1="53422" x2="36056" y2="53422"/>
                          <a14:foregroundMark x1="36620" y1="41722" x2="36620" y2="41722"/>
                          <a14:foregroundMark x1="36056" y1="29581" x2="36056" y2="29581"/>
                          <a14:foregroundMark x1="29014" y1="22296" x2="29014" y2="22296"/>
                          <a14:foregroundMark x1="65070" y1="21192" x2="65070" y2="21192"/>
                          <a14:foregroundMark x1="65070" y1="16115" x2="65070" y2="16115"/>
                          <a14:foregroundMark x1="70986" y1="27373" x2="70986" y2="27373"/>
                          <a14:foregroundMark x1="66479" y1="32230" x2="66479" y2="32230"/>
                          <a14:foregroundMark x1="68732" y1="39514" x2="68732" y2="39514"/>
                          <a14:foregroundMark x1="72958" y1="49007" x2="72958" y2="49007"/>
                          <a14:foregroundMark x1="89296" y1="81457" x2="89296" y2="81457"/>
                          <a14:foregroundMark x1="81690" y1="89845" x2="81690" y2="89845"/>
                          <a14:foregroundMark x1="64507" y1="89845" x2="64507" y2="89845"/>
                          <a14:foregroundMark x1="50141" y1="94260" x2="50141" y2="94260"/>
                          <a14:foregroundMark x1="33803" y1="93598" x2="33803" y2="93598"/>
                          <a14:foregroundMark x1="20282" y1="85210" x2="20282" y2="85210"/>
                          <a14:foregroundMark x1="9014" y1="73510" x2="9014" y2="73510"/>
                          <a14:foregroundMark x1="13239" y1="63576" x2="13239" y2="63576"/>
                          <a14:foregroundMark x1="6761" y1="47903" x2="6761" y2="47903"/>
                          <a14:foregroundMark x1="10986" y1="27815" x2="10986" y2="27815"/>
                          <a14:foregroundMark x1="14648" y1="20530" x2="14648" y2="20530"/>
                          <a14:foregroundMark x1="21690" y1="9934" x2="21690" y2="9934"/>
                          <a14:foregroundMark x1="21690" y1="11038" x2="21690" y2="11038"/>
                          <a14:foregroundMark x1="36056" y1="6181" x2="36056" y2="6181"/>
                          <a14:foregroundMark x1="45915" y1="11038" x2="45915" y2="11038"/>
                          <a14:foregroundMark x1="60845" y1="5519" x2="60845" y2="5519"/>
                          <a14:foregroundMark x1="68169" y1="9934" x2="78028" y2="9934"/>
                          <a14:foregroundMark x1="82254" y1="10596" x2="88732" y2="26269"/>
                          <a14:foregroundMark x1="83662" y1="27373" x2="96620" y2="41722"/>
                          <a14:foregroundMark x1="88732" y1="45033" x2="94366" y2="59161"/>
                          <a14:foregroundMark x1="95775" y1="64680" x2="84507" y2="75276"/>
                          <a14:foregroundMark x1="87887" y1="84768" x2="75775" y2="93157"/>
                          <a14:foregroundMark x1="65634" y1="91170" x2="58310" y2="97130"/>
                          <a14:foregroundMark x1="16620" y1="84547" x2="6479" y2="74834"/>
                          <a14:foregroundMark x1="16901" y1="62472" x2="4789" y2="50552"/>
                          <a14:foregroundMark x1="7606" y1="46799" x2="13521" y2="40618"/>
                          <a14:foregroundMark x1="25070" y1="10817" x2="30141" y2="4636"/>
                          <a14:foregroundMark x1="47042" y1="7506" x2="56620" y2="2870"/>
                          <a14:foregroundMark x1="55211" y1="58940" x2="52113" y2="20309"/>
                          <a14:foregroundMark x1="55493" y1="96689" x2="43099" y2="89625"/>
                          <a14:backgroundMark x1="23944" y1="70199" x2="44507" y2="68653"/>
                          <a14:backgroundMark x1="62254" y1="67991" x2="78028" y2="67329"/>
                          <a14:backgroundMark x1="16056" y1="48565" x2="16901" y2="28918"/>
                          <a14:backgroundMark x1="82254" y1="41280" x2="81690" y2="22737"/>
                          <a14:backgroundMark x1="35211" y1="87638" x2="35211" y2="87638"/>
                          <a14:backgroundMark x1="29014" y1="85651" x2="35211" y2="90508"/>
                          <a14:backgroundMark x1="75211" y1="12141" x2="81408" y2="13466"/>
                          <a14:backgroundMark x1="40282" y1="53422" x2="40282" y2="53422"/>
                          <a14:backgroundMark x1="38873" y1="31788" x2="38873" y2="31788"/>
                          <a14:backgroundMark x1="34921" y1="14907" x2="34921" y2="14907"/>
                          <a14:backgroundMark x1="56349" y1="11801" x2="56349" y2="11801"/>
                          <a14:backgroundMark x1="44444" y1="4969" x2="44444" y2="4969"/>
                          <a14:backgroundMark x1="83333" y1="5590" x2="83333" y2="5590"/>
                          <a14:backgroundMark x1="93651" y1="27329" x2="93651" y2="27329"/>
                          <a14:backgroundMark x1="97619" y1="54658" x2="97619" y2="54658"/>
                          <a14:backgroundMark x1="96032" y1="45963" x2="96032" y2="45963"/>
                          <a14:backgroundMark x1="76984" y1="83851" x2="76984" y2="83851"/>
                          <a14:backgroundMark x1="66667" y1="95031" x2="66667" y2="95031"/>
                          <a14:backgroundMark x1="54762" y1="88199" x2="54762" y2="88199"/>
                          <a14:backgroundMark x1="40476" y1="98137" x2="40476" y2="981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319844" y="-62597"/>
              <a:ext cx="523875" cy="66865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EA42AB2-F830-4EAF-BAA6-111A78AA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4897" y="-188246"/>
              <a:ext cx="312420" cy="8985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58924D0-D634-4174-835D-E4A5A7045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6965" y1="92211" x2="6965" y2="92211"/>
                          <a14:foregroundMark x1="11692" y1="92211" x2="11692" y2="92211"/>
                          <a14:foregroundMark x1="5970" y1="82526" x2="82587" y2="83368"/>
                          <a14:foregroundMark x1="82587" y1="41684" x2="82836" y2="7158"/>
                          <a14:foregroundMark x1="93284" y1="11789" x2="93284" y2="11789"/>
                          <a14:foregroundMark x1="77861" y1="71579" x2="77861" y2="71579"/>
                          <a14:foregroundMark x1="67164" y1="76632" x2="67164" y2="76632"/>
                          <a14:foregroundMark x1="59453" y1="66526" x2="59453" y2="66526"/>
                          <a14:foregroundMark x1="67413" y1="60000" x2="67413" y2="60000"/>
                          <a14:foregroundMark x1="62687" y1="49474" x2="62687" y2="49474"/>
                          <a14:foregroundMark x1="57214" y1="39368" x2="57214" y2="39368"/>
                          <a14:foregroundMark x1="34577" y1="4421" x2="34577" y2="4421"/>
                          <a14:foregroundMark x1="10448" y1="6316" x2="10448" y2="6316"/>
                          <a14:foregroundMark x1="3483" y1="16632" x2="3483" y2="16632"/>
                          <a14:foregroundMark x1="20149" y1="18526" x2="20149" y2="18526"/>
                          <a14:foregroundMark x1="30100" y1="19368" x2="30100" y2="19368"/>
                          <a14:foregroundMark x1="10448" y1="28842" x2="10448" y2="28842"/>
                          <a14:foregroundMark x1="22139" y1="32211" x2="22139" y2="32211"/>
                          <a14:foregroundMark x1="35572" y1="29895" x2="35572" y2="29895"/>
                          <a14:foregroundMark x1="40547" y1="40842" x2="40547" y2="40842"/>
                          <a14:foregroundMark x1="49502" y1="46947" x2="49502" y2="46947"/>
                          <a14:foregroundMark x1="28856" y1="44842" x2="28856" y2="44842"/>
                          <a14:foregroundMark x1="40050" y1="56842" x2="40050" y2="56842"/>
                          <a14:foregroundMark x1="51741" y1="57684" x2="51741" y2="57684"/>
                          <a14:foregroundMark x1="78358" y1="70105" x2="78358" y2="70105"/>
                          <a14:backgroundMark x1="51493" y1="73895" x2="8209" y2="34105"/>
                          <a14:backgroundMark x1="74627" y1="47368" x2="27861" y2="4421"/>
                          <a14:backgroundMark x1="23383" y1="8632" x2="16418" y2="1684"/>
                          <a14:backgroundMark x1="57960" y1="78105" x2="5721" y2="76632"/>
                          <a14:backgroundMark x1="5224" y1="76632" x2="5224" y2="76632"/>
                          <a14:backgroundMark x1="79104" y1="76632" x2="79851" y2="52632"/>
                          <a14:backgroundMark x1="40796" y1="50947" x2="8458" y2="96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84183" y="-31952"/>
              <a:ext cx="474345" cy="56070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2B1D52-B2B9-4504-B325-E464A7296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0" b="99635" l="0" r="100000">
                          <a14:backgroundMark x1="2857" y1="2007" x2="96508" y2="1095"/>
                          <a14:backgroundMark x1="96825" y1="1825" x2="95873" y2="96898"/>
                          <a14:backgroundMark x1="3175" y1="3102" x2="4127" y2="96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27774" y="-100442"/>
              <a:ext cx="426085" cy="74168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C9706E-E9AA-4E92-B93E-42A0D3557B57}"/>
              </a:ext>
            </a:extLst>
          </p:cNvPr>
          <p:cNvGrpSpPr/>
          <p:nvPr/>
        </p:nvGrpSpPr>
        <p:grpSpPr>
          <a:xfrm rot="10800000">
            <a:off x="39756" y="5689031"/>
            <a:ext cx="12085984" cy="1152942"/>
            <a:chOff x="0" y="0"/>
            <a:chExt cx="6492090" cy="57340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58EC7DD-2612-4506-A551-FA56D57F1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393" r="99443">
                          <a14:foregroundMark x1="84401" y1="10714" x2="75209" y2="5357"/>
                          <a14:foregroundMark x1="8357" y1="83393" x2="6964" y2="883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28905" y="-52005"/>
              <a:ext cx="461010" cy="71882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EBCE4D9-1877-4135-AC7B-14686F9C8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273" l="669" r="93311">
                          <a14:foregroundMark x1="74582" y1="69866" x2="30769" y2="69290"/>
                          <a14:foregroundMark x1="82943" y1="82917" x2="67893" y2="90595"/>
                          <a14:foregroundMark x1="67893" y1="81958" x2="84615" y2="92131"/>
                          <a14:foregroundMark x1="82943" y1="79079" x2="82943" y2="90595"/>
                          <a14:foregroundMark x1="75585" y1="80998" x2="73913" y2="90211"/>
                          <a14:backgroundMark x1="14286" y1="5660" x2="14286" y2="56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71390" y="-73048"/>
              <a:ext cx="379730" cy="66167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E528EDA-39A1-412A-B551-B7F827004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94" b="99604" l="0" r="100000">
                          <a14:foregroundMark x1="62581" y1="45545" x2="58387" y2="51485"/>
                          <a14:foregroundMark x1="56129" y1="46139" x2="68387" y2="51089"/>
                          <a14:foregroundMark x1="26774" y1="48119" x2="16129" y2="52079"/>
                          <a14:foregroundMark x1="18710" y1="48119" x2="25806" y2="52079"/>
                          <a14:foregroundMark x1="83871" y1="88515" x2="93548" y2="91683"/>
                          <a14:foregroundMark x1="91935" y1="84554" x2="82903" y2="90099"/>
                          <a14:foregroundMark x1="51290" y1="93069" x2="63548" y2="92673"/>
                          <a14:foregroundMark x1="32581" y1="91683" x2="40645" y2="94059"/>
                          <a14:foregroundMark x1="40645" y1="89505" x2="35806" y2="95644"/>
                          <a14:foregroundMark x1="8065" y1="89109" x2="5484" y2="95050"/>
                          <a14:foregroundMark x1="13548" y1="92673" x2="7097" y2="96634"/>
                          <a14:foregroundMark x1="60645" y1="93465" x2="62258" y2="95248"/>
                          <a14:foregroundMark x1="12581" y1="94257" x2="13548" y2="95842"/>
                          <a14:backgroundMark x1="81290" y1="46535" x2="95161" y2="69505"/>
                          <a14:backgroundMark x1="46129" y1="34059" x2="46129" y2="73465"/>
                          <a14:backgroundMark x1="14516" y1="24950" x2="14516" y2="67525"/>
                          <a14:backgroundMark x1="69032" y1="70495" x2="68387" y2="88515"/>
                          <a14:backgroundMark x1="87912" y1="3378" x2="70330" y2="37838"/>
                          <a14:backgroundMark x1="29670" y1="4730" x2="9890" y2="18243"/>
                          <a14:backgroundMark x1="24176" y1="80405" x2="24176" y2="97297"/>
                          <a14:backgroundMark x1="50549" y1="93919" x2="50549" y2="93919"/>
                          <a14:backgroundMark x1="6593" y1="97297" x2="6593" y2="972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74669" y="1270"/>
              <a:ext cx="377190" cy="61468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AD38FEA-6C6D-4DF3-97C3-206C0107D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9473" l="391" r="91016">
                          <a14:foregroundMark x1="12109" y1="3163" x2="13281" y2="94552"/>
                          <a14:foregroundMark x1="85156" y1="57293" x2="14063" y2="57293"/>
                          <a14:foregroundMark x1="19922" y1="3515" x2="28906" y2="23902"/>
                          <a14:foregroundMark x1="30078" y1="25308" x2="53516" y2="40422"/>
                          <a14:backgroundMark x1="21094" y1="27944" x2="45703" y2="49736"/>
                          <a14:backgroundMark x1="42578" y1="61687" x2="21094" y2="81195"/>
                          <a14:backgroundMark x1="21094" y1="81195" x2="21094" y2="81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330566" y="-87272"/>
              <a:ext cx="301625" cy="67056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B66DC44-47F4-44FF-83CA-2A1C1D737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5034" y1="86400" x2="80537" y2="85400"/>
                          <a14:foregroundMark x1="11745" y1="96000" x2="30537" y2="97400"/>
                          <a14:foregroundMark x1="88926" y1="11600" x2="93289" y2="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537371" y="-130171"/>
              <a:ext cx="431165" cy="72326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F598B21-EC7E-41D2-936C-1D64043A2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22" b="100000" l="0" r="100000">
                          <a14:foregroundMark x1="24889" y1="30155" x2="9111" y2="29490"/>
                          <a14:foregroundMark x1="5111" y1="27938" x2="20444" y2="27938"/>
                          <a14:foregroundMark x1="12444" y1="16630" x2="4667" y2="4878"/>
                          <a14:backgroundMark x1="91778" y1="48115" x2="84444" y2="3769"/>
                          <a14:backgroundMark x1="20290" y1="10870" x2="20290" y2="10870"/>
                          <a14:backgroundMark x1="4348" y1="40580" x2="4348" y2="405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844301" y="-635"/>
              <a:ext cx="573405" cy="57467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5CA1285-6BD5-4C46-8100-DA90C8CCA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100000">
                          <a14:foregroundMark x1="30423" y1="81898" x2="64507" y2="82561"/>
                          <a14:foregroundMark x1="51549" y1="71965" x2="51549" y2="66887"/>
                          <a14:foregroundMark x1="36056" y1="53422" x2="36056" y2="53422"/>
                          <a14:foregroundMark x1="36620" y1="41722" x2="36620" y2="41722"/>
                          <a14:foregroundMark x1="36056" y1="29581" x2="36056" y2="29581"/>
                          <a14:foregroundMark x1="29014" y1="22296" x2="29014" y2="22296"/>
                          <a14:foregroundMark x1="65070" y1="21192" x2="65070" y2="21192"/>
                          <a14:foregroundMark x1="65070" y1="16115" x2="65070" y2="16115"/>
                          <a14:foregroundMark x1="70986" y1="27373" x2="70986" y2="27373"/>
                          <a14:foregroundMark x1="66479" y1="32230" x2="66479" y2="32230"/>
                          <a14:foregroundMark x1="68732" y1="39514" x2="68732" y2="39514"/>
                          <a14:foregroundMark x1="72958" y1="49007" x2="72958" y2="49007"/>
                          <a14:foregroundMark x1="89296" y1="81457" x2="89296" y2="81457"/>
                          <a14:foregroundMark x1="81690" y1="89845" x2="81690" y2="89845"/>
                          <a14:foregroundMark x1="64507" y1="89845" x2="64507" y2="89845"/>
                          <a14:foregroundMark x1="50141" y1="94260" x2="50141" y2="94260"/>
                          <a14:foregroundMark x1="33803" y1="93598" x2="33803" y2="93598"/>
                          <a14:foregroundMark x1="20282" y1="85210" x2="20282" y2="85210"/>
                          <a14:foregroundMark x1="9014" y1="73510" x2="9014" y2="73510"/>
                          <a14:foregroundMark x1="13239" y1="63576" x2="13239" y2="63576"/>
                          <a14:foregroundMark x1="6761" y1="47903" x2="6761" y2="47903"/>
                          <a14:foregroundMark x1="10986" y1="27815" x2="10986" y2="27815"/>
                          <a14:foregroundMark x1="14648" y1="20530" x2="14648" y2="20530"/>
                          <a14:foregroundMark x1="21690" y1="9934" x2="21690" y2="9934"/>
                          <a14:foregroundMark x1="21690" y1="11038" x2="21690" y2="11038"/>
                          <a14:foregroundMark x1="36056" y1="6181" x2="36056" y2="6181"/>
                          <a14:foregroundMark x1="45915" y1="11038" x2="45915" y2="11038"/>
                          <a14:foregroundMark x1="60845" y1="5519" x2="60845" y2="5519"/>
                          <a14:foregroundMark x1="68169" y1="9934" x2="78028" y2="9934"/>
                          <a14:foregroundMark x1="82254" y1="10596" x2="88732" y2="26269"/>
                          <a14:foregroundMark x1="83662" y1="27373" x2="96620" y2="41722"/>
                          <a14:foregroundMark x1="88732" y1="45033" x2="94366" y2="59161"/>
                          <a14:foregroundMark x1="95775" y1="64680" x2="84507" y2="75276"/>
                          <a14:foregroundMark x1="87887" y1="84768" x2="75775" y2="93157"/>
                          <a14:foregroundMark x1="65634" y1="91170" x2="58310" y2="97130"/>
                          <a14:foregroundMark x1="16620" y1="84547" x2="6479" y2="74834"/>
                          <a14:foregroundMark x1="16901" y1="62472" x2="4789" y2="50552"/>
                          <a14:foregroundMark x1="7606" y1="46799" x2="13521" y2="40618"/>
                          <a14:foregroundMark x1="25070" y1="10817" x2="30141" y2="4636"/>
                          <a14:foregroundMark x1="47042" y1="7506" x2="56620" y2="2870"/>
                          <a14:foregroundMark x1="55211" y1="58940" x2="52113" y2="20309"/>
                          <a14:foregroundMark x1="55493" y1="96689" x2="43099" y2="89625"/>
                          <a14:backgroundMark x1="23944" y1="70199" x2="44507" y2="68653"/>
                          <a14:backgroundMark x1="62254" y1="67991" x2="78028" y2="67329"/>
                          <a14:backgroundMark x1="16056" y1="48565" x2="16901" y2="28918"/>
                          <a14:backgroundMark x1="82254" y1="41280" x2="81690" y2="22737"/>
                          <a14:backgroundMark x1="35211" y1="87638" x2="35211" y2="87638"/>
                          <a14:backgroundMark x1="29014" y1="85651" x2="35211" y2="90508"/>
                          <a14:backgroundMark x1="75211" y1="12141" x2="81408" y2="13466"/>
                          <a14:backgroundMark x1="40282" y1="53422" x2="40282" y2="53422"/>
                          <a14:backgroundMark x1="38873" y1="31788" x2="38873" y2="31788"/>
                          <a14:backgroundMark x1="34921" y1="14907" x2="34921" y2="14907"/>
                          <a14:backgroundMark x1="56349" y1="11801" x2="56349" y2="11801"/>
                          <a14:backgroundMark x1="44444" y1="4969" x2="44444" y2="4969"/>
                          <a14:backgroundMark x1="83333" y1="5590" x2="83333" y2="5590"/>
                          <a14:backgroundMark x1="93651" y1="27329" x2="93651" y2="27329"/>
                          <a14:backgroundMark x1="97619" y1="54658" x2="97619" y2="54658"/>
                          <a14:backgroundMark x1="96032" y1="45963" x2="96032" y2="45963"/>
                          <a14:backgroundMark x1="76984" y1="83851" x2="76984" y2="83851"/>
                          <a14:backgroundMark x1="66667" y1="95031" x2="66667" y2="95031"/>
                          <a14:backgroundMark x1="54762" y1="88199" x2="54762" y2="88199"/>
                          <a14:backgroundMark x1="40476" y1="98137" x2="40476" y2="981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319844" y="-62597"/>
              <a:ext cx="523875" cy="66865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DE593EF-307B-46EE-A4A4-B27E687F7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4897" y="-188246"/>
              <a:ext cx="312420" cy="89852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42594AD-3258-462C-864B-087EC2922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6965" y1="92211" x2="6965" y2="92211"/>
                          <a14:foregroundMark x1="11692" y1="92211" x2="11692" y2="92211"/>
                          <a14:foregroundMark x1="5970" y1="82526" x2="82587" y2="83368"/>
                          <a14:foregroundMark x1="82587" y1="41684" x2="82836" y2="7158"/>
                          <a14:foregroundMark x1="93284" y1="11789" x2="93284" y2="11789"/>
                          <a14:foregroundMark x1="77861" y1="71579" x2="77861" y2="71579"/>
                          <a14:foregroundMark x1="67164" y1="76632" x2="67164" y2="76632"/>
                          <a14:foregroundMark x1="59453" y1="66526" x2="59453" y2="66526"/>
                          <a14:foregroundMark x1="67413" y1="60000" x2="67413" y2="60000"/>
                          <a14:foregroundMark x1="62687" y1="49474" x2="62687" y2="49474"/>
                          <a14:foregroundMark x1="57214" y1="39368" x2="57214" y2="39368"/>
                          <a14:foregroundMark x1="34577" y1="4421" x2="34577" y2="4421"/>
                          <a14:foregroundMark x1="10448" y1="6316" x2="10448" y2="6316"/>
                          <a14:foregroundMark x1="3483" y1="16632" x2="3483" y2="16632"/>
                          <a14:foregroundMark x1="20149" y1="18526" x2="20149" y2="18526"/>
                          <a14:foregroundMark x1="30100" y1="19368" x2="30100" y2="19368"/>
                          <a14:foregroundMark x1="10448" y1="28842" x2="10448" y2="28842"/>
                          <a14:foregroundMark x1="22139" y1="32211" x2="22139" y2="32211"/>
                          <a14:foregroundMark x1="35572" y1="29895" x2="35572" y2="29895"/>
                          <a14:foregroundMark x1="40547" y1="40842" x2="40547" y2="40842"/>
                          <a14:foregroundMark x1="49502" y1="46947" x2="49502" y2="46947"/>
                          <a14:foregroundMark x1="28856" y1="44842" x2="28856" y2="44842"/>
                          <a14:foregroundMark x1="40050" y1="56842" x2="40050" y2="56842"/>
                          <a14:foregroundMark x1="51741" y1="57684" x2="51741" y2="57684"/>
                          <a14:foregroundMark x1="78358" y1="70105" x2="78358" y2="70105"/>
                          <a14:backgroundMark x1="51493" y1="73895" x2="8209" y2="34105"/>
                          <a14:backgroundMark x1="74627" y1="47368" x2="27861" y2="4421"/>
                          <a14:backgroundMark x1="23383" y1="8632" x2="16418" y2="1684"/>
                          <a14:backgroundMark x1="57960" y1="78105" x2="5721" y2="76632"/>
                          <a14:backgroundMark x1="5224" y1="76632" x2="5224" y2="76632"/>
                          <a14:backgroundMark x1="79104" y1="76632" x2="79851" y2="52632"/>
                          <a14:backgroundMark x1="40796" y1="50947" x2="8458" y2="96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84183" y="-31952"/>
              <a:ext cx="474345" cy="56070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7ED3E5E-D71D-4666-B57C-60B4C6270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0" b="99635" l="0" r="100000">
                          <a14:backgroundMark x1="2857" y1="2007" x2="96508" y2="1095"/>
                          <a14:backgroundMark x1="96825" y1="1825" x2="95873" y2="96898"/>
                          <a14:backgroundMark x1="3175" y1="3102" x2="4127" y2="96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27774" y="-100442"/>
              <a:ext cx="426085" cy="7416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E1136D5-BD97-4407-85BE-7FFB7D18A20F}"/>
              </a:ext>
            </a:extLst>
          </p:cNvPr>
          <p:cNvGrpSpPr/>
          <p:nvPr/>
        </p:nvGrpSpPr>
        <p:grpSpPr>
          <a:xfrm rot="5400000">
            <a:off x="5578868" y="6488932"/>
            <a:ext cx="12085984" cy="1058996"/>
            <a:chOff x="0" y="11228"/>
            <a:chExt cx="6492090" cy="52668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6042B0C-D1CE-4D6A-BB39-ECBCA84B3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393" r="99443">
                          <a14:foregroundMark x1="84401" y1="10714" x2="75209" y2="5357"/>
                          <a14:foregroundMark x1="8357" y1="83393" x2="6964" y2="883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28905" y="-52005"/>
              <a:ext cx="461010" cy="71882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CA74234-8814-4395-A38E-8EA2CBA9B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273" l="669" r="93311">
                          <a14:foregroundMark x1="74582" y1="69866" x2="30769" y2="69290"/>
                          <a14:foregroundMark x1="82943" y1="82917" x2="67893" y2="90595"/>
                          <a14:foregroundMark x1="67893" y1="81958" x2="84615" y2="92131"/>
                          <a14:foregroundMark x1="82943" y1="79079" x2="82943" y2="90595"/>
                          <a14:foregroundMark x1="75585" y1="80998" x2="73913" y2="90211"/>
                          <a14:backgroundMark x1="14286" y1="5660" x2="14286" y2="56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71390" y="-73048"/>
              <a:ext cx="379730" cy="66167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C171D92-3F10-49E3-8BE6-B735E3355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94" b="99604" l="0" r="100000">
                          <a14:foregroundMark x1="62581" y1="45545" x2="58387" y2="51485"/>
                          <a14:foregroundMark x1="56129" y1="46139" x2="68387" y2="51089"/>
                          <a14:foregroundMark x1="26774" y1="48119" x2="16129" y2="52079"/>
                          <a14:foregroundMark x1="18710" y1="48119" x2="25806" y2="52079"/>
                          <a14:foregroundMark x1="83871" y1="88515" x2="93548" y2="91683"/>
                          <a14:foregroundMark x1="91935" y1="84554" x2="82903" y2="90099"/>
                          <a14:foregroundMark x1="51290" y1="93069" x2="63548" y2="92673"/>
                          <a14:foregroundMark x1="32581" y1="91683" x2="40645" y2="94059"/>
                          <a14:foregroundMark x1="40645" y1="89505" x2="35806" y2="95644"/>
                          <a14:foregroundMark x1="8065" y1="89109" x2="5484" y2="95050"/>
                          <a14:foregroundMark x1="13548" y1="92673" x2="7097" y2="96634"/>
                          <a14:foregroundMark x1="60645" y1="93465" x2="62258" y2="95248"/>
                          <a14:foregroundMark x1="12581" y1="94257" x2="13548" y2="95842"/>
                          <a14:backgroundMark x1="81290" y1="46535" x2="95161" y2="69505"/>
                          <a14:backgroundMark x1="46129" y1="34059" x2="46129" y2="73465"/>
                          <a14:backgroundMark x1="14516" y1="24950" x2="14516" y2="67525"/>
                          <a14:backgroundMark x1="69032" y1="70495" x2="68387" y2="88515"/>
                          <a14:backgroundMark x1="87912" y1="3378" x2="70330" y2="37838"/>
                          <a14:backgroundMark x1="29670" y1="4730" x2="9890" y2="18243"/>
                          <a14:backgroundMark x1="24176" y1="80405" x2="24176" y2="97297"/>
                          <a14:backgroundMark x1="50549" y1="93919" x2="50549" y2="93919"/>
                          <a14:backgroundMark x1="6593" y1="97297" x2="6593" y2="972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74669" y="1270"/>
              <a:ext cx="377190" cy="61468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41816EC-B7B3-4C5D-A8CC-9290A7045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9473" l="391" r="91016">
                          <a14:foregroundMark x1="12109" y1="3163" x2="13281" y2="94552"/>
                          <a14:foregroundMark x1="85156" y1="57293" x2="14063" y2="57293"/>
                          <a14:foregroundMark x1="19922" y1="3515" x2="28906" y2="23902"/>
                          <a14:foregroundMark x1="30078" y1="25308" x2="53516" y2="40422"/>
                          <a14:backgroundMark x1="21094" y1="27944" x2="45703" y2="49736"/>
                          <a14:backgroundMark x1="42578" y1="61687" x2="21094" y2="81195"/>
                          <a14:backgroundMark x1="21094" y1="81195" x2="21094" y2="81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330566" y="-87272"/>
              <a:ext cx="301625" cy="67056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4A8DCD5-0158-4693-B0C0-4AE9645E6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5034" y1="86400" x2="80537" y2="85400"/>
                          <a14:foregroundMark x1="11745" y1="96000" x2="30537" y2="97400"/>
                          <a14:foregroundMark x1="88926" y1="11600" x2="93289" y2="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537371" y="-130171"/>
              <a:ext cx="431165" cy="72326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6278AD5-861E-4157-84E4-E3BA64407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6965" y1="92211" x2="6965" y2="92211"/>
                          <a14:foregroundMark x1="11692" y1="92211" x2="11692" y2="92211"/>
                          <a14:foregroundMark x1="5970" y1="82526" x2="82587" y2="83368"/>
                          <a14:foregroundMark x1="82587" y1="41684" x2="82836" y2="7158"/>
                          <a14:foregroundMark x1="93284" y1="11789" x2="93284" y2="11789"/>
                          <a14:foregroundMark x1="77861" y1="71579" x2="77861" y2="71579"/>
                          <a14:foregroundMark x1="67164" y1="76632" x2="67164" y2="76632"/>
                          <a14:foregroundMark x1="59453" y1="66526" x2="59453" y2="66526"/>
                          <a14:foregroundMark x1="67413" y1="60000" x2="67413" y2="60000"/>
                          <a14:foregroundMark x1="62687" y1="49474" x2="62687" y2="49474"/>
                          <a14:foregroundMark x1="57214" y1="39368" x2="57214" y2="39368"/>
                          <a14:foregroundMark x1="34577" y1="4421" x2="34577" y2="4421"/>
                          <a14:foregroundMark x1="10448" y1="6316" x2="10448" y2="6316"/>
                          <a14:foregroundMark x1="3483" y1="16632" x2="3483" y2="16632"/>
                          <a14:foregroundMark x1="20149" y1="18526" x2="20149" y2="18526"/>
                          <a14:foregroundMark x1="30100" y1="19368" x2="30100" y2="19368"/>
                          <a14:foregroundMark x1="10448" y1="28842" x2="10448" y2="28842"/>
                          <a14:foregroundMark x1="22139" y1="32211" x2="22139" y2="32211"/>
                          <a14:foregroundMark x1="35572" y1="29895" x2="35572" y2="29895"/>
                          <a14:foregroundMark x1="40547" y1="40842" x2="40547" y2="40842"/>
                          <a14:foregroundMark x1="49502" y1="46947" x2="49502" y2="46947"/>
                          <a14:foregroundMark x1="28856" y1="44842" x2="28856" y2="44842"/>
                          <a14:foregroundMark x1="40050" y1="56842" x2="40050" y2="56842"/>
                          <a14:foregroundMark x1="51741" y1="57684" x2="51741" y2="57684"/>
                          <a14:foregroundMark x1="78358" y1="70105" x2="78358" y2="70105"/>
                          <a14:backgroundMark x1="51493" y1="73895" x2="8209" y2="34105"/>
                          <a14:backgroundMark x1="74627" y1="47368" x2="27861" y2="4421"/>
                          <a14:backgroundMark x1="23383" y1="8632" x2="16418" y2="1684"/>
                          <a14:backgroundMark x1="57960" y1="78105" x2="5721" y2="76632"/>
                          <a14:backgroundMark x1="5224" y1="76632" x2="5224" y2="76632"/>
                          <a14:backgroundMark x1="79104" y1="76632" x2="79851" y2="52632"/>
                          <a14:backgroundMark x1="40796" y1="50947" x2="8458" y2="96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84183" y="-31952"/>
              <a:ext cx="474345" cy="560705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A28DA1A-CD93-46A0-9686-2087E184F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0" b="99635" l="0" r="100000">
                          <a14:backgroundMark x1="2857" y1="2007" x2="96508" y2="1095"/>
                          <a14:backgroundMark x1="96825" y1="1825" x2="95873" y2="96898"/>
                          <a14:backgroundMark x1="3175" y1="3102" x2="4127" y2="96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27774" y="-100442"/>
              <a:ext cx="426085" cy="74168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E231AA-F80B-4A29-B36F-8777796DDCB0}"/>
              </a:ext>
            </a:extLst>
          </p:cNvPr>
          <p:cNvGrpSpPr/>
          <p:nvPr/>
        </p:nvGrpSpPr>
        <p:grpSpPr>
          <a:xfrm rot="16200000">
            <a:off x="-5445204" y="6484657"/>
            <a:ext cx="12085984" cy="1152942"/>
            <a:chOff x="0" y="0"/>
            <a:chExt cx="6492090" cy="573405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4EA1C22-3F34-4A4B-9223-9C8DB2110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393" r="99443">
                          <a14:foregroundMark x1="84401" y1="10714" x2="75209" y2="5357"/>
                          <a14:foregroundMark x1="8357" y1="83393" x2="6964" y2="883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28905" y="-52005"/>
              <a:ext cx="461010" cy="71882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C011669-1479-4A87-9249-D72848E19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273" l="669" r="93311">
                          <a14:foregroundMark x1="74582" y1="69866" x2="30769" y2="69290"/>
                          <a14:foregroundMark x1="82943" y1="82917" x2="67893" y2="90595"/>
                          <a14:foregroundMark x1="67893" y1="81958" x2="84615" y2="92131"/>
                          <a14:foregroundMark x1="82943" y1="79079" x2="82943" y2="90595"/>
                          <a14:foregroundMark x1="75585" y1="80998" x2="73913" y2="90211"/>
                          <a14:backgroundMark x1="14286" y1="5660" x2="14286" y2="56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71390" y="-73048"/>
              <a:ext cx="379730" cy="66167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1C492B7-F46E-4210-BCC3-32AB91554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94" b="99604" l="0" r="100000">
                          <a14:foregroundMark x1="62581" y1="45545" x2="58387" y2="51485"/>
                          <a14:foregroundMark x1="56129" y1="46139" x2="68387" y2="51089"/>
                          <a14:foregroundMark x1="26774" y1="48119" x2="16129" y2="52079"/>
                          <a14:foregroundMark x1="18710" y1="48119" x2="25806" y2="52079"/>
                          <a14:foregroundMark x1="83871" y1="88515" x2="93548" y2="91683"/>
                          <a14:foregroundMark x1="91935" y1="84554" x2="82903" y2="90099"/>
                          <a14:foregroundMark x1="51290" y1="93069" x2="63548" y2="92673"/>
                          <a14:foregroundMark x1="32581" y1="91683" x2="40645" y2="94059"/>
                          <a14:foregroundMark x1="40645" y1="89505" x2="35806" y2="95644"/>
                          <a14:foregroundMark x1="8065" y1="89109" x2="5484" y2="95050"/>
                          <a14:foregroundMark x1="13548" y1="92673" x2="7097" y2="96634"/>
                          <a14:foregroundMark x1="60645" y1="93465" x2="62258" y2="95248"/>
                          <a14:foregroundMark x1="12581" y1="94257" x2="13548" y2="95842"/>
                          <a14:backgroundMark x1="81290" y1="46535" x2="95161" y2="69505"/>
                          <a14:backgroundMark x1="46129" y1="34059" x2="46129" y2="73465"/>
                          <a14:backgroundMark x1="14516" y1="24950" x2="14516" y2="67525"/>
                          <a14:backgroundMark x1="69032" y1="70495" x2="68387" y2="88515"/>
                          <a14:backgroundMark x1="87912" y1="3378" x2="70330" y2="37838"/>
                          <a14:backgroundMark x1="29670" y1="4730" x2="9890" y2="18243"/>
                          <a14:backgroundMark x1="24176" y1="80405" x2="24176" y2="97297"/>
                          <a14:backgroundMark x1="50549" y1="93919" x2="50549" y2="93919"/>
                          <a14:backgroundMark x1="6593" y1="97297" x2="6593" y2="972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74669" y="1270"/>
              <a:ext cx="377190" cy="61468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B36EBE45-AACA-4C05-B2BA-A0E8619A4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9473" l="391" r="91016">
                          <a14:foregroundMark x1="12109" y1="3163" x2="13281" y2="94552"/>
                          <a14:foregroundMark x1="85156" y1="57293" x2="14063" y2="57293"/>
                          <a14:foregroundMark x1="19922" y1="3515" x2="28906" y2="23902"/>
                          <a14:foregroundMark x1="30078" y1="25308" x2="53516" y2="40422"/>
                          <a14:backgroundMark x1="21094" y1="27944" x2="45703" y2="49736"/>
                          <a14:backgroundMark x1="42578" y1="61687" x2="21094" y2="81195"/>
                          <a14:backgroundMark x1="21094" y1="81195" x2="21094" y2="81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330566" y="-87272"/>
              <a:ext cx="301625" cy="67056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4A8B5ACC-FF8F-480D-A2CB-F28C7D127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5034" y1="86400" x2="80537" y2="85400"/>
                          <a14:foregroundMark x1="11745" y1="96000" x2="30537" y2="97400"/>
                          <a14:foregroundMark x1="88926" y1="11600" x2="93289" y2="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537371" y="-130171"/>
              <a:ext cx="431165" cy="723265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AE7928D-5903-44F3-9321-8FE198B12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22" b="100000" l="0" r="100000">
                          <a14:foregroundMark x1="24889" y1="30155" x2="9111" y2="29490"/>
                          <a14:foregroundMark x1="5111" y1="27938" x2="20444" y2="27938"/>
                          <a14:foregroundMark x1="12444" y1="16630" x2="4667" y2="4878"/>
                          <a14:backgroundMark x1="91778" y1="48115" x2="84444" y2="3769"/>
                          <a14:backgroundMark x1="20290" y1="10870" x2="20290" y2="10870"/>
                          <a14:backgroundMark x1="4348" y1="40580" x2="4348" y2="405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844301" y="-635"/>
              <a:ext cx="573405" cy="574675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EB6EC63-459E-43DE-9D2B-FD9666ECF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4897" y="-188246"/>
              <a:ext cx="312420" cy="898525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84211DA2-1260-4564-90A2-C1DBFEB35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6965" y1="92211" x2="6965" y2="92211"/>
                          <a14:foregroundMark x1="11692" y1="92211" x2="11692" y2="92211"/>
                          <a14:foregroundMark x1="5970" y1="82526" x2="82587" y2="83368"/>
                          <a14:foregroundMark x1="82587" y1="41684" x2="82836" y2="7158"/>
                          <a14:foregroundMark x1="93284" y1="11789" x2="93284" y2="11789"/>
                          <a14:foregroundMark x1="77861" y1="71579" x2="77861" y2="71579"/>
                          <a14:foregroundMark x1="67164" y1="76632" x2="67164" y2="76632"/>
                          <a14:foregroundMark x1="59453" y1="66526" x2="59453" y2="66526"/>
                          <a14:foregroundMark x1="67413" y1="60000" x2="67413" y2="60000"/>
                          <a14:foregroundMark x1="62687" y1="49474" x2="62687" y2="49474"/>
                          <a14:foregroundMark x1="57214" y1="39368" x2="57214" y2="39368"/>
                          <a14:foregroundMark x1="34577" y1="4421" x2="34577" y2="4421"/>
                          <a14:foregroundMark x1="10448" y1="6316" x2="10448" y2="6316"/>
                          <a14:foregroundMark x1="3483" y1="16632" x2="3483" y2="16632"/>
                          <a14:foregroundMark x1="20149" y1="18526" x2="20149" y2="18526"/>
                          <a14:foregroundMark x1="30100" y1="19368" x2="30100" y2="19368"/>
                          <a14:foregroundMark x1="10448" y1="28842" x2="10448" y2="28842"/>
                          <a14:foregroundMark x1="22139" y1="32211" x2="22139" y2="32211"/>
                          <a14:foregroundMark x1="35572" y1="29895" x2="35572" y2="29895"/>
                          <a14:foregroundMark x1="40547" y1="40842" x2="40547" y2="40842"/>
                          <a14:foregroundMark x1="49502" y1="46947" x2="49502" y2="46947"/>
                          <a14:foregroundMark x1="28856" y1="44842" x2="28856" y2="44842"/>
                          <a14:foregroundMark x1="40050" y1="56842" x2="40050" y2="56842"/>
                          <a14:foregroundMark x1="51741" y1="57684" x2="51741" y2="57684"/>
                          <a14:foregroundMark x1="78358" y1="70105" x2="78358" y2="70105"/>
                          <a14:backgroundMark x1="51493" y1="73895" x2="8209" y2="34105"/>
                          <a14:backgroundMark x1="74627" y1="47368" x2="27861" y2="4421"/>
                          <a14:backgroundMark x1="23383" y1="8632" x2="16418" y2="1684"/>
                          <a14:backgroundMark x1="57960" y1="78105" x2="5721" y2="76632"/>
                          <a14:backgroundMark x1="5224" y1="76632" x2="5224" y2="76632"/>
                          <a14:backgroundMark x1="79104" y1="76632" x2="79851" y2="52632"/>
                          <a14:backgroundMark x1="40796" y1="50947" x2="8458" y2="96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84183" y="-31952"/>
              <a:ext cx="474345" cy="56070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725E0597-EBF9-47DB-BD1D-1B92B4757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0" b="99635" l="0" r="100000">
                          <a14:backgroundMark x1="2857" y1="2007" x2="96508" y2="1095"/>
                          <a14:backgroundMark x1="96825" y1="1825" x2="95873" y2="96898"/>
                          <a14:backgroundMark x1="3175" y1="3102" x2="4127" y2="96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27774" y="-100442"/>
              <a:ext cx="426085" cy="741680"/>
            </a:xfrm>
            <a:prstGeom prst="rect">
              <a:avLst/>
            </a:prstGeom>
          </p:spPr>
        </p:pic>
      </p:grpSp>
      <p:sp>
        <p:nvSpPr>
          <p:cNvPr id="48" name="Rectangle: Rounded Corners 124">
            <a:hlinkClick r:id="rId23" action="ppaction://hlinksldjump"/>
            <a:extLst>
              <a:ext uri="{FF2B5EF4-FFF2-40B4-BE49-F238E27FC236}">
                <a16:creationId xmlns:a16="http://schemas.microsoft.com/office/drawing/2014/main" id="{02115E13-8E0E-4D70-BEF5-AB9D78FDED7F}"/>
              </a:ext>
            </a:extLst>
          </p:cNvPr>
          <p:cNvSpPr/>
          <p:nvPr/>
        </p:nvSpPr>
        <p:spPr>
          <a:xfrm>
            <a:off x="9359575" y="4352255"/>
            <a:ext cx="1905481" cy="1293378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38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172B5653-104C-4C78-8DFF-0D0A6C1B2F2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98" y="520347"/>
            <a:ext cx="10821339" cy="59423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91A44B6-7CDF-4324-A750-51C636741140}"/>
              </a:ext>
            </a:extLst>
          </p:cNvPr>
          <p:cNvGrpSpPr/>
          <p:nvPr/>
        </p:nvGrpSpPr>
        <p:grpSpPr>
          <a:xfrm>
            <a:off x="26504" y="66259"/>
            <a:ext cx="12085984" cy="1152942"/>
            <a:chOff x="0" y="0"/>
            <a:chExt cx="6492090" cy="57340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BCD1684-2440-4B59-86C0-69B7BB7FA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393" r="99443">
                          <a14:foregroundMark x1="84401" y1="10714" x2="75209" y2="5357"/>
                          <a14:foregroundMark x1="8357" y1="83393" x2="6964" y2="883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28905" y="-52005"/>
              <a:ext cx="461010" cy="71882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F5B8384-6C1C-4A5D-9C13-5595E930B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273" l="669" r="93311">
                          <a14:foregroundMark x1="74582" y1="69866" x2="30769" y2="69290"/>
                          <a14:foregroundMark x1="82943" y1="82917" x2="67893" y2="90595"/>
                          <a14:foregroundMark x1="67893" y1="81958" x2="84615" y2="92131"/>
                          <a14:foregroundMark x1="82943" y1="79079" x2="82943" y2="90595"/>
                          <a14:foregroundMark x1="75585" y1="80998" x2="73913" y2="90211"/>
                          <a14:backgroundMark x1="14286" y1="5660" x2="14286" y2="56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71390" y="-73048"/>
              <a:ext cx="379730" cy="66167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7B8D963-74F4-41F0-9B84-8382AD8F1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94" b="99604" l="0" r="100000">
                          <a14:foregroundMark x1="62581" y1="45545" x2="58387" y2="51485"/>
                          <a14:foregroundMark x1="56129" y1="46139" x2="68387" y2="51089"/>
                          <a14:foregroundMark x1="26774" y1="48119" x2="16129" y2="52079"/>
                          <a14:foregroundMark x1="18710" y1="48119" x2="25806" y2="52079"/>
                          <a14:foregroundMark x1="83871" y1="88515" x2="93548" y2="91683"/>
                          <a14:foregroundMark x1="91935" y1="84554" x2="82903" y2="90099"/>
                          <a14:foregroundMark x1="51290" y1="93069" x2="63548" y2="92673"/>
                          <a14:foregroundMark x1="32581" y1="91683" x2="40645" y2="94059"/>
                          <a14:foregroundMark x1="40645" y1="89505" x2="35806" y2="95644"/>
                          <a14:foregroundMark x1="8065" y1="89109" x2="5484" y2="95050"/>
                          <a14:foregroundMark x1="13548" y1="92673" x2="7097" y2="96634"/>
                          <a14:foregroundMark x1="60645" y1="93465" x2="62258" y2="95248"/>
                          <a14:foregroundMark x1="12581" y1="94257" x2="13548" y2="95842"/>
                          <a14:backgroundMark x1="81290" y1="46535" x2="95161" y2="69505"/>
                          <a14:backgroundMark x1="46129" y1="34059" x2="46129" y2="73465"/>
                          <a14:backgroundMark x1="14516" y1="24950" x2="14516" y2="67525"/>
                          <a14:backgroundMark x1="69032" y1="70495" x2="68387" y2="88515"/>
                          <a14:backgroundMark x1="87912" y1="3378" x2="70330" y2="37838"/>
                          <a14:backgroundMark x1="29670" y1="4730" x2="9890" y2="18243"/>
                          <a14:backgroundMark x1="24176" y1="80405" x2="24176" y2="97297"/>
                          <a14:backgroundMark x1="50549" y1="93919" x2="50549" y2="93919"/>
                          <a14:backgroundMark x1="6593" y1="97297" x2="6593" y2="972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74669" y="1270"/>
              <a:ext cx="377190" cy="61468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A25F9D6-AA75-4C13-A2B1-63F824778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9473" l="391" r="91016">
                          <a14:foregroundMark x1="12109" y1="3163" x2="13281" y2="94552"/>
                          <a14:foregroundMark x1="85156" y1="57293" x2="14063" y2="57293"/>
                          <a14:foregroundMark x1="19922" y1="3515" x2="28906" y2="23902"/>
                          <a14:foregroundMark x1="30078" y1="25308" x2="53516" y2="40422"/>
                          <a14:backgroundMark x1="21094" y1="27944" x2="45703" y2="49736"/>
                          <a14:backgroundMark x1="42578" y1="61687" x2="21094" y2="81195"/>
                          <a14:backgroundMark x1="21094" y1="81195" x2="21094" y2="81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330566" y="-87272"/>
              <a:ext cx="301625" cy="67056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FEF6A2B-939A-432C-AFCF-E2EDF2ADA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5034" y1="86400" x2="80537" y2="85400"/>
                          <a14:foregroundMark x1="11745" y1="96000" x2="30537" y2="97400"/>
                          <a14:foregroundMark x1="88926" y1="11600" x2="93289" y2="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537371" y="-130171"/>
              <a:ext cx="431165" cy="72326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508DD97-329F-46B5-BD46-705E5965B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22" b="100000" l="0" r="100000">
                          <a14:foregroundMark x1="24889" y1="30155" x2="9111" y2="29490"/>
                          <a14:foregroundMark x1="5111" y1="27938" x2="20444" y2="27938"/>
                          <a14:foregroundMark x1="12444" y1="16630" x2="4667" y2="4878"/>
                          <a14:backgroundMark x1="91778" y1="48115" x2="84444" y2="3769"/>
                          <a14:backgroundMark x1="20290" y1="10870" x2="20290" y2="10870"/>
                          <a14:backgroundMark x1="4348" y1="40580" x2="4348" y2="405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844301" y="-635"/>
              <a:ext cx="573405" cy="5746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3666A0F-04E9-495E-B1B6-28E12F0DB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100000">
                          <a14:foregroundMark x1="30423" y1="81898" x2="64507" y2="82561"/>
                          <a14:foregroundMark x1="51549" y1="71965" x2="51549" y2="66887"/>
                          <a14:foregroundMark x1="36056" y1="53422" x2="36056" y2="53422"/>
                          <a14:foregroundMark x1="36620" y1="41722" x2="36620" y2="41722"/>
                          <a14:foregroundMark x1="36056" y1="29581" x2="36056" y2="29581"/>
                          <a14:foregroundMark x1="29014" y1="22296" x2="29014" y2="22296"/>
                          <a14:foregroundMark x1="65070" y1="21192" x2="65070" y2="21192"/>
                          <a14:foregroundMark x1="65070" y1="16115" x2="65070" y2="16115"/>
                          <a14:foregroundMark x1="70986" y1="27373" x2="70986" y2="27373"/>
                          <a14:foregroundMark x1="66479" y1="32230" x2="66479" y2="32230"/>
                          <a14:foregroundMark x1="68732" y1="39514" x2="68732" y2="39514"/>
                          <a14:foregroundMark x1="72958" y1="49007" x2="72958" y2="49007"/>
                          <a14:foregroundMark x1="89296" y1="81457" x2="89296" y2="81457"/>
                          <a14:foregroundMark x1="81690" y1="89845" x2="81690" y2="89845"/>
                          <a14:foregroundMark x1="64507" y1="89845" x2="64507" y2="89845"/>
                          <a14:foregroundMark x1="50141" y1="94260" x2="50141" y2="94260"/>
                          <a14:foregroundMark x1="33803" y1="93598" x2="33803" y2="93598"/>
                          <a14:foregroundMark x1="20282" y1="85210" x2="20282" y2="85210"/>
                          <a14:foregroundMark x1="9014" y1="73510" x2="9014" y2="73510"/>
                          <a14:foregroundMark x1="13239" y1="63576" x2="13239" y2="63576"/>
                          <a14:foregroundMark x1="6761" y1="47903" x2="6761" y2="47903"/>
                          <a14:foregroundMark x1="10986" y1="27815" x2="10986" y2="27815"/>
                          <a14:foregroundMark x1="14648" y1="20530" x2="14648" y2="20530"/>
                          <a14:foregroundMark x1="21690" y1="9934" x2="21690" y2="9934"/>
                          <a14:foregroundMark x1="21690" y1="11038" x2="21690" y2="11038"/>
                          <a14:foregroundMark x1="36056" y1="6181" x2="36056" y2="6181"/>
                          <a14:foregroundMark x1="45915" y1="11038" x2="45915" y2="11038"/>
                          <a14:foregroundMark x1="60845" y1="5519" x2="60845" y2="5519"/>
                          <a14:foregroundMark x1="68169" y1="9934" x2="78028" y2="9934"/>
                          <a14:foregroundMark x1="82254" y1="10596" x2="88732" y2="26269"/>
                          <a14:foregroundMark x1="83662" y1="27373" x2="96620" y2="41722"/>
                          <a14:foregroundMark x1="88732" y1="45033" x2="94366" y2="59161"/>
                          <a14:foregroundMark x1="95775" y1="64680" x2="84507" y2="75276"/>
                          <a14:foregroundMark x1="87887" y1="84768" x2="75775" y2="93157"/>
                          <a14:foregroundMark x1="65634" y1="91170" x2="58310" y2="97130"/>
                          <a14:foregroundMark x1="16620" y1="84547" x2="6479" y2="74834"/>
                          <a14:foregroundMark x1="16901" y1="62472" x2="4789" y2="50552"/>
                          <a14:foregroundMark x1="7606" y1="46799" x2="13521" y2="40618"/>
                          <a14:foregroundMark x1="25070" y1="10817" x2="30141" y2="4636"/>
                          <a14:foregroundMark x1="47042" y1="7506" x2="56620" y2="2870"/>
                          <a14:foregroundMark x1="55211" y1="58940" x2="52113" y2="20309"/>
                          <a14:foregroundMark x1="55493" y1="96689" x2="43099" y2="89625"/>
                          <a14:backgroundMark x1="23944" y1="70199" x2="44507" y2="68653"/>
                          <a14:backgroundMark x1="62254" y1="67991" x2="78028" y2="67329"/>
                          <a14:backgroundMark x1="16056" y1="48565" x2="16901" y2="28918"/>
                          <a14:backgroundMark x1="82254" y1="41280" x2="81690" y2="22737"/>
                          <a14:backgroundMark x1="35211" y1="87638" x2="35211" y2="87638"/>
                          <a14:backgroundMark x1="29014" y1="85651" x2="35211" y2="90508"/>
                          <a14:backgroundMark x1="75211" y1="12141" x2="81408" y2="13466"/>
                          <a14:backgroundMark x1="40282" y1="53422" x2="40282" y2="53422"/>
                          <a14:backgroundMark x1="38873" y1="31788" x2="38873" y2="31788"/>
                          <a14:backgroundMark x1="34921" y1="14907" x2="34921" y2="14907"/>
                          <a14:backgroundMark x1="56349" y1="11801" x2="56349" y2="11801"/>
                          <a14:backgroundMark x1="44444" y1="4969" x2="44444" y2="4969"/>
                          <a14:backgroundMark x1="83333" y1="5590" x2="83333" y2="5590"/>
                          <a14:backgroundMark x1="93651" y1="27329" x2="93651" y2="27329"/>
                          <a14:backgroundMark x1="97619" y1="54658" x2="97619" y2="54658"/>
                          <a14:backgroundMark x1="96032" y1="45963" x2="96032" y2="45963"/>
                          <a14:backgroundMark x1="76984" y1="83851" x2="76984" y2="83851"/>
                          <a14:backgroundMark x1="66667" y1="95031" x2="66667" y2="95031"/>
                          <a14:backgroundMark x1="54762" y1="88199" x2="54762" y2="88199"/>
                          <a14:backgroundMark x1="40476" y1="98137" x2="40476" y2="981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319844" y="-62597"/>
              <a:ext cx="523875" cy="66865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EA42AB2-F830-4EAF-BAA6-111A78AA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4897" y="-188246"/>
              <a:ext cx="312420" cy="8985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58924D0-D634-4174-835D-E4A5A7045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6965" y1="92211" x2="6965" y2="92211"/>
                          <a14:foregroundMark x1="11692" y1="92211" x2="11692" y2="92211"/>
                          <a14:foregroundMark x1="5970" y1="82526" x2="82587" y2="83368"/>
                          <a14:foregroundMark x1="82587" y1="41684" x2="82836" y2="7158"/>
                          <a14:foregroundMark x1="93284" y1="11789" x2="93284" y2="11789"/>
                          <a14:foregroundMark x1="77861" y1="71579" x2="77861" y2="71579"/>
                          <a14:foregroundMark x1="67164" y1="76632" x2="67164" y2="76632"/>
                          <a14:foregroundMark x1="59453" y1="66526" x2="59453" y2="66526"/>
                          <a14:foregroundMark x1="67413" y1="60000" x2="67413" y2="60000"/>
                          <a14:foregroundMark x1="62687" y1="49474" x2="62687" y2="49474"/>
                          <a14:foregroundMark x1="57214" y1="39368" x2="57214" y2="39368"/>
                          <a14:foregroundMark x1="34577" y1="4421" x2="34577" y2="4421"/>
                          <a14:foregroundMark x1="10448" y1="6316" x2="10448" y2="6316"/>
                          <a14:foregroundMark x1="3483" y1="16632" x2="3483" y2="16632"/>
                          <a14:foregroundMark x1="20149" y1="18526" x2="20149" y2="18526"/>
                          <a14:foregroundMark x1="30100" y1="19368" x2="30100" y2="19368"/>
                          <a14:foregroundMark x1="10448" y1="28842" x2="10448" y2="28842"/>
                          <a14:foregroundMark x1="22139" y1="32211" x2="22139" y2="32211"/>
                          <a14:foregroundMark x1="35572" y1="29895" x2="35572" y2="29895"/>
                          <a14:foregroundMark x1="40547" y1="40842" x2="40547" y2="40842"/>
                          <a14:foregroundMark x1="49502" y1="46947" x2="49502" y2="46947"/>
                          <a14:foregroundMark x1="28856" y1="44842" x2="28856" y2="44842"/>
                          <a14:foregroundMark x1="40050" y1="56842" x2="40050" y2="56842"/>
                          <a14:foregroundMark x1="51741" y1="57684" x2="51741" y2="57684"/>
                          <a14:foregroundMark x1="78358" y1="70105" x2="78358" y2="70105"/>
                          <a14:backgroundMark x1="51493" y1="73895" x2="8209" y2="34105"/>
                          <a14:backgroundMark x1="74627" y1="47368" x2="27861" y2="4421"/>
                          <a14:backgroundMark x1="23383" y1="8632" x2="16418" y2="1684"/>
                          <a14:backgroundMark x1="57960" y1="78105" x2="5721" y2="76632"/>
                          <a14:backgroundMark x1="5224" y1="76632" x2="5224" y2="76632"/>
                          <a14:backgroundMark x1="79104" y1="76632" x2="79851" y2="52632"/>
                          <a14:backgroundMark x1="40796" y1="50947" x2="8458" y2="96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84183" y="-31952"/>
              <a:ext cx="474345" cy="56070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2B1D52-B2B9-4504-B325-E464A7296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0" b="99635" l="0" r="100000">
                          <a14:backgroundMark x1="2857" y1="2007" x2="96508" y2="1095"/>
                          <a14:backgroundMark x1="96825" y1="1825" x2="95873" y2="96898"/>
                          <a14:backgroundMark x1="3175" y1="3102" x2="4127" y2="96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27774" y="-100442"/>
              <a:ext cx="426085" cy="74168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C9706E-E9AA-4E92-B93E-42A0D3557B57}"/>
              </a:ext>
            </a:extLst>
          </p:cNvPr>
          <p:cNvGrpSpPr/>
          <p:nvPr/>
        </p:nvGrpSpPr>
        <p:grpSpPr>
          <a:xfrm rot="10800000">
            <a:off x="39756" y="5689031"/>
            <a:ext cx="12085984" cy="1152942"/>
            <a:chOff x="0" y="0"/>
            <a:chExt cx="6492090" cy="57340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58EC7DD-2612-4506-A551-FA56D57F1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393" r="99443">
                          <a14:foregroundMark x1="84401" y1="10714" x2="75209" y2="5357"/>
                          <a14:foregroundMark x1="8357" y1="83393" x2="6964" y2="883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28905" y="-52005"/>
              <a:ext cx="461010" cy="71882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EBCE4D9-1877-4135-AC7B-14686F9C8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273" l="669" r="93311">
                          <a14:foregroundMark x1="74582" y1="69866" x2="30769" y2="69290"/>
                          <a14:foregroundMark x1="82943" y1="82917" x2="67893" y2="90595"/>
                          <a14:foregroundMark x1="67893" y1="81958" x2="84615" y2="92131"/>
                          <a14:foregroundMark x1="82943" y1="79079" x2="82943" y2="90595"/>
                          <a14:foregroundMark x1="75585" y1="80998" x2="73913" y2="90211"/>
                          <a14:backgroundMark x1="14286" y1="5660" x2="14286" y2="56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71390" y="-73048"/>
              <a:ext cx="379730" cy="66167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E528EDA-39A1-412A-B551-B7F827004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94" b="99604" l="0" r="100000">
                          <a14:foregroundMark x1="62581" y1="45545" x2="58387" y2="51485"/>
                          <a14:foregroundMark x1="56129" y1="46139" x2="68387" y2="51089"/>
                          <a14:foregroundMark x1="26774" y1="48119" x2="16129" y2="52079"/>
                          <a14:foregroundMark x1="18710" y1="48119" x2="25806" y2="52079"/>
                          <a14:foregroundMark x1="83871" y1="88515" x2="93548" y2="91683"/>
                          <a14:foregroundMark x1="91935" y1="84554" x2="82903" y2="90099"/>
                          <a14:foregroundMark x1="51290" y1="93069" x2="63548" y2="92673"/>
                          <a14:foregroundMark x1="32581" y1="91683" x2="40645" y2="94059"/>
                          <a14:foregroundMark x1="40645" y1="89505" x2="35806" y2="95644"/>
                          <a14:foregroundMark x1="8065" y1="89109" x2="5484" y2="95050"/>
                          <a14:foregroundMark x1="13548" y1="92673" x2="7097" y2="96634"/>
                          <a14:foregroundMark x1="60645" y1="93465" x2="62258" y2="95248"/>
                          <a14:foregroundMark x1="12581" y1="94257" x2="13548" y2="95842"/>
                          <a14:backgroundMark x1="81290" y1="46535" x2="95161" y2="69505"/>
                          <a14:backgroundMark x1="46129" y1="34059" x2="46129" y2="73465"/>
                          <a14:backgroundMark x1="14516" y1="24950" x2="14516" y2="67525"/>
                          <a14:backgroundMark x1="69032" y1="70495" x2="68387" y2="88515"/>
                          <a14:backgroundMark x1="87912" y1="3378" x2="70330" y2="37838"/>
                          <a14:backgroundMark x1="29670" y1="4730" x2="9890" y2="18243"/>
                          <a14:backgroundMark x1="24176" y1="80405" x2="24176" y2="97297"/>
                          <a14:backgroundMark x1="50549" y1="93919" x2="50549" y2="93919"/>
                          <a14:backgroundMark x1="6593" y1="97297" x2="6593" y2="972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74669" y="1270"/>
              <a:ext cx="377190" cy="61468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AD38FEA-6C6D-4DF3-97C3-206C0107D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9473" l="391" r="91016">
                          <a14:foregroundMark x1="12109" y1="3163" x2="13281" y2="94552"/>
                          <a14:foregroundMark x1="85156" y1="57293" x2="14063" y2="57293"/>
                          <a14:foregroundMark x1="19922" y1="3515" x2="28906" y2="23902"/>
                          <a14:foregroundMark x1="30078" y1="25308" x2="53516" y2="40422"/>
                          <a14:backgroundMark x1="21094" y1="27944" x2="45703" y2="49736"/>
                          <a14:backgroundMark x1="42578" y1="61687" x2="21094" y2="81195"/>
                          <a14:backgroundMark x1="21094" y1="81195" x2="21094" y2="81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330566" y="-87272"/>
              <a:ext cx="301625" cy="67056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B66DC44-47F4-44FF-83CA-2A1C1D737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5034" y1="86400" x2="80537" y2="85400"/>
                          <a14:foregroundMark x1="11745" y1="96000" x2="30537" y2="97400"/>
                          <a14:foregroundMark x1="88926" y1="11600" x2="93289" y2="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537371" y="-130171"/>
              <a:ext cx="431165" cy="72326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F598B21-EC7E-41D2-936C-1D64043A2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22" b="100000" l="0" r="100000">
                          <a14:foregroundMark x1="24889" y1="30155" x2="9111" y2="29490"/>
                          <a14:foregroundMark x1="5111" y1="27938" x2="20444" y2="27938"/>
                          <a14:foregroundMark x1="12444" y1="16630" x2="4667" y2="4878"/>
                          <a14:backgroundMark x1="91778" y1="48115" x2="84444" y2="3769"/>
                          <a14:backgroundMark x1="20290" y1="10870" x2="20290" y2="10870"/>
                          <a14:backgroundMark x1="4348" y1="40580" x2="4348" y2="405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844301" y="-635"/>
              <a:ext cx="573405" cy="57467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5CA1285-6BD5-4C46-8100-DA90C8CCA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100000">
                          <a14:foregroundMark x1="30423" y1="81898" x2="64507" y2="82561"/>
                          <a14:foregroundMark x1="51549" y1="71965" x2="51549" y2="66887"/>
                          <a14:foregroundMark x1="36056" y1="53422" x2="36056" y2="53422"/>
                          <a14:foregroundMark x1="36620" y1="41722" x2="36620" y2="41722"/>
                          <a14:foregroundMark x1="36056" y1="29581" x2="36056" y2="29581"/>
                          <a14:foregroundMark x1="29014" y1="22296" x2="29014" y2="22296"/>
                          <a14:foregroundMark x1="65070" y1="21192" x2="65070" y2="21192"/>
                          <a14:foregroundMark x1="65070" y1="16115" x2="65070" y2="16115"/>
                          <a14:foregroundMark x1="70986" y1="27373" x2="70986" y2="27373"/>
                          <a14:foregroundMark x1="66479" y1="32230" x2="66479" y2="32230"/>
                          <a14:foregroundMark x1="68732" y1="39514" x2="68732" y2="39514"/>
                          <a14:foregroundMark x1="72958" y1="49007" x2="72958" y2="49007"/>
                          <a14:foregroundMark x1="89296" y1="81457" x2="89296" y2="81457"/>
                          <a14:foregroundMark x1="81690" y1="89845" x2="81690" y2="89845"/>
                          <a14:foregroundMark x1="64507" y1="89845" x2="64507" y2="89845"/>
                          <a14:foregroundMark x1="50141" y1="94260" x2="50141" y2="94260"/>
                          <a14:foregroundMark x1="33803" y1="93598" x2="33803" y2="93598"/>
                          <a14:foregroundMark x1="20282" y1="85210" x2="20282" y2="85210"/>
                          <a14:foregroundMark x1="9014" y1="73510" x2="9014" y2="73510"/>
                          <a14:foregroundMark x1="13239" y1="63576" x2="13239" y2="63576"/>
                          <a14:foregroundMark x1="6761" y1="47903" x2="6761" y2="47903"/>
                          <a14:foregroundMark x1="10986" y1="27815" x2="10986" y2="27815"/>
                          <a14:foregroundMark x1="14648" y1="20530" x2="14648" y2="20530"/>
                          <a14:foregroundMark x1="21690" y1="9934" x2="21690" y2="9934"/>
                          <a14:foregroundMark x1="21690" y1="11038" x2="21690" y2="11038"/>
                          <a14:foregroundMark x1="36056" y1="6181" x2="36056" y2="6181"/>
                          <a14:foregroundMark x1="45915" y1="11038" x2="45915" y2="11038"/>
                          <a14:foregroundMark x1="60845" y1="5519" x2="60845" y2="5519"/>
                          <a14:foregroundMark x1="68169" y1="9934" x2="78028" y2="9934"/>
                          <a14:foregroundMark x1="82254" y1="10596" x2="88732" y2="26269"/>
                          <a14:foregroundMark x1="83662" y1="27373" x2="96620" y2="41722"/>
                          <a14:foregroundMark x1="88732" y1="45033" x2="94366" y2="59161"/>
                          <a14:foregroundMark x1="95775" y1="64680" x2="84507" y2="75276"/>
                          <a14:foregroundMark x1="87887" y1="84768" x2="75775" y2="93157"/>
                          <a14:foregroundMark x1="65634" y1="91170" x2="58310" y2="97130"/>
                          <a14:foregroundMark x1="16620" y1="84547" x2="6479" y2="74834"/>
                          <a14:foregroundMark x1="16901" y1="62472" x2="4789" y2="50552"/>
                          <a14:foregroundMark x1="7606" y1="46799" x2="13521" y2="40618"/>
                          <a14:foregroundMark x1="25070" y1="10817" x2="30141" y2="4636"/>
                          <a14:foregroundMark x1="47042" y1="7506" x2="56620" y2="2870"/>
                          <a14:foregroundMark x1="55211" y1="58940" x2="52113" y2="20309"/>
                          <a14:foregroundMark x1="55493" y1="96689" x2="43099" y2="89625"/>
                          <a14:backgroundMark x1="23944" y1="70199" x2="44507" y2="68653"/>
                          <a14:backgroundMark x1="62254" y1="67991" x2="78028" y2="67329"/>
                          <a14:backgroundMark x1="16056" y1="48565" x2="16901" y2="28918"/>
                          <a14:backgroundMark x1="82254" y1="41280" x2="81690" y2="22737"/>
                          <a14:backgroundMark x1="35211" y1="87638" x2="35211" y2="87638"/>
                          <a14:backgroundMark x1="29014" y1="85651" x2="35211" y2="90508"/>
                          <a14:backgroundMark x1="75211" y1="12141" x2="81408" y2="13466"/>
                          <a14:backgroundMark x1="40282" y1="53422" x2="40282" y2="53422"/>
                          <a14:backgroundMark x1="38873" y1="31788" x2="38873" y2="31788"/>
                          <a14:backgroundMark x1="34921" y1="14907" x2="34921" y2="14907"/>
                          <a14:backgroundMark x1="56349" y1="11801" x2="56349" y2="11801"/>
                          <a14:backgroundMark x1="44444" y1="4969" x2="44444" y2="4969"/>
                          <a14:backgroundMark x1="83333" y1="5590" x2="83333" y2="5590"/>
                          <a14:backgroundMark x1="93651" y1="27329" x2="93651" y2="27329"/>
                          <a14:backgroundMark x1="97619" y1="54658" x2="97619" y2="54658"/>
                          <a14:backgroundMark x1="96032" y1="45963" x2="96032" y2="45963"/>
                          <a14:backgroundMark x1="76984" y1="83851" x2="76984" y2="83851"/>
                          <a14:backgroundMark x1="66667" y1="95031" x2="66667" y2="95031"/>
                          <a14:backgroundMark x1="54762" y1="88199" x2="54762" y2="88199"/>
                          <a14:backgroundMark x1="40476" y1="98137" x2="40476" y2="981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319844" y="-62597"/>
              <a:ext cx="523875" cy="66865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DE593EF-307B-46EE-A4A4-B27E687F7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4897" y="-188246"/>
              <a:ext cx="312420" cy="89852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42594AD-3258-462C-864B-087EC2922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6965" y1="92211" x2="6965" y2="92211"/>
                          <a14:foregroundMark x1="11692" y1="92211" x2="11692" y2="92211"/>
                          <a14:foregroundMark x1="5970" y1="82526" x2="82587" y2="83368"/>
                          <a14:foregroundMark x1="82587" y1="41684" x2="82836" y2="7158"/>
                          <a14:foregroundMark x1="93284" y1="11789" x2="93284" y2="11789"/>
                          <a14:foregroundMark x1="77861" y1="71579" x2="77861" y2="71579"/>
                          <a14:foregroundMark x1="67164" y1="76632" x2="67164" y2="76632"/>
                          <a14:foregroundMark x1="59453" y1="66526" x2="59453" y2="66526"/>
                          <a14:foregroundMark x1="67413" y1="60000" x2="67413" y2="60000"/>
                          <a14:foregroundMark x1="62687" y1="49474" x2="62687" y2="49474"/>
                          <a14:foregroundMark x1="57214" y1="39368" x2="57214" y2="39368"/>
                          <a14:foregroundMark x1="34577" y1="4421" x2="34577" y2="4421"/>
                          <a14:foregroundMark x1="10448" y1="6316" x2="10448" y2="6316"/>
                          <a14:foregroundMark x1="3483" y1="16632" x2="3483" y2="16632"/>
                          <a14:foregroundMark x1="20149" y1="18526" x2="20149" y2="18526"/>
                          <a14:foregroundMark x1="30100" y1="19368" x2="30100" y2="19368"/>
                          <a14:foregroundMark x1="10448" y1="28842" x2="10448" y2="28842"/>
                          <a14:foregroundMark x1="22139" y1="32211" x2="22139" y2="32211"/>
                          <a14:foregroundMark x1="35572" y1="29895" x2="35572" y2="29895"/>
                          <a14:foregroundMark x1="40547" y1="40842" x2="40547" y2="40842"/>
                          <a14:foregroundMark x1="49502" y1="46947" x2="49502" y2="46947"/>
                          <a14:foregroundMark x1="28856" y1="44842" x2="28856" y2="44842"/>
                          <a14:foregroundMark x1="40050" y1="56842" x2="40050" y2="56842"/>
                          <a14:foregroundMark x1="51741" y1="57684" x2="51741" y2="57684"/>
                          <a14:foregroundMark x1="78358" y1="70105" x2="78358" y2="70105"/>
                          <a14:backgroundMark x1="51493" y1="73895" x2="8209" y2="34105"/>
                          <a14:backgroundMark x1="74627" y1="47368" x2="27861" y2="4421"/>
                          <a14:backgroundMark x1="23383" y1="8632" x2="16418" y2="1684"/>
                          <a14:backgroundMark x1="57960" y1="78105" x2="5721" y2="76632"/>
                          <a14:backgroundMark x1="5224" y1="76632" x2="5224" y2="76632"/>
                          <a14:backgroundMark x1="79104" y1="76632" x2="79851" y2="52632"/>
                          <a14:backgroundMark x1="40796" y1="50947" x2="8458" y2="96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84183" y="-31952"/>
              <a:ext cx="474345" cy="56070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7ED3E5E-D71D-4666-B57C-60B4C6270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0" b="99635" l="0" r="100000">
                          <a14:backgroundMark x1="2857" y1="2007" x2="96508" y2="1095"/>
                          <a14:backgroundMark x1="96825" y1="1825" x2="95873" y2="96898"/>
                          <a14:backgroundMark x1="3175" y1="3102" x2="4127" y2="96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27774" y="-100442"/>
              <a:ext cx="426085" cy="7416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E1136D5-BD97-4407-85BE-7FFB7D18A20F}"/>
              </a:ext>
            </a:extLst>
          </p:cNvPr>
          <p:cNvGrpSpPr/>
          <p:nvPr/>
        </p:nvGrpSpPr>
        <p:grpSpPr>
          <a:xfrm rot="5400000">
            <a:off x="5578868" y="6488932"/>
            <a:ext cx="12085984" cy="1058996"/>
            <a:chOff x="0" y="11228"/>
            <a:chExt cx="6492090" cy="52668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6042B0C-D1CE-4D6A-BB39-ECBCA84B3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393" r="99443">
                          <a14:foregroundMark x1="84401" y1="10714" x2="75209" y2="5357"/>
                          <a14:foregroundMark x1="8357" y1="83393" x2="6964" y2="883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28905" y="-52005"/>
              <a:ext cx="461010" cy="71882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CA74234-8814-4395-A38E-8EA2CBA9B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273" l="669" r="93311">
                          <a14:foregroundMark x1="74582" y1="69866" x2="30769" y2="69290"/>
                          <a14:foregroundMark x1="82943" y1="82917" x2="67893" y2="90595"/>
                          <a14:foregroundMark x1="67893" y1="81958" x2="84615" y2="92131"/>
                          <a14:foregroundMark x1="82943" y1="79079" x2="82943" y2="90595"/>
                          <a14:foregroundMark x1="75585" y1="80998" x2="73913" y2="90211"/>
                          <a14:backgroundMark x1="14286" y1="5660" x2="14286" y2="56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71390" y="-73048"/>
              <a:ext cx="379730" cy="66167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C171D92-3F10-49E3-8BE6-B735E3355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94" b="99604" l="0" r="100000">
                          <a14:foregroundMark x1="62581" y1="45545" x2="58387" y2="51485"/>
                          <a14:foregroundMark x1="56129" y1="46139" x2="68387" y2="51089"/>
                          <a14:foregroundMark x1="26774" y1="48119" x2="16129" y2="52079"/>
                          <a14:foregroundMark x1="18710" y1="48119" x2="25806" y2="52079"/>
                          <a14:foregroundMark x1="83871" y1="88515" x2="93548" y2="91683"/>
                          <a14:foregroundMark x1="91935" y1="84554" x2="82903" y2="90099"/>
                          <a14:foregroundMark x1="51290" y1="93069" x2="63548" y2="92673"/>
                          <a14:foregroundMark x1="32581" y1="91683" x2="40645" y2="94059"/>
                          <a14:foregroundMark x1="40645" y1="89505" x2="35806" y2="95644"/>
                          <a14:foregroundMark x1="8065" y1="89109" x2="5484" y2="95050"/>
                          <a14:foregroundMark x1="13548" y1="92673" x2="7097" y2="96634"/>
                          <a14:foregroundMark x1="60645" y1="93465" x2="62258" y2="95248"/>
                          <a14:foregroundMark x1="12581" y1="94257" x2="13548" y2="95842"/>
                          <a14:backgroundMark x1="81290" y1="46535" x2="95161" y2="69505"/>
                          <a14:backgroundMark x1="46129" y1="34059" x2="46129" y2="73465"/>
                          <a14:backgroundMark x1="14516" y1="24950" x2="14516" y2="67525"/>
                          <a14:backgroundMark x1="69032" y1="70495" x2="68387" y2="88515"/>
                          <a14:backgroundMark x1="87912" y1="3378" x2="70330" y2="37838"/>
                          <a14:backgroundMark x1="29670" y1="4730" x2="9890" y2="18243"/>
                          <a14:backgroundMark x1="24176" y1="80405" x2="24176" y2="97297"/>
                          <a14:backgroundMark x1="50549" y1="93919" x2="50549" y2="93919"/>
                          <a14:backgroundMark x1="6593" y1="97297" x2="6593" y2="972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74669" y="1270"/>
              <a:ext cx="377190" cy="61468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41816EC-B7B3-4C5D-A8CC-9290A7045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9473" l="391" r="91016">
                          <a14:foregroundMark x1="12109" y1="3163" x2="13281" y2="94552"/>
                          <a14:foregroundMark x1="85156" y1="57293" x2="14063" y2="57293"/>
                          <a14:foregroundMark x1="19922" y1="3515" x2="28906" y2="23902"/>
                          <a14:foregroundMark x1="30078" y1="25308" x2="53516" y2="40422"/>
                          <a14:backgroundMark x1="21094" y1="27944" x2="45703" y2="49736"/>
                          <a14:backgroundMark x1="42578" y1="61687" x2="21094" y2="81195"/>
                          <a14:backgroundMark x1="21094" y1="81195" x2="21094" y2="81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330566" y="-87272"/>
              <a:ext cx="301625" cy="67056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4A8DCD5-0158-4693-B0C0-4AE9645E6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5034" y1="86400" x2="80537" y2="85400"/>
                          <a14:foregroundMark x1="11745" y1="96000" x2="30537" y2="97400"/>
                          <a14:foregroundMark x1="88926" y1="11600" x2="93289" y2="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537371" y="-130171"/>
              <a:ext cx="431165" cy="72326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6278AD5-861E-4157-84E4-E3BA64407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6965" y1="92211" x2="6965" y2="92211"/>
                          <a14:foregroundMark x1="11692" y1="92211" x2="11692" y2="92211"/>
                          <a14:foregroundMark x1="5970" y1="82526" x2="82587" y2="83368"/>
                          <a14:foregroundMark x1="82587" y1="41684" x2="82836" y2="7158"/>
                          <a14:foregroundMark x1="93284" y1="11789" x2="93284" y2="11789"/>
                          <a14:foregroundMark x1="77861" y1="71579" x2="77861" y2="71579"/>
                          <a14:foregroundMark x1="67164" y1="76632" x2="67164" y2="76632"/>
                          <a14:foregroundMark x1="59453" y1="66526" x2="59453" y2="66526"/>
                          <a14:foregroundMark x1="67413" y1="60000" x2="67413" y2="60000"/>
                          <a14:foregroundMark x1="62687" y1="49474" x2="62687" y2="49474"/>
                          <a14:foregroundMark x1="57214" y1="39368" x2="57214" y2="39368"/>
                          <a14:foregroundMark x1="34577" y1="4421" x2="34577" y2="4421"/>
                          <a14:foregroundMark x1="10448" y1="6316" x2="10448" y2="6316"/>
                          <a14:foregroundMark x1="3483" y1="16632" x2="3483" y2="16632"/>
                          <a14:foregroundMark x1="20149" y1="18526" x2="20149" y2="18526"/>
                          <a14:foregroundMark x1="30100" y1="19368" x2="30100" y2="19368"/>
                          <a14:foregroundMark x1="10448" y1="28842" x2="10448" y2="28842"/>
                          <a14:foregroundMark x1="22139" y1="32211" x2="22139" y2="32211"/>
                          <a14:foregroundMark x1="35572" y1="29895" x2="35572" y2="29895"/>
                          <a14:foregroundMark x1="40547" y1="40842" x2="40547" y2="40842"/>
                          <a14:foregroundMark x1="49502" y1="46947" x2="49502" y2="46947"/>
                          <a14:foregroundMark x1="28856" y1="44842" x2="28856" y2="44842"/>
                          <a14:foregroundMark x1="40050" y1="56842" x2="40050" y2="56842"/>
                          <a14:foregroundMark x1="51741" y1="57684" x2="51741" y2="57684"/>
                          <a14:foregroundMark x1="78358" y1="70105" x2="78358" y2="70105"/>
                          <a14:backgroundMark x1="51493" y1="73895" x2="8209" y2="34105"/>
                          <a14:backgroundMark x1="74627" y1="47368" x2="27861" y2="4421"/>
                          <a14:backgroundMark x1="23383" y1="8632" x2="16418" y2="1684"/>
                          <a14:backgroundMark x1="57960" y1="78105" x2="5721" y2="76632"/>
                          <a14:backgroundMark x1="5224" y1="76632" x2="5224" y2="76632"/>
                          <a14:backgroundMark x1="79104" y1="76632" x2="79851" y2="52632"/>
                          <a14:backgroundMark x1="40796" y1="50947" x2="8458" y2="96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84183" y="-31952"/>
              <a:ext cx="474345" cy="560705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A28DA1A-CD93-46A0-9686-2087E184F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0" b="99635" l="0" r="100000">
                          <a14:backgroundMark x1="2857" y1="2007" x2="96508" y2="1095"/>
                          <a14:backgroundMark x1="96825" y1="1825" x2="95873" y2="96898"/>
                          <a14:backgroundMark x1="3175" y1="3102" x2="4127" y2="96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27774" y="-100442"/>
              <a:ext cx="426085" cy="74168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E231AA-F80B-4A29-B36F-8777796DDCB0}"/>
              </a:ext>
            </a:extLst>
          </p:cNvPr>
          <p:cNvGrpSpPr/>
          <p:nvPr/>
        </p:nvGrpSpPr>
        <p:grpSpPr>
          <a:xfrm rot="16200000">
            <a:off x="-5445204" y="6484657"/>
            <a:ext cx="12085984" cy="1152942"/>
            <a:chOff x="0" y="0"/>
            <a:chExt cx="6492090" cy="573405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4EA1C22-3F34-4A4B-9223-9C8DB2110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393" r="99443">
                          <a14:foregroundMark x1="84401" y1="10714" x2="75209" y2="5357"/>
                          <a14:foregroundMark x1="8357" y1="83393" x2="6964" y2="883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28905" y="-52005"/>
              <a:ext cx="461010" cy="71882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C011669-1479-4A87-9249-D72848E19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273" l="669" r="93311">
                          <a14:foregroundMark x1="74582" y1="69866" x2="30769" y2="69290"/>
                          <a14:foregroundMark x1="82943" y1="82917" x2="67893" y2="90595"/>
                          <a14:foregroundMark x1="67893" y1="81958" x2="84615" y2="92131"/>
                          <a14:foregroundMark x1="82943" y1="79079" x2="82943" y2="90595"/>
                          <a14:foregroundMark x1="75585" y1="80998" x2="73913" y2="90211"/>
                          <a14:backgroundMark x1="14286" y1="5660" x2="14286" y2="56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971390" y="-73048"/>
              <a:ext cx="379730" cy="66167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1C492B7-F46E-4210-BCC3-32AB91554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94" b="99604" l="0" r="100000">
                          <a14:foregroundMark x1="62581" y1="45545" x2="58387" y2="51485"/>
                          <a14:foregroundMark x1="56129" y1="46139" x2="68387" y2="51089"/>
                          <a14:foregroundMark x1="26774" y1="48119" x2="16129" y2="52079"/>
                          <a14:foregroundMark x1="18710" y1="48119" x2="25806" y2="52079"/>
                          <a14:foregroundMark x1="83871" y1="88515" x2="93548" y2="91683"/>
                          <a14:foregroundMark x1="91935" y1="84554" x2="82903" y2="90099"/>
                          <a14:foregroundMark x1="51290" y1="93069" x2="63548" y2="92673"/>
                          <a14:foregroundMark x1="32581" y1="91683" x2="40645" y2="94059"/>
                          <a14:foregroundMark x1="40645" y1="89505" x2="35806" y2="95644"/>
                          <a14:foregroundMark x1="8065" y1="89109" x2="5484" y2="95050"/>
                          <a14:foregroundMark x1="13548" y1="92673" x2="7097" y2="96634"/>
                          <a14:foregroundMark x1="60645" y1="93465" x2="62258" y2="95248"/>
                          <a14:foregroundMark x1="12581" y1="94257" x2="13548" y2="95842"/>
                          <a14:backgroundMark x1="81290" y1="46535" x2="95161" y2="69505"/>
                          <a14:backgroundMark x1="46129" y1="34059" x2="46129" y2="73465"/>
                          <a14:backgroundMark x1="14516" y1="24950" x2="14516" y2="67525"/>
                          <a14:backgroundMark x1="69032" y1="70495" x2="68387" y2="88515"/>
                          <a14:backgroundMark x1="87912" y1="3378" x2="70330" y2="37838"/>
                          <a14:backgroundMark x1="29670" y1="4730" x2="9890" y2="18243"/>
                          <a14:backgroundMark x1="24176" y1="80405" x2="24176" y2="97297"/>
                          <a14:backgroundMark x1="50549" y1="93919" x2="50549" y2="93919"/>
                          <a14:backgroundMark x1="6593" y1="97297" x2="6593" y2="972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74669" y="1270"/>
              <a:ext cx="377190" cy="61468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B36EBE45-AACA-4C05-B2BA-A0E8619A4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9473" l="391" r="91016">
                          <a14:foregroundMark x1="12109" y1="3163" x2="13281" y2="94552"/>
                          <a14:foregroundMark x1="85156" y1="57293" x2="14063" y2="57293"/>
                          <a14:foregroundMark x1="19922" y1="3515" x2="28906" y2="23902"/>
                          <a14:foregroundMark x1="30078" y1="25308" x2="53516" y2="40422"/>
                          <a14:backgroundMark x1="21094" y1="27944" x2="45703" y2="49736"/>
                          <a14:backgroundMark x1="42578" y1="61687" x2="21094" y2="81195"/>
                          <a14:backgroundMark x1="21094" y1="81195" x2="21094" y2="811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330566" y="-87272"/>
              <a:ext cx="301625" cy="67056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4A8B5ACC-FF8F-480D-A2CB-F28C7D127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5034" y1="86400" x2="80537" y2="85400"/>
                          <a14:foregroundMark x1="11745" y1="96000" x2="30537" y2="97400"/>
                          <a14:foregroundMark x1="88926" y1="11600" x2="93289" y2="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537371" y="-130171"/>
              <a:ext cx="431165" cy="723265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AE7928D-5903-44F3-9321-8FE198B12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22" b="100000" l="0" r="100000">
                          <a14:foregroundMark x1="24889" y1="30155" x2="9111" y2="29490"/>
                          <a14:foregroundMark x1="5111" y1="27938" x2="20444" y2="27938"/>
                          <a14:foregroundMark x1="12444" y1="16630" x2="4667" y2="4878"/>
                          <a14:backgroundMark x1="91778" y1="48115" x2="84444" y2="3769"/>
                          <a14:backgroundMark x1="20290" y1="10870" x2="20290" y2="10870"/>
                          <a14:backgroundMark x1="4348" y1="40580" x2="4348" y2="405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844301" y="-635"/>
              <a:ext cx="573405" cy="574675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EB6EC63-459E-43DE-9D2B-FD9666ECF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4897" y="-188246"/>
              <a:ext cx="312420" cy="898525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84211DA2-1260-4564-90A2-C1DBFEB35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6965" y1="92211" x2="6965" y2="92211"/>
                          <a14:foregroundMark x1="11692" y1="92211" x2="11692" y2="92211"/>
                          <a14:foregroundMark x1="5970" y1="82526" x2="82587" y2="83368"/>
                          <a14:foregroundMark x1="82587" y1="41684" x2="82836" y2="7158"/>
                          <a14:foregroundMark x1="93284" y1="11789" x2="93284" y2="11789"/>
                          <a14:foregroundMark x1="77861" y1="71579" x2="77861" y2="71579"/>
                          <a14:foregroundMark x1="67164" y1="76632" x2="67164" y2="76632"/>
                          <a14:foregroundMark x1="59453" y1="66526" x2="59453" y2="66526"/>
                          <a14:foregroundMark x1="67413" y1="60000" x2="67413" y2="60000"/>
                          <a14:foregroundMark x1="62687" y1="49474" x2="62687" y2="49474"/>
                          <a14:foregroundMark x1="57214" y1="39368" x2="57214" y2="39368"/>
                          <a14:foregroundMark x1="34577" y1="4421" x2="34577" y2="4421"/>
                          <a14:foregroundMark x1="10448" y1="6316" x2="10448" y2="6316"/>
                          <a14:foregroundMark x1="3483" y1="16632" x2="3483" y2="16632"/>
                          <a14:foregroundMark x1="20149" y1="18526" x2="20149" y2="18526"/>
                          <a14:foregroundMark x1="30100" y1="19368" x2="30100" y2="19368"/>
                          <a14:foregroundMark x1="10448" y1="28842" x2="10448" y2="28842"/>
                          <a14:foregroundMark x1="22139" y1="32211" x2="22139" y2="32211"/>
                          <a14:foregroundMark x1="35572" y1="29895" x2="35572" y2="29895"/>
                          <a14:foregroundMark x1="40547" y1="40842" x2="40547" y2="40842"/>
                          <a14:foregroundMark x1="49502" y1="46947" x2="49502" y2="46947"/>
                          <a14:foregroundMark x1="28856" y1="44842" x2="28856" y2="44842"/>
                          <a14:foregroundMark x1="40050" y1="56842" x2="40050" y2="56842"/>
                          <a14:foregroundMark x1="51741" y1="57684" x2="51741" y2="57684"/>
                          <a14:foregroundMark x1="78358" y1="70105" x2="78358" y2="70105"/>
                          <a14:backgroundMark x1="51493" y1="73895" x2="8209" y2="34105"/>
                          <a14:backgroundMark x1="74627" y1="47368" x2="27861" y2="4421"/>
                          <a14:backgroundMark x1="23383" y1="8632" x2="16418" y2="1684"/>
                          <a14:backgroundMark x1="57960" y1="78105" x2="5721" y2="76632"/>
                          <a14:backgroundMark x1="5224" y1="76632" x2="5224" y2="76632"/>
                          <a14:backgroundMark x1="79104" y1="76632" x2="79851" y2="52632"/>
                          <a14:backgroundMark x1="40796" y1="50947" x2="8458" y2="96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84183" y="-31952"/>
              <a:ext cx="474345" cy="56070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725E0597-EBF9-47DB-BD1D-1B92B4757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0" b="99635" l="0" r="100000">
                          <a14:backgroundMark x1="2857" y1="2007" x2="96508" y2="1095"/>
                          <a14:backgroundMark x1="96825" y1="1825" x2="95873" y2="96898"/>
                          <a14:backgroundMark x1="3175" y1="3102" x2="4127" y2="968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27774" y="-100442"/>
              <a:ext cx="426085" cy="741680"/>
            </a:xfrm>
            <a:prstGeom prst="rect">
              <a:avLst/>
            </a:prstGeom>
          </p:spPr>
        </p:pic>
      </p:grpSp>
      <p:sp>
        <p:nvSpPr>
          <p:cNvPr id="44" name="Rectangle: Rounded Corners 124">
            <a:hlinkClick r:id="rId23" action="ppaction://hlinksldjump"/>
            <a:extLst>
              <a:ext uri="{FF2B5EF4-FFF2-40B4-BE49-F238E27FC236}">
                <a16:creationId xmlns:a16="http://schemas.microsoft.com/office/drawing/2014/main" id="{44ABAE5B-E7EA-49A8-9715-0E34576237A7}"/>
              </a:ext>
            </a:extLst>
          </p:cNvPr>
          <p:cNvSpPr/>
          <p:nvPr/>
        </p:nvSpPr>
        <p:spPr>
          <a:xfrm>
            <a:off x="9321196" y="4512712"/>
            <a:ext cx="1905481" cy="1293378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52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Testing for the SRCC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variables x and y are independent (no association)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variables x and y are NOT independent (an association / positive association / negative association)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Dependant on H1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</a:rPr>
              <a:t>No association is 2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600" dirty="0">
              <a:solidFill>
                <a:schemeClr val="tx1"/>
              </a:solidFill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Positive association is 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600" dirty="0">
              <a:solidFill>
                <a:schemeClr val="tx1"/>
              </a:solidFill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Negative association is 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unless 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093371" y="2460753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135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positive critical value is found from the </a:t>
            </a:r>
            <a:r>
              <a:rPr lang="en-GB" sz="135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Critical Values of the </a:t>
            </a:r>
            <a:r>
              <a:rPr lang="en-GB" sz="1350" dirty="0" err="1">
                <a:solidFill>
                  <a:schemeClr val="tx1"/>
                </a:solidFill>
                <a:latin typeface="arial" panose="020B0604020202020204" pitchFamily="34" charset="0"/>
              </a:rPr>
              <a:t>S</a:t>
            </a:r>
            <a:r>
              <a:rPr lang="en-GB" sz="135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pearmans</a:t>
            </a:r>
            <a:r>
              <a:rPr lang="en-GB" sz="135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Rank Correlation Coefficient tables</a:t>
            </a:r>
          </a:p>
          <a:p>
            <a:pPr algn="ctr">
              <a:spcAft>
                <a:spcPts val="0"/>
              </a:spcAft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above this critical value</a:t>
            </a:r>
          </a:p>
          <a:p>
            <a:pPr algn="ctr">
              <a:spcAft>
                <a:spcPts val="0"/>
              </a:spcAft>
            </a:pPr>
            <a:endParaRPr lang="en-GB" sz="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 negative correlation we use the negative of the critical value and the critical region is anything below this critical value </a:t>
            </a:r>
            <a:endParaRPr lang="en-GB" sz="135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121369" y="2444580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calculated value for the SRCC</a:t>
            </a: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 positive correlation, if the test statistic is above the critical value we reject H0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 negative correlation, if the test statistic is below the critical value we reject H0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041706" y="2412232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70825" y="2444577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29738" y="2444577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78902" y="2444581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23738" y="2428405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44960" y="2444580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05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 Squared Test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variables x and y are independent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variables x and y are NOT independent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Always upper one tailed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unless 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164500" y="2428397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value is found from the </a:t>
            </a:r>
            <a:r>
              <a:rPr lang="el-GR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χ</a:t>
            </a:r>
            <a:r>
              <a:rPr lang="en-GB" sz="1600" b="0" i="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tables</a:t>
            </a: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above this critical value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/>
              <p:nvPr/>
            </p:nvSpPr>
            <p:spPr>
              <a:xfrm>
                <a:off x="6091958" y="2428405"/>
                <a:ext cx="2016000" cy="4317167"/>
              </a:xfrm>
              <a:prstGeom prst="roundRect">
                <a:avLst/>
              </a:prstGeom>
              <a:solidFill>
                <a:srgbClr val="FF99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b="1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Test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b="1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Statistic</a:t>
                </a:r>
              </a:p>
              <a:p>
                <a:pPr algn="ctr">
                  <a:spcAft>
                    <a:spcPts val="0"/>
                  </a:spcAft>
                </a:pPr>
                <a:endParaRPr lang="en-GB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test statistic is calculated using the formula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>
                    <a:solidFill>
                      <a:schemeClr val="tx1"/>
                    </a:solidFill>
                    <a:effectLst/>
                    <a:cs typeface="Times New Roman" panose="02020603050405020304" pitchFamily="18" charset="0"/>
                  </a:rPr>
                  <a:t>∑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</m:e>
                            </m:d>
                          </m:e>
                          <m:sup>
                            <m:r>
                              <a:rPr lang="en-GB" sz="16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16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den>
                    </m:f>
                  </m:oMath>
                </a14:m>
                <a:endParaRPr lang="en-GB" sz="16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Where O are the observed values and E are the expected values found using</a:t>
                </a:r>
                <a:endParaRPr lang="en-GB" sz="9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en-GB" sz="16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16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∑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𝑟𝑜𝑤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∑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𝑐𝑜𝑙𝑢𝑚𝑛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𝑔𝑟𝑎𝑛𝑑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958" y="2428405"/>
                <a:ext cx="2016000" cy="431716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99F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below the critical value (in the belly) then 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above the critical value (in the tail) then we 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131040" y="2428405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142998" y="2428389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248074" y="2428389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78902" y="2444581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92108" y="2444444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53325" y="2444444"/>
            <a:ext cx="2016000" cy="431716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40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Sample Sign Test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value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value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value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value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value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value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124703" y="241235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H0 is true then P(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value) = P(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value) = 0.5</a:t>
            </a: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Hence we can use B( n , 0.5 )</a:t>
            </a: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 is anything ≤ X where P(X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≤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058975" y="2444318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difference between each data value and the value in H0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Assign a + or – sign to each value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Count the number of + and – signs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the number of + signs for a &gt; H1 and the number of – signs for a &lt; H1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below the critical value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above the critical value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191203" y="241235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72473" y="2428271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89509" y="2396313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60134" y="2428543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73340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49547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5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Sample Wilcoxon Test</a:t>
            </a: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value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value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value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value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value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value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148294" y="2444452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10 in the formula booklet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need to know the tail, n and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6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 is anything ≤ X</a:t>
            </a: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131818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difference between each data value and the value in H0 (sign is important)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Rank the differences from closest to furthest from 0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 up the Positive and negative ranks (T</a:t>
            </a:r>
            <a:r>
              <a:rPr lang="en-GB" sz="1200" baseline="30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GB" sz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T</a:t>
            </a:r>
            <a:r>
              <a:rPr lang="en-GB" sz="1200" baseline="30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GB" sz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the smallest rank total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below the critical value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above the critical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then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145792" y="2428413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125435" y="2412223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56901" y="241208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93654" y="244458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106860" y="2444452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83067" y="2444452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31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3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Paired Sample Sign Test</a:t>
            </a:r>
            <a:endParaRPr lang="en-GB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0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&gt; 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 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042794" y="2460643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H0 is true then P(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value) = P(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value) = 0.5</a:t>
            </a: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Hence we can use B( n , 0.5 )</a:t>
            </a: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 is anything ≤ X where P(X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≤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013887" y="2444460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difference between each pair of data(the order of subtraction is important using H1)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Assign a + or – sign to each difference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Count the number of + and – signs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the number of + signs for a &gt; H1 and the number of – signs for a &lt; H1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below the critical value (in the belly) then 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above the critical value (in the tail) then we 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065253" y="2412230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5999140" y="242826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060581" y="2444460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13115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26321" y="242826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02528" y="242826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85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8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Paired Wilcoxon Signed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Rank </a:t>
            </a:r>
            <a:r>
              <a:rPr lang="en-GB" sz="28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0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&gt; 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 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059212" y="242826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10 in the formula booklet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need to know the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tail, n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≤ X</a:t>
            </a: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091556" y="2444460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</a:p>
          <a:p>
            <a:pPr algn="ctr">
              <a:spcAft>
                <a:spcPts val="0"/>
              </a:spcAft>
            </a:pPr>
            <a:endParaRPr lang="en-GB" sz="1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difference between each </a:t>
            </a:r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pair of data (the order of subtraction depends on H1)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Rank the differences from closest to furthest from 0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 up the Positive and negative ranks (T</a:t>
            </a:r>
            <a:r>
              <a:rPr lang="en-GB" sz="1200" baseline="30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T</a:t>
            </a:r>
            <a:r>
              <a:rPr lang="en-GB" sz="1200" baseline="30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the smallest rank total</a:t>
            </a: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below the critical value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above the critical value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061754" y="2412230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73310" y="242826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083843" y="239588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09616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22822" y="242826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99029" y="242826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00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8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Wilcoxon Rank Sum Test</a:t>
            </a:r>
          </a:p>
          <a:p>
            <a:pPr algn="ctr">
              <a:spcAft>
                <a:spcPts val="0"/>
              </a:spcAft>
            </a:pP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(Mann-Whitney U)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&gt;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&gt;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171159" y="2412198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formula booklet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need to know the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tail, n, m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≤ X</a:t>
            </a: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/>
              <p:nvPr/>
            </p:nvSpPr>
            <p:spPr>
              <a:xfrm>
                <a:off x="6106840" y="2412219"/>
                <a:ext cx="2016000" cy="4317167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b="1" dirty="0" smtClean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Test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b="1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Statistic</a:t>
                </a:r>
              </a:p>
              <a:p>
                <a:pPr algn="ctr">
                  <a:spcAft>
                    <a:spcPts val="0"/>
                  </a:spcAft>
                </a:pPr>
                <a:endParaRPr lang="en-GB" sz="1200" dirty="0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algn="ctr">
                  <a:spcAft>
                    <a:spcPts val="0"/>
                  </a:spcAft>
                  <a:buAutoNum type="arabicPeriod"/>
                </a:pPr>
                <a:r>
                  <a:rPr lang="en-GB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Rank </a:t>
                </a:r>
                <a:r>
                  <a:rPr lang="en-GB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</a:t>
                </a:r>
                <a:r>
                  <a:rPr lang="en-GB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data across both data sets from 1 - n</a:t>
                </a:r>
                <a:endParaRPr lang="en-GB" sz="1200" dirty="0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algn="ctr">
                  <a:spcAft>
                    <a:spcPts val="0"/>
                  </a:spcAft>
                  <a:buAutoNum type="arabicPeriod"/>
                </a:pPr>
                <a:r>
                  <a:rPr lang="en-GB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Find the total of the ranks separately for each variable</a:t>
                </a:r>
              </a:p>
              <a:p>
                <a:pPr marL="342900" indent="-342900" algn="ctr">
                  <a:spcAft>
                    <a:spcPts val="0"/>
                  </a:spcAft>
                  <a:buAutoNum type="arabicPeriod"/>
                </a:pPr>
                <a:r>
                  <a:rPr lang="en-GB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Work out the U values using the formula: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4. The </a:t>
                </a:r>
                <a:r>
                  <a:rPr lang="en-GB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Test Statistic is the smallest </a:t>
                </a:r>
                <a:r>
                  <a:rPr lang="en-GB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</a:t>
                </a:r>
                <a:endParaRPr lang="en-GB" sz="1200" dirty="0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6840" y="2412219"/>
                <a:ext cx="2016000" cy="431716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>
              <a:spcAft>
                <a:spcPts val="0"/>
              </a:spcAft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below the critical value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above the critical value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9977715" y="2428420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04555" y="2412218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01408" y="2412205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3925577" y="2444596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1938783" y="244445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4990" y="2444459"/>
            <a:ext cx="2016000" cy="431716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29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8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the Mean (z)</a:t>
            </a:r>
            <a:endParaRPr lang="en-GB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value</a:t>
            </a: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value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9" name="Rectangle: Rounded Corners 124">
                <a:extLst>
                  <a:ext uri="{FF2B5EF4-FFF2-40B4-BE49-F238E27FC236}">
                    <a16:creationId xmlns:a16="http://schemas.microsoft.com/office/drawing/2014/main" id="{8424A1D6-4AD3-4EEA-A5A2-51BEB9E8210F}"/>
                  </a:ext>
                </a:extLst>
              </p:cNvPr>
              <p:cNvSpPr/>
              <p:nvPr/>
            </p:nvSpPr>
            <p:spPr>
              <a:xfrm>
                <a:off x="8165225" y="2382197"/>
                <a:ext cx="2016000" cy="4317167"/>
              </a:xfrm>
              <a:prstGeom prst="round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sz="20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Critical Region</a:t>
                </a:r>
              </a:p>
              <a:p>
                <a:pPr algn="ctr">
                  <a:spcAft>
                    <a:spcPts val="0"/>
                  </a:spcAft>
                </a:pPr>
                <a:endParaRPr lang="en-GB" sz="20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1. Inverse normal</a:t>
                </a:r>
              </a:p>
              <a:p>
                <a:pPr algn="ctr">
                  <a:spcAft>
                    <a:spcPts val="0"/>
                  </a:spcAft>
                </a:pPr>
                <a:endParaRPr lang="en-GB" sz="15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2. Area: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l-GR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α</a:t>
                </a: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for &lt; H1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 – </a:t>
                </a:r>
                <a:r>
                  <a:rPr lang="el-GR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α</a:t>
                </a: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for &gt; H1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0.5</a:t>
                </a:r>
                <a:r>
                  <a:rPr lang="el-GR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α</a:t>
                </a: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and 1- 0.5</a:t>
                </a:r>
                <a:r>
                  <a:rPr lang="el-GR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α</a:t>
                </a: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for ≠ H1</a:t>
                </a:r>
              </a:p>
              <a:p>
                <a:pPr algn="ctr">
                  <a:spcAft>
                    <a:spcPts val="0"/>
                  </a:spcAft>
                </a:pPr>
                <a:endParaRPr lang="en-GB" sz="15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3. For </a:t>
                </a:r>
                <a:r>
                  <a:rPr lang="el-GR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σ</a:t>
                </a: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use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5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15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15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5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GB" sz="1500" dirty="0" smtClean="0">
                  <a:solidFill>
                    <a:schemeClr val="bg1"/>
                  </a:solidFill>
                  <a:latin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en-GB" sz="15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4. For </a:t>
                </a:r>
                <a:r>
                  <a:rPr lang="el-GR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μ</a:t>
                </a: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use </a:t>
                </a:r>
                <a:r>
                  <a:rPr lang="el-GR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μ</a:t>
                </a:r>
                <a:r>
                  <a:rPr lang="en-GB" sz="15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or </a:t>
                </a:r>
                <a:r>
                  <a:rPr lang="en-GB" sz="1500" dirty="0"/>
                  <a:t>X</a:t>
                </a:r>
                <a:r>
                  <a:rPr lang="en-GB" sz="1500" b="1" dirty="0"/>
                  <a:t>̄</a:t>
                </a:r>
                <a:endParaRPr lang="en-GB" sz="15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9" name="Rectangle: Rounded Corners 124">
                <a:extLst>
                  <a:ext uri="{FF2B5EF4-FFF2-40B4-BE49-F238E27FC236}">
                    <a16:creationId xmlns:a16="http://schemas.microsoft.com/office/drawing/2014/main" id="{8424A1D6-4AD3-4EEA-A5A2-51BEB9E821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5225" y="2382197"/>
                <a:ext cx="2016000" cy="431716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/>
              <p:nvPr/>
            </p:nvSpPr>
            <p:spPr>
              <a:xfrm>
                <a:off x="6151535" y="2412203"/>
                <a:ext cx="2016000" cy="4317167"/>
              </a:xfrm>
              <a:prstGeom prst="round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b="1" dirty="0" smtClean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Test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Statistic</a:t>
                </a:r>
              </a:p>
              <a:p>
                <a:pPr algn="ctr">
                  <a:spcAft>
                    <a:spcPts val="0"/>
                  </a:spcAft>
                </a:pPr>
                <a:endParaRPr lang="en-GB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test statistic is the value of </a:t>
                </a:r>
                <a:r>
                  <a:rPr lang="en-GB" dirty="0"/>
                  <a:t>X</a:t>
                </a:r>
                <a:r>
                  <a:rPr lang="en-GB" dirty="0" smtClean="0"/>
                  <a:t>̄</a:t>
                </a:r>
              </a:p>
              <a:p>
                <a:pPr algn="ctr">
                  <a:spcAft>
                    <a:spcPts val="0"/>
                  </a:spcAft>
                </a:pP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This may be given to you in the question or may need to be calculated using</a:t>
                </a:r>
              </a:p>
              <a:p>
                <a:pPr algn="ctr">
                  <a:spcAft>
                    <a:spcPts val="0"/>
                  </a:spcAft>
                </a:pP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GB" sz="16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nary>
                      </m:num>
                      <m:den>
                        <m:r>
                          <a:rPr lang="en-GB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GB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>
                  <a:spcAft>
                    <a:spcPts val="0"/>
                  </a:spcAft>
                </a:pPr>
                <a:endParaRPr lang="en-GB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535" y="2412203"/>
                <a:ext cx="2016000" cy="431716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below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 critical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the tail) 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above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upper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value (in the tail) then we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the critical values (in the belly) then we accept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49250" y="2412210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095474" y="2382212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3925577" y="2444604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1938783" y="244446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4990" y="244446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9983798" y="242840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8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34085" y="-22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94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  <p:bldP spid="112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8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the Mean (t)</a:t>
            </a:r>
            <a:endParaRPr lang="en-GB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value</a:t>
            </a: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value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174212" y="2444469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5 in the formula booklet</a:t>
            </a: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will need </a:t>
            </a:r>
          </a:p>
          <a:p>
            <a:pPr algn="ctr">
              <a:spcAft>
                <a:spcPts val="0"/>
              </a:spcAft>
            </a:pPr>
            <a:r>
              <a:rPr lang="en-GB" sz="15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 = n – 1</a:t>
            </a:r>
          </a:p>
          <a:p>
            <a:pPr algn="ctr">
              <a:spcAft>
                <a:spcPts val="0"/>
              </a:spcAft>
            </a:pPr>
            <a:r>
              <a:rPr lang="en-GB" sz="15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</a:p>
          <a:p>
            <a:pPr algn="ctr">
              <a:spcAft>
                <a:spcPts val="0"/>
              </a:spcAft>
            </a:pPr>
            <a:r>
              <a:rPr lang="en-GB" sz="15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1 – </a:t>
            </a:r>
            <a:r>
              <a:rPr lang="el-GR" sz="15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5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≤ x</a:t>
            </a:r>
            <a:endParaRPr lang="en-GB" sz="1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/>
              <p:nvPr/>
            </p:nvSpPr>
            <p:spPr>
              <a:xfrm>
                <a:off x="6150003" y="2444460"/>
                <a:ext cx="2016000" cy="4317167"/>
              </a:xfrm>
              <a:prstGeom prst="round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b="1" dirty="0" smtClean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Test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Statistic</a:t>
                </a:r>
              </a:p>
              <a:p>
                <a:pPr algn="ctr">
                  <a:spcAft>
                    <a:spcPts val="0"/>
                  </a:spcAft>
                </a:pPr>
                <a:endParaRPr lang="en-GB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test statistic is calculated using the standard normal formula</a:t>
                </a:r>
              </a:p>
              <a:p>
                <a:pPr algn="ctr">
                  <a:spcAft>
                    <a:spcPts val="0"/>
                  </a:spcAft>
                </a:pP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/>
                            <m:t>X</m:t>
                          </m:r>
                          <m:r>
                            <m:rPr>
                              <m:nor/>
                            </m:rPr>
                            <a:rPr lang="en-GB"/>
                            <m:t>̄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− 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μ</m:t>
                          </m:r>
                        </m:num>
                        <m:den>
                          <m:f>
                            <m:fPr>
                              <m:ctrlPr>
                                <a:rPr lang="en-GB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den>
                      </m:f>
                    </m:oMath>
                  </m:oMathPara>
                </a14:m>
                <a:endParaRPr lang="en-GB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en-GB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003" y="2444460"/>
                <a:ext cx="2016000" cy="431716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below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 critical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the tail) 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above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upper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value (in the tail) then we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the critical values (in the belly) then we accept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39361" y="2428269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51734" y="2428269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3917220" y="242840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1930426" y="2428269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6633" y="2428269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9975441" y="2412208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8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34085" y="-22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7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  <p:bldP spid="112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8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2 population Means (z)</a:t>
            </a:r>
            <a:endParaRPr lang="en-GB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089038" y="2355924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Table 4 in the formula booklet</a:t>
            </a:r>
          </a:p>
          <a:p>
            <a:pPr algn="ctr">
              <a:spcAft>
                <a:spcPts val="0"/>
              </a:spcAft>
            </a:pPr>
            <a:endParaRPr lang="en-GB" sz="1500" b="1" dirty="0" smtClean="0">
              <a:solidFill>
                <a:schemeClr val="bg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You will need </a:t>
            </a:r>
            <a:r>
              <a:rPr lang="el-GR" sz="14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a &lt; H1</a:t>
            </a:r>
          </a:p>
          <a:p>
            <a:pPr algn="ctr">
              <a:spcAft>
                <a:spcPts val="0"/>
              </a:spcAft>
            </a:pP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You will need 1 – </a:t>
            </a:r>
            <a:r>
              <a:rPr lang="el-GR" sz="14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a &gt; H1</a:t>
            </a:r>
          </a:p>
          <a:p>
            <a:pPr algn="ctr">
              <a:spcAft>
                <a:spcPts val="0"/>
              </a:spcAft>
            </a:pP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You will need 0.5</a:t>
            </a:r>
            <a:r>
              <a:rPr lang="el-GR" sz="14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1-0.5</a:t>
            </a:r>
            <a:r>
              <a:rPr lang="el-GR" sz="14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a ≠ H1</a:t>
            </a:r>
            <a:r>
              <a:rPr lang="en-GB" sz="1500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GB" sz="1500" dirty="0">
              <a:solidFill>
                <a:schemeClr val="bg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/>
              <p:nvPr/>
            </p:nvSpPr>
            <p:spPr>
              <a:xfrm>
                <a:off x="6076920" y="2404246"/>
                <a:ext cx="2030752" cy="4317167"/>
              </a:xfrm>
              <a:prstGeom prst="round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b="1" dirty="0" smtClean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Test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Statistic</a:t>
                </a:r>
              </a:p>
              <a:p>
                <a:pPr algn="ctr">
                  <a:spcAft>
                    <a:spcPts val="0"/>
                  </a:spcAft>
                </a:pPr>
                <a:endParaRPr lang="en-GB" sz="11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GB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 </m:t>
                          </m:r>
                          <m:acc>
                            <m:accPr>
                              <m:chr m:val="̅"/>
                              <m:ctrlP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𝑌</m:t>
                              </m:r>
                            </m:e>
                          </m:acc>
                          <m:r>
                            <a:rPr lang="en-GB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−(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μ</m:t>
                              </m:r>
                            </m:e>
                            <m:sub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GB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 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μ</m:t>
                              </m:r>
                            </m:e>
                            <m:sub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en-GB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40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sz="140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σ</m:t>
                                      </m:r>
                                      <m:r>
                                        <a:rPr lang="en-GB" sz="1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sz="1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𝑛𝑥</m:t>
                                  </m:r>
                                </m:den>
                              </m:f>
                              <m:r>
                                <a:rPr lang="en-GB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 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sz="1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σ</m:t>
                                      </m:r>
                                      <m:r>
                                        <a:rPr lang="en-GB" sz="1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GB" sz="1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𝑛𝑦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en-GB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This can be found in the formula booklet on page 6 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6920" y="2404246"/>
                <a:ext cx="2030752" cy="431716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below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 critical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the tail) 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above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upper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value (in the tail) then we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the critical values (in the belly) then we accept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66842" y="2380093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11494" y="2331779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17784" y="2420444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30990" y="24203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07197" y="24203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076005" y="240424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8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34085" y="-22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86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  <p:bldP spid="112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8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2 population Means (t)</a:t>
            </a:r>
            <a:endParaRPr lang="en-GB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≠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082506" y="239601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5 in the formula booklet</a:t>
            </a: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will need 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 = n – 1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1 – </a:t>
            </a:r>
            <a:r>
              <a:rPr lang="el-GR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≤ 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/>
              <p:nvPr/>
            </p:nvSpPr>
            <p:spPr>
              <a:xfrm>
                <a:off x="6043862" y="2412208"/>
                <a:ext cx="2030752" cy="4317167"/>
              </a:xfrm>
              <a:prstGeom prst="round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sz="2000" b="1" dirty="0" smtClean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Test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sz="2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Statistic</a:t>
                </a:r>
              </a:p>
              <a:p>
                <a:pPr algn="ctr">
                  <a:spcAft>
                    <a:spcPts val="0"/>
                  </a:spcAft>
                </a:pPr>
                <a:endParaRPr lang="en-GB" sz="9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5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105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GB" sz="105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 </m:t>
                          </m:r>
                          <m:acc>
                            <m:accPr>
                              <m:chr m:val="̅"/>
                              <m:ctrlPr>
                                <a:rPr lang="en-GB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𝑌</m:t>
                              </m:r>
                            </m:e>
                          </m:acc>
                          <m:r>
                            <a:rPr lang="en-GB" sz="105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−(</m:t>
                          </m:r>
                          <m:sSub>
                            <m:sSubPr>
                              <m:ctrlPr>
                                <a:rPr lang="en-GB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μ</m:t>
                              </m:r>
                            </m:e>
                            <m:sub>
                              <m:r>
                                <a:rPr lang="en-GB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GB" sz="105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 </m:t>
                          </m:r>
                          <m:sSub>
                            <m:sSubPr>
                              <m:ctrlPr>
                                <a:rPr lang="en-GB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μ</m:t>
                              </m:r>
                            </m:e>
                            <m:sub>
                              <m:r>
                                <a:rPr lang="en-GB" sz="105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en-GB" sz="105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05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105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05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𝑆𝑝</m:t>
                                  </m:r>
                                </m:e>
                                <m:sup>
                                  <m:r>
                                    <a:rPr lang="en-GB" sz="105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GB" sz="105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05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05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105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𝑛𝑥</m:t>
                                      </m:r>
                                    </m:den>
                                  </m:f>
                                  <m:r>
                                    <a:rPr lang="en-GB" sz="105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 </m:t>
                                  </m:r>
                                  <m:f>
                                    <m:fPr>
                                      <m:ctrlPr>
                                        <a:rPr lang="en-GB" sz="105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05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105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GB" sz="105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en-GB" sz="105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𝑆𝑝</m:t>
                          </m:r>
                        </m:e>
                        <m:sup>
                          <m:r>
                            <a:rPr lang="en-GB" sz="11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11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11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GB" sz="11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−</m:t>
                              </m:r>
                              <m:r>
                                <a:rPr lang="en-GB" sz="11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  <m:sSup>
                            <m:sSupPr>
                              <m:ctrlPr>
                                <a:rPr lang="en-GB" sz="11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1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𝑠𝑥</m:t>
                              </m:r>
                            </m:e>
                            <m:sup>
                              <m:r>
                                <a:rPr lang="en-GB" sz="11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1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GB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GB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−</m:t>
                              </m:r>
                              <m:r>
                                <a:rPr lang="en-GB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  <m:sSup>
                            <m:sSupPr>
                              <m:ctrlPr>
                                <a:rPr lang="en-GB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en-GB" sz="11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1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𝑛𝑥</m:t>
                          </m:r>
                          <m:r>
                            <a:rPr lang="en-GB" sz="11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11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𝑛𝑦</m:t>
                          </m:r>
                          <m:r>
                            <a:rPr lang="en-GB" sz="11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</m:t>
                          </m:r>
                          <m:r>
                            <a:rPr lang="en-GB" sz="11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100" dirty="0" smtClean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en-GB" sz="11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11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These can be found in the formula booklet on page 6 </a:t>
                </a:r>
                <a:endParaRPr lang="en-GB" sz="11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0" name="Rectangle: Rounded Corners 124">
                <a:extLst>
                  <a:ext uri="{FF2B5EF4-FFF2-40B4-BE49-F238E27FC236}">
                    <a16:creationId xmlns:a16="http://schemas.microsoft.com/office/drawing/2014/main" id="{F68D6A20-E80D-41A4-A654-EC985A117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862" y="2412208"/>
                <a:ext cx="2030752" cy="4317167"/>
              </a:xfrm>
              <a:prstGeom prst="roundRect">
                <a:avLst/>
              </a:prstGeom>
              <a:blipFill>
                <a:blip r:embed="rId2"/>
                <a:stretch>
                  <a:fillRect r="-2381"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below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 critical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the tail) 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above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upper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value (in the tail) then we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the critical values (in the belly) then we accept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22574" y="239601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093752" y="2379834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06574" y="242840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19780" y="2428269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95987" y="2428269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064795" y="2412208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8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34085" y="-22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86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  <p:bldP spid="112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8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Paired t Test</a:t>
            </a:r>
            <a:endParaRPr lang="en-GB" sz="2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</a:t>
            </a: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&gt;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0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100158" y="2444452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5 in the formula booklet</a:t>
            </a: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will need 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 = n – 1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1 – </a:t>
            </a:r>
            <a:r>
              <a:rPr lang="el-GR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≤ x</a:t>
            </a: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059328" y="2404246"/>
            <a:ext cx="2030752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9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900" b="1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goes here?</a:t>
            </a:r>
            <a:endParaRPr lang="en-GB" sz="16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below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 critical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the tail) 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above the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upper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value (in the tail) then we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the critical values (in the belly) then we accept H0</a:t>
            </a:r>
            <a:endParaRPr lang="en-GB" sz="9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49250" y="2380093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22614" y="24203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17784" y="2420444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30990" y="24203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07197" y="2420307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076005" y="2404246"/>
            <a:ext cx="2016000" cy="43171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8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34085" y="-22"/>
            <a:ext cx="3564000" cy="2160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00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  <p:bldP spid="112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3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Proportion</a:t>
            </a:r>
            <a:endParaRPr lang="en-GB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</a:t>
            </a: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&gt;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0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095458" y="2380093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5 in the formula booklet</a:t>
            </a: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will need 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 = n – 1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1 – </a:t>
            </a:r>
            <a:r>
              <a:rPr lang="el-GR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5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≤ x</a:t>
            </a: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092530" y="2404246"/>
            <a:ext cx="2030752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9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900" b="1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goes here?</a:t>
            </a:r>
            <a:endParaRPr lang="en-GB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below the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 critical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the tail) 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above the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upper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value (in the tail) then we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the critical values (in the belly) then 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82452" y="2380093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117914" y="2355948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17784" y="2420444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30990" y="2420307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07197" y="2420307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076005" y="2404246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8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34085" y="-22"/>
            <a:ext cx="3564000" cy="21600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30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  <p:bldP spid="112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124"/>
          <p:cNvSpPr/>
          <p:nvPr/>
        </p:nvSpPr>
        <p:spPr>
          <a:xfrm>
            <a:off x="0" y="0"/>
            <a:ext cx="3564000" cy="21600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8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 Test for two Population Proportions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ectangle: Rounded Corners 124">
            <a:extLst>
              <a:ext uri="{FF2B5EF4-FFF2-40B4-BE49-F238E27FC236}">
                <a16:creationId xmlns:a16="http://schemas.microsoft.com/office/drawing/2014/main" id="{F4DE82E6-D38A-452F-9E28-4B1154E75D78}"/>
              </a:ext>
            </a:extLst>
          </p:cNvPr>
          <p:cNvSpPr/>
          <p:nvPr/>
        </p:nvSpPr>
        <p:spPr>
          <a:xfrm>
            <a:off x="14990" y="2428407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H0: </a:t>
            </a:r>
            <a:r>
              <a:rPr lang="el-GR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</a:t>
            </a:r>
          </a:p>
          <a:p>
            <a:pPr algn="ctr">
              <a:spcAft>
                <a:spcPts val="0"/>
              </a:spcAft>
            </a:pPr>
            <a:endParaRPr lang="en-GB" sz="16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r>
              <a:rPr lang="en-GB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&gt;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>
              <a:spcAft>
                <a:spcPts val="0"/>
              </a:spcAft>
            </a:pP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tangle: Rounded Corners 124">
            <a:extLst>
              <a:ext uri="{FF2B5EF4-FFF2-40B4-BE49-F238E27FC236}">
                <a16:creationId xmlns:a16="http://schemas.microsoft.com/office/drawing/2014/main" id="{7E164182-58F4-4092-89DB-3DFB03F9EDCB}"/>
              </a:ext>
            </a:extLst>
          </p:cNvPr>
          <p:cNvSpPr/>
          <p:nvPr/>
        </p:nvSpPr>
        <p:spPr>
          <a:xfrm>
            <a:off x="1930426" y="2428407"/>
            <a:ext cx="22176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≠ 0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tailed</a:t>
            </a: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GB" sz="1600" baseline="-25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tailed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tangle: Rounded Corners 124">
            <a:extLst>
              <a:ext uri="{FF2B5EF4-FFF2-40B4-BE49-F238E27FC236}">
                <a16:creationId xmlns:a16="http://schemas.microsoft.com/office/drawing/2014/main" id="{6D0BA9A0-9743-4777-BFD6-C12325C1068C}"/>
              </a:ext>
            </a:extLst>
          </p:cNvPr>
          <p:cNvSpPr/>
          <p:nvPr/>
        </p:nvSpPr>
        <p:spPr>
          <a:xfrm>
            <a:off x="4062456" y="2428407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5% significance level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l-GR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otherwise stated in the question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tangle: Rounded Corners 124">
            <a:extLst>
              <a:ext uri="{FF2B5EF4-FFF2-40B4-BE49-F238E27FC236}">
                <a16:creationId xmlns:a16="http://schemas.microsoft.com/office/drawing/2014/main" id="{8424A1D6-4AD3-4EEA-A5A2-51BEB9E8210F}"/>
              </a:ext>
            </a:extLst>
          </p:cNvPr>
          <p:cNvSpPr/>
          <p:nvPr/>
        </p:nvSpPr>
        <p:spPr>
          <a:xfrm>
            <a:off x="8012719" y="2404230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  <a:p>
            <a:pPr algn="ctr">
              <a:spcAft>
                <a:spcPts val="0"/>
              </a:spcAft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5 in the formula booklet</a:t>
            </a: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will need 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 = n – 1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1 – </a:t>
            </a:r>
            <a:r>
              <a:rPr lang="el-GR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endParaRPr lang="en-GB" sz="15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5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5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region is anything ≤ x</a:t>
            </a:r>
          </a:p>
        </p:txBody>
      </p:sp>
      <p:sp>
        <p:nvSpPr>
          <p:cNvPr id="100" name="Rectangle: Rounded Corners 124">
            <a:extLst>
              <a:ext uri="{FF2B5EF4-FFF2-40B4-BE49-F238E27FC236}">
                <a16:creationId xmlns:a16="http://schemas.microsoft.com/office/drawing/2014/main" id="{F68D6A20-E80D-41A4-A654-EC985A1174CF}"/>
              </a:ext>
            </a:extLst>
          </p:cNvPr>
          <p:cNvSpPr/>
          <p:nvPr/>
        </p:nvSpPr>
        <p:spPr>
          <a:xfrm>
            <a:off x="6044369" y="2404246"/>
            <a:ext cx="2030752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9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900" b="1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goes here?</a:t>
            </a:r>
            <a:endParaRPr lang="en-GB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tangle: Rounded Corners 124">
            <a:extLst>
              <a:ext uri="{FF2B5EF4-FFF2-40B4-BE49-F238E27FC236}">
                <a16:creationId xmlns:a16="http://schemas.microsoft.com/office/drawing/2014/main" id="{78211093-B14A-4942-9084-C07DEBA4B544}"/>
              </a:ext>
            </a:extLst>
          </p:cNvPr>
          <p:cNvSpPr/>
          <p:nvPr/>
        </p:nvSpPr>
        <p:spPr>
          <a:xfrm>
            <a:off x="10145792" y="2428406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test statistic is below the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 critical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the tail) 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above the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upper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value (in the tail) then we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test statistic is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the critical values (in the belly) then we accept H0</a:t>
            </a:r>
            <a:endParaRPr lang="en-GB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Rectangle: Rounded Corners 124">
            <a:extLst>
              <a:ext uri="{FF2B5EF4-FFF2-40B4-BE49-F238E27FC236}">
                <a16:creationId xmlns:a16="http://schemas.microsoft.com/office/drawing/2014/main" id="{A90525B1-2AC6-43AE-BDAB-9D72A1237747}"/>
              </a:ext>
            </a:extLst>
          </p:cNvPr>
          <p:cNvSpPr/>
          <p:nvPr/>
        </p:nvSpPr>
        <p:spPr>
          <a:xfrm>
            <a:off x="6034291" y="2380093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</a:t>
            </a:r>
          </a:p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</a:t>
            </a:r>
            <a:endParaRPr lang="en-GB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ectangle: Rounded Corners 124">
            <a:extLst>
              <a:ext uri="{FF2B5EF4-FFF2-40B4-BE49-F238E27FC236}">
                <a16:creationId xmlns:a16="http://schemas.microsoft.com/office/drawing/2014/main" id="{91C2602B-1603-45F4-8627-9F1D19E11718}"/>
              </a:ext>
            </a:extLst>
          </p:cNvPr>
          <p:cNvSpPr/>
          <p:nvPr/>
        </p:nvSpPr>
        <p:spPr>
          <a:xfrm>
            <a:off x="8035175" y="2380085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Region</a:t>
            </a:r>
          </a:p>
        </p:txBody>
      </p:sp>
      <p:sp>
        <p:nvSpPr>
          <p:cNvPr id="110" name="Rectangle: Rounded Corners 124">
            <a:extLst>
              <a:ext uri="{FF2B5EF4-FFF2-40B4-BE49-F238E27FC236}">
                <a16:creationId xmlns:a16="http://schemas.microsoft.com/office/drawing/2014/main" id="{BB38EAC5-C4DF-432C-9A9D-AA584786E921}"/>
              </a:ext>
            </a:extLst>
          </p:cNvPr>
          <p:cNvSpPr/>
          <p:nvPr/>
        </p:nvSpPr>
        <p:spPr>
          <a:xfrm>
            <a:off x="4017784" y="2420444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</a:t>
            </a:r>
          </a:p>
        </p:txBody>
      </p:sp>
      <p:sp>
        <p:nvSpPr>
          <p:cNvPr id="111" name="Rectangle: Rounded Corners 124">
            <a:extLst>
              <a:ext uri="{FF2B5EF4-FFF2-40B4-BE49-F238E27FC236}">
                <a16:creationId xmlns:a16="http://schemas.microsoft.com/office/drawing/2014/main" id="{8EA38741-D207-4146-B699-E95F70B631B8}"/>
              </a:ext>
            </a:extLst>
          </p:cNvPr>
          <p:cNvSpPr/>
          <p:nvPr/>
        </p:nvSpPr>
        <p:spPr>
          <a:xfrm>
            <a:off x="2030990" y="2420307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Tailed</a:t>
            </a:r>
          </a:p>
        </p:txBody>
      </p:sp>
      <p:sp>
        <p:nvSpPr>
          <p:cNvPr id="112" name="Rectangle: Rounded Corners 124">
            <a:extLst>
              <a:ext uri="{FF2B5EF4-FFF2-40B4-BE49-F238E27FC236}">
                <a16:creationId xmlns:a16="http://schemas.microsoft.com/office/drawing/2014/main" id="{8E0F51CE-33C9-491D-A95D-88594446A4E8}"/>
              </a:ext>
            </a:extLst>
          </p:cNvPr>
          <p:cNvSpPr/>
          <p:nvPr/>
        </p:nvSpPr>
        <p:spPr>
          <a:xfrm>
            <a:off x="107197" y="2420307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Hypotheses</a:t>
            </a:r>
          </a:p>
        </p:txBody>
      </p:sp>
      <p:sp>
        <p:nvSpPr>
          <p:cNvPr id="113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28002" y="0"/>
            <a:ext cx="3564000" cy="21600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24">
            <a:extLst>
              <a:ext uri="{FF2B5EF4-FFF2-40B4-BE49-F238E27FC236}">
                <a16:creationId xmlns:a16="http://schemas.microsoft.com/office/drawing/2014/main" id="{0F0E1053-51F7-4119-9642-B70B81B7C50B}"/>
              </a:ext>
            </a:extLst>
          </p:cNvPr>
          <p:cNvSpPr/>
          <p:nvPr/>
        </p:nvSpPr>
        <p:spPr>
          <a:xfrm>
            <a:off x="10076005" y="2404246"/>
            <a:ext cx="2016000" cy="431716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and Conclude</a:t>
            </a:r>
          </a:p>
        </p:txBody>
      </p:sp>
      <p:sp>
        <p:nvSpPr>
          <p:cNvPr id="18" name="Rectangle: Rounded Corners 1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D1A3E67-8027-415C-9585-260F55663FE9}"/>
              </a:ext>
            </a:extLst>
          </p:cNvPr>
          <p:cNvSpPr/>
          <p:nvPr/>
        </p:nvSpPr>
        <p:spPr>
          <a:xfrm>
            <a:off x="8634085" y="-22"/>
            <a:ext cx="3564000" cy="21600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endParaRPr lang="en-GB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35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  <p:bldP spid="112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3398</Words>
  <Application>Microsoft Office PowerPoint</Application>
  <PresentationFormat>Widescreen</PresentationFormat>
  <Paragraphs>907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Windsor Academy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Hodgetts</dc:creator>
  <cp:lastModifiedBy>Elizabeth Hodgetts</cp:lastModifiedBy>
  <cp:revision>41</cp:revision>
  <dcterms:created xsi:type="dcterms:W3CDTF">2021-03-09T15:23:07Z</dcterms:created>
  <dcterms:modified xsi:type="dcterms:W3CDTF">2021-06-21T11:31:08Z</dcterms:modified>
</cp:coreProperties>
</file>